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59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45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Компьютер\Desktop\depositphotos_8058237-Ancient-greek-orname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" y="0"/>
            <a:ext cx="9143865" cy="6861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548680"/>
            <a:ext cx="8640960" cy="4032447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6600" b="1" cap="all" dirty="0" smtClean="0">
                <a:ln w="0"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Monotype Corsiva" panose="03010101010201010101" pitchFamily="66" charset="0"/>
              </a:rPr>
              <a:t>Мифы Древней Греции.</a:t>
            </a:r>
            <a:br>
              <a:rPr lang="ru-RU" sz="6600" b="1" cap="all" dirty="0" smtClean="0">
                <a:ln w="0"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Monotype Corsiva" panose="03010101010201010101" pitchFamily="66" charset="0"/>
              </a:rPr>
            </a:br>
            <a:r>
              <a:rPr lang="ru-RU" sz="6600" b="1" cap="all" dirty="0" smtClean="0">
                <a:ln w="0"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Monotype Corsiva" panose="03010101010201010101" pitchFamily="66" charset="0"/>
              </a:rPr>
              <a:t>Борьба Геракла с Титанами</a:t>
            </a:r>
            <a:endParaRPr lang="ru-RU" sz="6600" b="1" cap="all" dirty="0">
              <a:ln w="0">
                <a:solidFill>
                  <a:schemeClr val="tx1"/>
                </a:solidFill>
              </a:ln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  <a:latin typeface="Monotype Corsiva" panose="03010101010201010101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51920" y="4437112"/>
            <a:ext cx="6224736" cy="1198984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  <a:latin typeface="Monotype Corsiva" panose="03010101010201010101" pitchFamily="66" charset="0"/>
              </a:rPr>
              <a:t>Выполнил: </a:t>
            </a:r>
            <a:r>
              <a:rPr lang="ru-RU" sz="2400" dirty="0" err="1">
                <a:solidFill>
                  <a:schemeClr val="tx1"/>
                </a:solidFill>
                <a:latin typeface="Monotype Corsiva" panose="03010101010201010101" pitchFamily="66" charset="0"/>
              </a:rPr>
              <a:t>Бороева</a:t>
            </a:r>
            <a:r>
              <a:rPr lang="ru-RU" sz="2400" dirty="0">
                <a:solidFill>
                  <a:schemeClr val="tx1"/>
                </a:solidFill>
                <a:latin typeface="Monotype Corsiva" panose="03010101010201010101" pitchFamily="66" charset="0"/>
              </a:rPr>
              <a:t> Полина</a:t>
            </a:r>
          </a:p>
          <a:p>
            <a:r>
              <a:rPr lang="ru-RU" sz="2400" dirty="0">
                <a:solidFill>
                  <a:schemeClr val="tx1"/>
                </a:solidFill>
                <a:latin typeface="Monotype Corsiva" panose="03010101010201010101" pitchFamily="66" charset="0"/>
              </a:rPr>
              <a:t>Куратор: Плотникова О.В.</a:t>
            </a:r>
          </a:p>
        </p:txBody>
      </p:sp>
    </p:spTree>
    <p:extLst>
      <p:ext uri="{BB962C8B-B14F-4D97-AF65-F5344CB8AC3E}">
        <p14:creationId xmlns:p14="http://schemas.microsoft.com/office/powerpoint/2010/main" val="3235891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Компьютер\Desktop\depositphotos_8058237-Ancient-greek-orname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" y="0"/>
            <a:ext cx="9143865" cy="6861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8000" b="1" cap="all" dirty="0" smtClean="0">
                <a:ln w="0"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Monotype Corsiva" panose="03010101010201010101" pitchFamily="66" charset="0"/>
              </a:rPr>
              <a:t>Цель:</a:t>
            </a:r>
            <a:endParaRPr lang="ru-RU" sz="8000" b="1" cap="all" dirty="0">
              <a:ln w="0">
                <a:solidFill>
                  <a:schemeClr val="tx1"/>
                </a:solidFill>
              </a:ln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67" y="1844824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000" dirty="0" smtClean="0"/>
              <a:t>Узнать как Геракл победил Гигантов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3435474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Компьютер\Desktop\depositphotos_8058237-Ancient-greek-orname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" y="0"/>
            <a:ext cx="9143865" cy="6861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8000" b="1" cap="all" dirty="0" smtClean="0">
                <a:ln w="0"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Monotype Corsiva" panose="03010101010201010101" pitchFamily="66" charset="0"/>
              </a:rPr>
              <a:t>План:</a:t>
            </a:r>
            <a:endParaRPr lang="ru-RU" sz="8000" b="1" cap="all" dirty="0">
              <a:ln w="0">
                <a:solidFill>
                  <a:schemeClr val="tx1"/>
                </a:solidFill>
              </a:ln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ru-RU" dirty="0"/>
              <a:t>Мифы Древней Греции</a:t>
            </a:r>
            <a:r>
              <a:rPr lang="ru-RU" dirty="0" smtClean="0"/>
              <a:t>;</a:t>
            </a:r>
          </a:p>
          <a:p>
            <a:pPr>
              <a:lnSpc>
                <a:spcPct val="200000"/>
              </a:lnSpc>
            </a:pPr>
            <a:r>
              <a:rPr lang="ru-RU" dirty="0" smtClean="0"/>
              <a:t>История Рождения Геракла;</a:t>
            </a:r>
          </a:p>
          <a:p>
            <a:pPr>
              <a:lnSpc>
                <a:spcPct val="200000"/>
              </a:lnSpc>
            </a:pPr>
            <a:r>
              <a:rPr lang="ru-RU" dirty="0" smtClean="0"/>
              <a:t>Сражение ГЕРАКЛА С Богами против Гигантов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4010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Компьютер\Desktop\depositphotos_8058237-Ancient-greek-orname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" y="0"/>
            <a:ext cx="9143865" cy="6861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b="1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Monotype Corsiva" panose="03010101010201010101" pitchFamily="66" charset="0"/>
              </a:rPr>
              <a:t>Мифы Древней Греции</a:t>
            </a:r>
            <a:endParaRPr lang="ru-RU" sz="6600" b="1" dirty="0">
              <a:ln>
                <a:solidFill>
                  <a:schemeClr val="tx1"/>
                </a:solidFill>
              </a:ln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196752"/>
            <a:ext cx="8856984" cy="5544616"/>
          </a:xfrm>
        </p:spPr>
        <p:txBody>
          <a:bodyPr/>
          <a:lstStyle/>
          <a:p>
            <a:pPr marL="0" indent="0">
              <a:buNone/>
            </a:pPr>
            <a:r>
              <a:rPr lang="ru-RU" sz="40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Мифы</a:t>
            </a:r>
            <a:r>
              <a:rPr lang="ru-RU" dirty="0"/>
              <a:t> - это истории о богах, легендарных героях и их подвигах, а также о необычных явлениях природы</a:t>
            </a:r>
            <a:r>
              <a:rPr lang="ru-RU" dirty="0" smtClean="0"/>
              <a:t>.</a:t>
            </a:r>
          </a:p>
          <a:p>
            <a:pPr marL="0" indent="0" algn="just">
              <a:buNone/>
            </a:pPr>
            <a:r>
              <a:rPr lang="ru-RU" dirty="0"/>
              <a:t>Произошли </a:t>
            </a:r>
            <a:r>
              <a:rPr lang="ru-RU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мифы </a:t>
            </a:r>
            <a:r>
              <a:rPr lang="ru-RU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в древней Греции. </a:t>
            </a:r>
            <a:r>
              <a:rPr lang="ru-RU" dirty="0"/>
              <a:t>Г</a:t>
            </a:r>
            <a:r>
              <a:rPr lang="ru-RU" dirty="0" smtClean="0"/>
              <a:t>реки </a:t>
            </a:r>
            <a:r>
              <a:rPr lang="ru-RU" dirty="0"/>
              <a:t>выдумывали и пересказывали друг другу невероятные истории, в которых смешивали правду и вымысел. 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4" y="4869160"/>
            <a:ext cx="8928992" cy="187220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Мифы, как правило, были на тему </a:t>
            </a:r>
            <a:r>
              <a:rPr lang="ru-RU" sz="2800" dirty="0"/>
              <a:t>возникновения мира и человеческих качеств – смелости, мудрости, глупости и трусливости</a:t>
            </a:r>
            <a:r>
              <a:rPr lang="ru-RU" sz="2800" dirty="0" smtClean="0"/>
              <a:t>. </a:t>
            </a:r>
            <a:endParaRPr lang="ru-RU" sz="28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07504" y="3430656"/>
            <a:ext cx="8928992" cy="331071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Чтобы </a:t>
            </a:r>
            <a:r>
              <a:rPr lang="ru-RU" sz="2800" dirty="0"/>
              <a:t>раскрыть всю поучительную задумку мифов, греки отображали в образе богов и героев наилучшие и наихудшие качества человека. Не трудно найти в </a:t>
            </a:r>
            <a:r>
              <a:rPr lang="ru-RU" sz="2800" b="1" dirty="0"/>
              <a:t>мифах Древней Греции</a:t>
            </a:r>
            <a:r>
              <a:rPr lang="ru-RU" sz="2800" dirty="0"/>
              <a:t> героев с такими чертами, как </a:t>
            </a:r>
            <a:r>
              <a:rPr lang="ru-RU" sz="2800" dirty="0">
                <a:solidFill>
                  <a:srgbClr val="FF0000"/>
                </a:solidFill>
              </a:rPr>
              <a:t>благородство, отвага, самоотверженность и бескорыстная любовь, но тут же - трусость, подлость, вероломство и жадность.</a:t>
            </a:r>
          </a:p>
        </p:txBody>
      </p:sp>
    </p:spTree>
    <p:extLst>
      <p:ext uri="{BB962C8B-B14F-4D97-AF65-F5344CB8AC3E}">
        <p14:creationId xmlns:p14="http://schemas.microsoft.com/office/powerpoint/2010/main" val="1811337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Компьютер\Desktop\depositphotos_8058237-Ancient-greek-orname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" y="0"/>
            <a:ext cx="9143865" cy="6861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568952" cy="1080120"/>
          </a:xfrm>
        </p:spPr>
        <p:txBody>
          <a:bodyPr>
            <a:noAutofit/>
          </a:bodyPr>
          <a:lstStyle/>
          <a:p>
            <a:r>
              <a:rPr lang="ru-RU" sz="6600" b="1" dirty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Monotype Corsiva" panose="03010101010201010101" pitchFamily="66" charset="0"/>
              </a:rPr>
              <a:t>Мифы Древней Греции</a:t>
            </a:r>
            <a:endParaRPr lang="ru-RU" sz="6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24744"/>
            <a:ext cx="8784976" cy="5616624"/>
          </a:xfrm>
        </p:spPr>
        <p:txBody>
          <a:bodyPr/>
          <a:lstStyle/>
          <a:p>
            <a:pPr marL="0" indent="0" algn="just">
              <a:buNone/>
            </a:pPr>
            <a:r>
              <a:rPr lang="ru-RU" sz="36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Мифы и легенды Древней Греции</a:t>
            </a:r>
            <a:r>
              <a:rPr lang="ru-RU" b="1" dirty="0"/>
              <a:t> </a:t>
            </a:r>
            <a:r>
              <a:rPr lang="ru-RU" dirty="0"/>
              <a:t>были написаны многие столетия назад, но интерес к ним не угасает и в современном мире, так как эти литературные произведения по праву относятся к величайшему культурному наследию человечества. </a:t>
            </a:r>
            <a:endParaRPr lang="ru-RU" dirty="0" smtClean="0"/>
          </a:p>
          <a:p>
            <a:pPr marL="0" indent="0" algn="just">
              <a:buNone/>
            </a:pP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35" y="4437112"/>
            <a:ext cx="9143865" cy="230425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Мы хорошо знакомы такими героями как Ясон, </a:t>
            </a:r>
            <a:r>
              <a:rPr lang="ru-RU" sz="3200" b="1" dirty="0" smtClean="0"/>
              <a:t>Одиссей</a:t>
            </a:r>
            <a:r>
              <a:rPr lang="ru-RU" sz="3200" dirty="0"/>
              <a:t> и Циклоп, Икар и Дедал, Орфей и </a:t>
            </a:r>
            <a:r>
              <a:rPr lang="ru-RU" sz="3200" dirty="0" err="1"/>
              <a:t>Эвридик</a:t>
            </a:r>
            <a:r>
              <a:rPr lang="ru-RU" sz="3200" dirty="0"/>
              <a:t>, Тесей и </a:t>
            </a:r>
            <a:r>
              <a:rPr lang="ru-RU" sz="3200" dirty="0" smtClean="0"/>
              <a:t>Ариадна и конечно же </a:t>
            </a:r>
            <a:r>
              <a:rPr lang="ru-RU" sz="3200" dirty="0"/>
              <a:t> </a:t>
            </a:r>
            <a:r>
              <a:rPr lang="ru-RU" sz="36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Геракл.</a:t>
            </a:r>
            <a:endParaRPr lang="ru-RU" sz="3200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35" y="4429405"/>
            <a:ext cx="9143865" cy="230425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Геракл </a:t>
            </a:r>
            <a:r>
              <a:rPr lang="ru-RU" sz="3600" dirty="0" smtClean="0">
                <a:solidFill>
                  <a:srgbClr val="002060"/>
                </a:solidFill>
              </a:rPr>
              <a:t>- </a:t>
            </a:r>
            <a:r>
              <a:rPr lang="ru-RU" sz="3600" dirty="0">
                <a:solidFill>
                  <a:srgbClr val="002060"/>
                </a:solidFill>
              </a:rPr>
              <a:t>герой мифов Древней </a:t>
            </a:r>
            <a:r>
              <a:rPr lang="ru-RU" sz="3600" dirty="0" smtClean="0">
                <a:solidFill>
                  <a:srgbClr val="002060"/>
                </a:solidFill>
              </a:rPr>
              <a:t>Греции, совершивший знаменитые 12 подвигов.</a:t>
            </a:r>
            <a:endParaRPr lang="ru-RU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1350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Компьютер\Desktop\depositphotos_8058237-Ancient-greek-orname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" y="0"/>
            <a:ext cx="9143865" cy="6861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507288" cy="1301006"/>
          </a:xfrm>
        </p:spPr>
        <p:txBody>
          <a:bodyPr>
            <a:noAutofit/>
          </a:bodyPr>
          <a:lstStyle/>
          <a:p>
            <a:r>
              <a:rPr lang="ru-RU" sz="6000" b="1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Monotype Corsiva" panose="03010101010201010101" pitchFamily="66" charset="0"/>
              </a:rPr>
              <a:t>История рождения Геракла</a:t>
            </a:r>
            <a:endParaRPr lang="ru-RU" sz="6000" b="1" dirty="0">
              <a:ln>
                <a:solidFill>
                  <a:schemeClr val="tx1"/>
                </a:solidFill>
              </a:ln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Геракл – эпический герой, настоящее имя </a:t>
            </a:r>
            <a:r>
              <a:rPr lang="ru-RU" dirty="0" err="1" smtClean="0"/>
              <a:t>Алкид</a:t>
            </a:r>
            <a:r>
              <a:rPr lang="ru-RU" dirty="0" smtClean="0"/>
              <a:t>.</a:t>
            </a:r>
          </a:p>
          <a:p>
            <a:r>
              <a:rPr lang="ru-RU" dirty="0" smtClean="0"/>
              <a:t>Геракл (с греческого) – «прославленный из-за гонений Геры».</a:t>
            </a:r>
          </a:p>
          <a:p>
            <a:r>
              <a:rPr lang="ru-RU" dirty="0" smtClean="0"/>
              <a:t>Отец Геракла –  Бог ЗЕВС</a:t>
            </a:r>
          </a:p>
          <a:p>
            <a:r>
              <a:rPr lang="ru-RU" dirty="0" smtClean="0"/>
              <a:t>Мать Геракла – смертная женщина </a:t>
            </a:r>
            <a:r>
              <a:rPr lang="ru-RU" dirty="0" err="1" smtClean="0"/>
              <a:t>Алкмена</a:t>
            </a:r>
            <a:r>
              <a:rPr lang="ru-RU" dirty="0" smtClean="0"/>
              <a:t>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2036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Компьютер\Desktop\depositphotos_8058237-Ancient-greek-orname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" y="0"/>
            <a:ext cx="9143865" cy="6861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7056" y="-13997"/>
            <a:ext cx="8496944" cy="1080120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ru-RU" sz="4400" b="1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Monotype Corsiva" panose="03010101010201010101" pitchFamily="66" charset="0"/>
              </a:rPr>
              <a:t>Сражение Геракла с Богами против Гигантов</a:t>
            </a:r>
            <a:endParaRPr lang="ru-RU" sz="4400" b="1" dirty="0">
              <a:ln>
                <a:solidFill>
                  <a:schemeClr val="tx1"/>
                </a:solidFill>
              </a:ln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2050" name="Picture 2" descr="C:\Users\Компьютер\Desktop\heracle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50363"/>
            <a:ext cx="4139951" cy="6230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" y="6381328"/>
            <a:ext cx="4139952" cy="4766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Геракл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139953" y="836712"/>
            <a:ext cx="5004047" cy="60212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/>
              <a:t>Гигантов породила богиня Гея из капель крови </a:t>
            </a:r>
            <a:r>
              <a:rPr lang="ru-RU" sz="2000" dirty="0" smtClean="0"/>
              <a:t>свергнутого </a:t>
            </a:r>
            <a:r>
              <a:rPr lang="ru-RU" sz="2000" dirty="0"/>
              <a:t>Кроном Урана. Это были чудовищные великаны со </a:t>
            </a:r>
            <a:r>
              <a:rPr lang="ru-RU" sz="2000" dirty="0" smtClean="0"/>
              <a:t>змеями </a:t>
            </a:r>
            <a:r>
              <a:rPr lang="ru-RU" sz="2000" dirty="0"/>
              <a:t>вместо ног, с косматыми длинными волосами на голове и </a:t>
            </a:r>
            <a:r>
              <a:rPr lang="ru-RU" sz="2000" dirty="0" smtClean="0"/>
              <a:t>бороде.</a:t>
            </a:r>
            <a:r>
              <a:rPr lang="ru-RU" sz="2000" dirty="0"/>
              <a:t> </a:t>
            </a:r>
            <a:r>
              <a:rPr lang="ru-RU" sz="2000" dirty="0" smtClean="0"/>
              <a:t>Гиганты </a:t>
            </a:r>
            <a:r>
              <a:rPr lang="ru-RU" sz="2000" dirty="0"/>
              <a:t>обладали страшной силой, </a:t>
            </a:r>
            <a:r>
              <a:rPr lang="ru-RU" sz="2000" dirty="0" smtClean="0"/>
              <a:t>они гордились </a:t>
            </a:r>
            <a:r>
              <a:rPr lang="ru-RU" sz="2000" dirty="0"/>
              <a:t>своим </a:t>
            </a:r>
            <a:r>
              <a:rPr lang="ru-RU" sz="2000" dirty="0" smtClean="0"/>
              <a:t>могуществом </a:t>
            </a:r>
            <a:r>
              <a:rPr lang="ru-RU" sz="2000" dirty="0"/>
              <a:t>и хотели отнять у светлых богов-олимпийцев власть </a:t>
            </a:r>
            <a:r>
              <a:rPr lang="ru-RU" sz="2000" dirty="0" smtClean="0"/>
              <a:t>над </a:t>
            </a:r>
            <a:r>
              <a:rPr lang="ru-RU" sz="2000" dirty="0"/>
              <a:t>миром. Они вступили в бой с богами на </a:t>
            </a:r>
            <a:r>
              <a:rPr lang="ru-RU" sz="2000" dirty="0" err="1"/>
              <a:t>Флегрейских</a:t>
            </a:r>
            <a:r>
              <a:rPr lang="ru-RU" sz="2000" dirty="0"/>
              <a:t> полях, </a:t>
            </a:r>
            <a:br>
              <a:rPr lang="ru-RU" sz="2000" dirty="0"/>
            </a:br>
            <a:r>
              <a:rPr lang="ru-RU" sz="2000" dirty="0"/>
              <a:t>лежавших на </a:t>
            </a:r>
            <a:r>
              <a:rPr lang="ru-RU" sz="2000" dirty="0" err="1"/>
              <a:t>Халкидском</a:t>
            </a:r>
            <a:r>
              <a:rPr lang="ru-RU" sz="2000" dirty="0"/>
              <a:t> полуострове </a:t>
            </a:r>
            <a:r>
              <a:rPr lang="ru-RU" sz="2000" dirty="0" err="1"/>
              <a:t>Паллене</a:t>
            </a:r>
            <a:r>
              <a:rPr lang="ru-RU" sz="2000" dirty="0"/>
              <a:t>. </a:t>
            </a:r>
            <a:endParaRPr lang="ru-RU" sz="2000" dirty="0" smtClean="0"/>
          </a:p>
          <a:p>
            <a:r>
              <a:rPr lang="ru-RU" sz="2000" dirty="0"/>
              <a:t>Мать гигантов Гея дала им целебное средство, </a:t>
            </a:r>
            <a:r>
              <a:rPr lang="ru-RU" sz="2000" dirty="0" smtClean="0"/>
              <a:t>которое </a:t>
            </a:r>
            <a:r>
              <a:rPr lang="ru-RU" sz="2000" dirty="0"/>
              <a:t>делало </a:t>
            </a:r>
            <a:r>
              <a:rPr lang="ru-RU" sz="2000" dirty="0" smtClean="0"/>
              <a:t>их неуязвимыми </a:t>
            </a:r>
            <a:r>
              <a:rPr lang="ru-RU" sz="2000" dirty="0"/>
              <a:t>для оружия богов. Лишь смертный </a:t>
            </a:r>
            <a:r>
              <a:rPr lang="ru-RU" sz="2000" dirty="0" smtClean="0"/>
              <a:t>мог </a:t>
            </a:r>
            <a:r>
              <a:rPr lang="ru-RU" sz="2000" dirty="0"/>
              <a:t>убить гигантов; от оружия смертных не защитила их Гея.</a:t>
            </a:r>
            <a:r>
              <a:rPr lang="ru-RU" sz="2000" dirty="0" smtClean="0"/>
              <a:t>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53760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Компьютер\Desktop\depositphotos_8058237-Ancient-greek-orname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" y="0"/>
            <a:ext cx="9143865" cy="6861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" y="116632"/>
            <a:ext cx="9143865" cy="1556792"/>
          </a:xfrm>
        </p:spPr>
        <p:txBody>
          <a:bodyPr>
            <a:noAutofit/>
          </a:bodyPr>
          <a:lstStyle/>
          <a:p>
            <a:r>
              <a:rPr lang="ru-RU" sz="4800" b="1" dirty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Monotype Corsiva" panose="03010101010201010101" pitchFamily="66" charset="0"/>
              </a:rPr>
              <a:t>Сражение Геракла с Богами против Гигантов</a:t>
            </a:r>
            <a:br>
              <a:rPr lang="ru-RU" sz="4800" b="1" dirty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Monotype Corsiva" panose="03010101010201010101" pitchFamily="66" charset="0"/>
              </a:rPr>
            </a:b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124744"/>
            <a:ext cx="8928992" cy="554461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-9872" y="1107841"/>
            <a:ext cx="9143865" cy="573325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200" dirty="0">
                <a:solidFill>
                  <a:schemeClr val="tx1"/>
                </a:solidFill>
              </a:rPr>
              <a:t>Не страшась смерти от руки богов, гиганты ринулись в бой. </a:t>
            </a:r>
            <a:br>
              <a:rPr lang="ru-RU" sz="2200" dirty="0">
                <a:solidFill>
                  <a:schemeClr val="tx1"/>
                </a:solidFill>
              </a:rPr>
            </a:br>
            <a:r>
              <a:rPr lang="ru-RU" sz="2200" dirty="0">
                <a:solidFill>
                  <a:schemeClr val="tx1"/>
                </a:solidFill>
              </a:rPr>
              <a:t>Долго длился бой. Гиганты бросали в богов громадные </a:t>
            </a:r>
            <a:r>
              <a:rPr lang="ru-RU" sz="2200" dirty="0" smtClean="0">
                <a:solidFill>
                  <a:schemeClr val="tx1"/>
                </a:solidFill>
              </a:rPr>
              <a:t>скалы и</a:t>
            </a:r>
            <a:r>
              <a:rPr lang="ru-RU" sz="2200" dirty="0">
                <a:solidFill>
                  <a:schemeClr val="tx1"/>
                </a:solidFill>
              </a:rPr>
              <a:t> </a:t>
            </a:r>
            <a:br>
              <a:rPr lang="ru-RU" sz="2200" dirty="0">
                <a:solidFill>
                  <a:schemeClr val="tx1"/>
                </a:solidFill>
              </a:rPr>
            </a:br>
            <a:r>
              <a:rPr lang="ru-RU" sz="2200" dirty="0">
                <a:solidFill>
                  <a:schemeClr val="tx1"/>
                </a:solidFill>
              </a:rPr>
              <a:t>горящие стволы вековых деревьев. По всему свету разносился </a:t>
            </a:r>
            <a:br>
              <a:rPr lang="ru-RU" sz="2200" dirty="0">
                <a:solidFill>
                  <a:schemeClr val="tx1"/>
                </a:solidFill>
              </a:rPr>
            </a:br>
            <a:r>
              <a:rPr lang="ru-RU" sz="2200" dirty="0">
                <a:solidFill>
                  <a:schemeClr val="tx1"/>
                </a:solidFill>
              </a:rPr>
              <a:t>гром битвы. </a:t>
            </a:r>
            <a:endParaRPr lang="ru-RU" sz="2200" dirty="0" smtClean="0">
              <a:solidFill>
                <a:schemeClr val="tx1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200" dirty="0" smtClean="0">
                <a:solidFill>
                  <a:schemeClr val="tx1"/>
                </a:solidFill>
              </a:rPr>
              <a:t>Наконец</a:t>
            </a:r>
            <a:r>
              <a:rPr lang="ru-RU" sz="2200" dirty="0">
                <a:solidFill>
                  <a:schemeClr val="tx1"/>
                </a:solidFill>
              </a:rPr>
              <a:t>, явился Геракл с Афиной-Палладой. Зазвенела тетива </a:t>
            </a:r>
            <a:br>
              <a:rPr lang="ru-RU" sz="2200" dirty="0">
                <a:solidFill>
                  <a:schemeClr val="tx1"/>
                </a:solidFill>
              </a:rPr>
            </a:br>
            <a:r>
              <a:rPr lang="ru-RU" sz="2200" dirty="0">
                <a:solidFill>
                  <a:schemeClr val="tx1"/>
                </a:solidFill>
              </a:rPr>
              <a:t>грозного лука сына Зевса, сверкнула стрела, напоенная ядом </a:t>
            </a:r>
            <a:br>
              <a:rPr lang="ru-RU" sz="2200" dirty="0">
                <a:solidFill>
                  <a:schemeClr val="tx1"/>
                </a:solidFill>
              </a:rPr>
            </a:br>
            <a:r>
              <a:rPr lang="ru-RU" sz="2200" dirty="0" err="1">
                <a:solidFill>
                  <a:schemeClr val="tx1"/>
                </a:solidFill>
              </a:rPr>
              <a:t>лернейской</a:t>
            </a:r>
            <a:r>
              <a:rPr lang="ru-RU" sz="2200" dirty="0">
                <a:solidFill>
                  <a:schemeClr val="tx1"/>
                </a:solidFill>
              </a:rPr>
              <a:t> </a:t>
            </a:r>
            <a:r>
              <a:rPr lang="ru-RU" sz="2200" dirty="0" smtClean="0">
                <a:solidFill>
                  <a:schemeClr val="tx1"/>
                </a:solidFill>
              </a:rPr>
              <a:t>гидры.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200" dirty="0" smtClean="0">
                <a:solidFill>
                  <a:schemeClr val="tx1"/>
                </a:solidFill>
              </a:rPr>
              <a:t>Гигантов сразил</a:t>
            </a:r>
            <a:r>
              <a:rPr lang="ru-RU" sz="2200" dirty="0">
                <a:solidFill>
                  <a:schemeClr val="tx1"/>
                </a:solidFill>
              </a:rPr>
              <a:t> </a:t>
            </a:r>
            <a:r>
              <a:rPr lang="ru-RU" sz="2200" dirty="0" smtClean="0">
                <a:solidFill>
                  <a:schemeClr val="tx1"/>
                </a:solidFill>
              </a:rPr>
              <a:t>своей </a:t>
            </a:r>
            <a:r>
              <a:rPr lang="ru-RU" sz="2200" dirty="0">
                <a:solidFill>
                  <a:schemeClr val="tx1"/>
                </a:solidFill>
              </a:rPr>
              <a:t>сверкающей молнией громовержец Зевс, но </a:t>
            </a:r>
            <a:r>
              <a:rPr lang="ru-RU" sz="2200" dirty="0" smtClean="0">
                <a:solidFill>
                  <a:schemeClr val="tx1"/>
                </a:solidFill>
              </a:rPr>
              <a:t>смерть послал </a:t>
            </a:r>
            <a:r>
              <a:rPr lang="ru-RU" sz="2200" dirty="0">
                <a:solidFill>
                  <a:schemeClr val="tx1"/>
                </a:solidFill>
              </a:rPr>
              <a:t>им </a:t>
            </a:r>
            <a:r>
              <a:rPr lang="ru-RU" sz="2200" dirty="0" smtClean="0">
                <a:solidFill>
                  <a:schemeClr val="tx1"/>
                </a:solidFill>
              </a:rPr>
              <a:t> всем </a:t>
            </a:r>
            <a:r>
              <a:rPr lang="ru-RU" sz="2200" dirty="0">
                <a:solidFill>
                  <a:schemeClr val="tx1"/>
                </a:solidFill>
              </a:rPr>
              <a:t>великий Геракл своими не знающими промаха стрелами</a:t>
            </a:r>
            <a:r>
              <a:rPr lang="ru-RU" sz="2000" dirty="0">
                <a:solidFill>
                  <a:schemeClr val="tx1"/>
                </a:solidFill>
              </a:rPr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4238931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Компьютер\Desktop\depositphotos_8058237-Ancient-greek-orname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768" y="25354"/>
            <a:ext cx="9143865" cy="6861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672" y="-243408"/>
            <a:ext cx="8856984" cy="1296144"/>
          </a:xfrm>
        </p:spPr>
        <p:txBody>
          <a:bodyPr>
            <a:normAutofit/>
          </a:bodyPr>
          <a:lstStyle/>
          <a:p>
            <a:r>
              <a:rPr lang="ru-RU" sz="6600" b="1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Monotype Corsiva" panose="03010101010201010101" pitchFamily="66" charset="0"/>
              </a:rPr>
              <a:t>Вывод:</a:t>
            </a:r>
            <a:endParaRPr lang="ru-RU" sz="6600" b="1" dirty="0">
              <a:ln>
                <a:solidFill>
                  <a:schemeClr val="tx1"/>
                </a:solidFill>
              </a:ln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692696"/>
            <a:ext cx="8928992" cy="6048672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Благодаря своей силе, ловкости, отваге, самоотверженности и бескорыстию, Геракл совершил множество подвигов, которые до сих пор открывают для нас сказочный мир ге</a:t>
            </a:r>
            <a:r>
              <a:rPr lang="ru-RU" dirty="0"/>
              <a:t>роев и богов. </a:t>
            </a:r>
            <a:endParaRPr lang="ru-RU" dirty="0" smtClean="0"/>
          </a:p>
          <a:p>
            <a:r>
              <a:rPr lang="ru-RU" dirty="0"/>
              <a:t>С</a:t>
            </a:r>
            <a:r>
              <a:rPr lang="ru-RU" dirty="0" smtClean="0"/>
              <a:t>ильный </a:t>
            </a:r>
            <a:r>
              <a:rPr lang="ru-RU" dirty="0"/>
              <a:t>и смелый Геракл, не просто так выполнял тяжёлые задания и совершал подвиги, он своей смиренностью не давал злой Гере делать большее зло, тем самым поддерживая мир и благополучие у простых греков.</a:t>
            </a:r>
            <a:endParaRPr lang="ru-RU" dirty="0" smtClean="0"/>
          </a:p>
          <a:p>
            <a:r>
              <a:rPr lang="ru-RU" b="1" dirty="0"/>
              <a:t>М</a:t>
            </a:r>
            <a:r>
              <a:rPr lang="ru-RU" b="1" dirty="0" smtClean="0"/>
              <a:t>ифы </a:t>
            </a:r>
            <a:r>
              <a:rPr lang="ru-RU" b="1" dirty="0"/>
              <a:t>Древней </a:t>
            </a:r>
            <a:r>
              <a:rPr lang="ru-RU" b="1" dirty="0" smtClean="0"/>
              <a:t>Греции </a:t>
            </a:r>
            <a:r>
              <a:rPr lang="ru-RU" dirty="0"/>
              <a:t>благодаря их красочности и глубокому смыслу, </a:t>
            </a:r>
            <a:r>
              <a:rPr lang="ru-RU" dirty="0" smtClean="0"/>
              <a:t>учат </a:t>
            </a:r>
            <a:r>
              <a:rPr lang="ru-RU" dirty="0"/>
              <a:t>даже самых маленьких добру, благородности и смелости.</a:t>
            </a:r>
          </a:p>
        </p:txBody>
      </p:sp>
    </p:spTree>
    <p:extLst>
      <p:ext uri="{BB962C8B-B14F-4D97-AF65-F5344CB8AC3E}">
        <p14:creationId xmlns:p14="http://schemas.microsoft.com/office/powerpoint/2010/main" val="1280972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Компьютер\Desktop\depositphotos_8058237-Ancient-greek-orname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768" y="25354"/>
            <a:ext cx="9143865" cy="6861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0364" y="1340768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1500" b="1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  <a:latin typeface="Monotype Corsiva" panose="03010101010201010101" pitchFamily="66" charset="0"/>
              </a:rPr>
              <a:t>Спасибо за внимание</a:t>
            </a:r>
            <a:endParaRPr lang="ru-RU" sz="11500" b="1" dirty="0">
              <a:ln>
                <a:solidFill>
                  <a:sysClr val="windowText" lastClr="000000"/>
                </a:solidFill>
              </a:ln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789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292</Words>
  <Application>Microsoft Office PowerPoint</Application>
  <PresentationFormat>Экран (4:3)</PresentationFormat>
  <Paragraphs>36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Мифы Древней Греции. Борьба Геракла с Титанами</vt:lpstr>
      <vt:lpstr>Цель:</vt:lpstr>
      <vt:lpstr>План:</vt:lpstr>
      <vt:lpstr>Мифы Древней Греции</vt:lpstr>
      <vt:lpstr>Мифы Древней Греции</vt:lpstr>
      <vt:lpstr>История рождения Геракла</vt:lpstr>
      <vt:lpstr>Презентация PowerPoint</vt:lpstr>
      <vt:lpstr>Сражение Геракла с Богами против Гигантов </vt:lpstr>
      <vt:lpstr>Вывод: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Мифы Древней Греции. Борьба Геракла с Титанами</dc:title>
  <dc:creator>Компьютер</dc:creator>
  <cp:lastModifiedBy>Компьютер</cp:lastModifiedBy>
  <cp:revision>8</cp:revision>
  <dcterms:created xsi:type="dcterms:W3CDTF">2017-04-17T07:21:46Z</dcterms:created>
  <dcterms:modified xsi:type="dcterms:W3CDTF">2017-04-17T08:26:38Z</dcterms:modified>
</cp:coreProperties>
</file>