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3" r:id="rId2"/>
    <p:sldId id="266" r:id="rId3"/>
    <p:sldId id="265" r:id="rId4"/>
    <p:sldId id="264" r:id="rId5"/>
    <p:sldId id="267" r:id="rId6"/>
    <p:sldId id="268" r:id="rId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FFCC"/>
    <a:srgbClr val="C0C0C0"/>
    <a:srgbClr val="FF66CC"/>
    <a:srgbClr val="FF7C80"/>
    <a:srgbClr val="EAEAEA"/>
    <a:srgbClr val="800000"/>
    <a:srgbClr val="993300"/>
    <a:srgbClr val="FF5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21" autoAdjust="0"/>
    <p:restoredTop sz="94660"/>
  </p:normalViewPr>
  <p:slideViewPr>
    <p:cSldViewPr>
      <p:cViewPr varScale="1">
        <p:scale>
          <a:sx n="85" d="100"/>
          <a:sy n="85" d="100"/>
        </p:scale>
        <p:origin x="-86" y="-283"/>
      </p:cViewPr>
      <p:guideLst>
        <p:guide orient="horz" pos="2160"/>
        <p:guide pos="2880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3" d="100"/>
          <a:sy n="43" d="100"/>
        </p:scale>
        <p:origin x="-142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75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75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EA8BFFEA-C630-4ADA-86FC-772CC579C7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Щелчок правит 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8F5BE4DB-3B8A-4AB4-BF44-F2B1A5D306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5BA398-986B-43F9-99AE-9B83966C3806}" type="slidenum">
              <a:rPr lang="ru-RU"/>
              <a:pPr/>
              <a:t>1</a:t>
            </a:fld>
            <a:endParaRPr lang="ru-RU"/>
          </a:p>
        </p:txBody>
      </p:sp>
      <p:sp>
        <p:nvSpPr>
          <p:cNvPr id="4099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100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C4DCF-D2AC-4C9C-9ECA-207D843F13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D9F31-BE66-45A0-8FE2-B4836252A4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552E62-C38A-4723-90F4-7AD3C76F6D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7478B-158A-48CE-9436-1236A36957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6B223E-5001-4339-ABB6-7D67A29753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3C5EE6-11A2-4BC8-AC73-3F10329E58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97E823-4598-4808-8848-F1507768AB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38537B-2730-42F4-80B1-F3E59ADDF8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813272-DF08-41EF-88B0-5E1AD75747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DF5D01-1F55-4D75-A561-C38E048D9E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2EDF6A-2990-495D-BA07-F3E2A916B8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Щелчок правит 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Щелчок правит 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102D0E8F-19B5-42A4-B883-62C245BAB3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65"/>
          <p:cNvSpPr>
            <a:spLocks noChangeArrowheads="1"/>
          </p:cNvSpPr>
          <p:nvPr/>
        </p:nvSpPr>
        <p:spPr bwMode="auto">
          <a:xfrm>
            <a:off x="0" y="533400"/>
            <a:ext cx="9144000" cy="6324600"/>
          </a:xfrm>
          <a:prstGeom prst="rect">
            <a:avLst/>
          </a:prstGeom>
          <a:solidFill>
            <a:srgbClr val="B2B2B2"/>
          </a:solidFill>
          <a:ln w="317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aphicFrame>
        <p:nvGraphicFramePr>
          <p:cNvPr id="86574" name="Group 558"/>
          <p:cNvGraphicFramePr>
            <a:graphicFrameLocks noGrp="1"/>
          </p:cNvGraphicFramePr>
          <p:nvPr/>
        </p:nvGraphicFramePr>
        <p:xfrm>
          <a:off x="3492500" y="2349500"/>
          <a:ext cx="833120" cy="640080"/>
        </p:xfrm>
        <a:graphic>
          <a:graphicData uri="http://schemas.openxmlformats.org/drawingml/2006/table">
            <a:tbl>
              <a:tblPr/>
              <a:tblGrid>
                <a:gridCol w="208280"/>
                <a:gridCol w="208280"/>
                <a:gridCol w="208280"/>
                <a:gridCol w="208280"/>
              </a:tblGrid>
              <a:tr h="152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/>
                    </a:solidFill>
                  </a:tcPr>
                </a:tc>
              </a:tr>
            </a:tbl>
          </a:graphicData>
        </a:graphic>
      </p:graphicFrame>
      <p:sp>
        <p:nvSpPr>
          <p:cNvPr id="2073" name="Line 527"/>
          <p:cNvSpPr>
            <a:spLocks noChangeShapeType="1"/>
          </p:cNvSpPr>
          <p:nvPr/>
        </p:nvSpPr>
        <p:spPr bwMode="auto">
          <a:xfrm>
            <a:off x="4800600" y="1984375"/>
            <a:ext cx="0" cy="3929063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74" name="Line 529"/>
          <p:cNvSpPr>
            <a:spLocks noChangeShapeType="1"/>
          </p:cNvSpPr>
          <p:nvPr/>
        </p:nvSpPr>
        <p:spPr bwMode="auto">
          <a:xfrm>
            <a:off x="4800600" y="2682875"/>
            <a:ext cx="381000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75" name="Line 530"/>
          <p:cNvSpPr>
            <a:spLocks noChangeShapeType="1"/>
          </p:cNvSpPr>
          <p:nvPr/>
        </p:nvSpPr>
        <p:spPr bwMode="auto">
          <a:xfrm>
            <a:off x="4800600" y="4341813"/>
            <a:ext cx="1905000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76" name="Line 531"/>
          <p:cNvSpPr>
            <a:spLocks noChangeShapeType="1"/>
          </p:cNvSpPr>
          <p:nvPr/>
        </p:nvSpPr>
        <p:spPr bwMode="auto">
          <a:xfrm>
            <a:off x="4800600" y="3468688"/>
            <a:ext cx="1905000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77" name="Line 532"/>
          <p:cNvSpPr>
            <a:spLocks noChangeShapeType="1"/>
          </p:cNvSpPr>
          <p:nvPr/>
        </p:nvSpPr>
        <p:spPr bwMode="auto">
          <a:xfrm>
            <a:off x="5257800" y="3206750"/>
            <a:ext cx="381000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78" name="Line 533"/>
          <p:cNvSpPr>
            <a:spLocks noChangeShapeType="1"/>
          </p:cNvSpPr>
          <p:nvPr/>
        </p:nvSpPr>
        <p:spPr bwMode="auto">
          <a:xfrm>
            <a:off x="4800600" y="5214938"/>
            <a:ext cx="1905000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79" name="Rectangle 534"/>
          <p:cNvSpPr>
            <a:spLocks noChangeArrowheads="1"/>
          </p:cNvSpPr>
          <p:nvPr/>
        </p:nvSpPr>
        <p:spPr bwMode="auto">
          <a:xfrm>
            <a:off x="5029200" y="4953000"/>
            <a:ext cx="1295400" cy="5238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200" i="1">
                <a:latin typeface="Century Gothic" pitchFamily="34" charset="0"/>
              </a:rPr>
              <a:t>Деловая</a:t>
            </a:r>
          </a:p>
          <a:p>
            <a:pPr algn="ctr"/>
            <a:r>
              <a:rPr lang="ru-RU" sz="1200" i="1">
                <a:latin typeface="Century Gothic" pitchFamily="34" charset="0"/>
              </a:rPr>
              <a:t>графика</a:t>
            </a:r>
          </a:p>
        </p:txBody>
      </p:sp>
      <p:sp>
        <p:nvSpPr>
          <p:cNvPr id="2080" name="Rectangle 535"/>
          <p:cNvSpPr>
            <a:spLocks noChangeArrowheads="1"/>
          </p:cNvSpPr>
          <p:nvPr/>
        </p:nvSpPr>
        <p:spPr bwMode="auto">
          <a:xfrm>
            <a:off x="5029200" y="3119438"/>
            <a:ext cx="1295400" cy="611187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ru-RU" sz="1200" i="1">
                <a:latin typeface="Century Gothic" pitchFamily="34" charset="0"/>
              </a:rPr>
              <a:t>Пересчет</a:t>
            </a:r>
          </a:p>
          <a:p>
            <a:pPr algn="ctr">
              <a:lnSpc>
                <a:spcPct val="80000"/>
              </a:lnSpc>
            </a:pPr>
            <a:r>
              <a:rPr lang="ru-RU" sz="1200" i="1">
                <a:latin typeface="Century Gothic" pitchFamily="34" charset="0"/>
              </a:rPr>
              <a:t>формул</a:t>
            </a:r>
          </a:p>
        </p:txBody>
      </p:sp>
      <p:sp>
        <p:nvSpPr>
          <p:cNvPr id="2081" name="Line 536"/>
          <p:cNvSpPr>
            <a:spLocks noChangeShapeType="1"/>
          </p:cNvSpPr>
          <p:nvPr/>
        </p:nvSpPr>
        <p:spPr bwMode="auto">
          <a:xfrm>
            <a:off x="6324600" y="2508250"/>
            <a:ext cx="457200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82" name="Line 537"/>
          <p:cNvSpPr>
            <a:spLocks noChangeShapeType="1"/>
          </p:cNvSpPr>
          <p:nvPr/>
        </p:nvSpPr>
        <p:spPr bwMode="auto">
          <a:xfrm>
            <a:off x="6324600" y="2770188"/>
            <a:ext cx="457200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83" name="Rectangle 538"/>
          <p:cNvSpPr>
            <a:spLocks noChangeArrowheads="1"/>
          </p:cNvSpPr>
          <p:nvPr/>
        </p:nvSpPr>
        <p:spPr bwMode="auto">
          <a:xfrm>
            <a:off x="5029200" y="2420938"/>
            <a:ext cx="1295400" cy="5238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ru-RU" sz="1200" i="1">
                <a:latin typeface="Century Gothic" pitchFamily="34" charset="0"/>
              </a:rPr>
              <a:t>Р е ж и м ы </a:t>
            </a:r>
          </a:p>
          <a:p>
            <a:pPr algn="ctr">
              <a:lnSpc>
                <a:spcPct val="80000"/>
              </a:lnSpc>
            </a:pPr>
            <a:r>
              <a:rPr lang="ru-RU" sz="1200" i="1">
                <a:latin typeface="Century Gothic" pitchFamily="34" charset="0"/>
              </a:rPr>
              <a:t>отображения</a:t>
            </a:r>
          </a:p>
        </p:txBody>
      </p:sp>
      <p:sp>
        <p:nvSpPr>
          <p:cNvPr id="2084" name="Rectangle 539"/>
          <p:cNvSpPr>
            <a:spLocks noChangeArrowheads="1"/>
          </p:cNvSpPr>
          <p:nvPr/>
        </p:nvSpPr>
        <p:spPr bwMode="auto">
          <a:xfrm>
            <a:off x="6553200" y="2333625"/>
            <a:ext cx="2286000" cy="261938"/>
          </a:xfrm>
          <a:prstGeom prst="rect">
            <a:avLst/>
          </a:prstGeom>
          <a:solidFill>
            <a:schemeClr val="accent1"/>
          </a:solidFill>
          <a:ln w="1270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ru-RU" sz="1000">
                <a:latin typeface="Century Gothic" pitchFamily="34" charset="0"/>
              </a:rPr>
              <a:t>Отображение  значений</a:t>
            </a:r>
            <a:r>
              <a:rPr lang="ru-RU" sz="1200">
                <a:latin typeface="Century Gothic" pitchFamily="34" charset="0"/>
              </a:rPr>
              <a:t> </a:t>
            </a:r>
          </a:p>
        </p:txBody>
      </p:sp>
      <p:sp>
        <p:nvSpPr>
          <p:cNvPr id="2085" name="Rectangle 540"/>
          <p:cNvSpPr>
            <a:spLocks noChangeArrowheads="1"/>
          </p:cNvSpPr>
          <p:nvPr/>
        </p:nvSpPr>
        <p:spPr bwMode="auto">
          <a:xfrm>
            <a:off x="6553200" y="2682875"/>
            <a:ext cx="2286000" cy="261938"/>
          </a:xfrm>
          <a:prstGeom prst="rect">
            <a:avLst/>
          </a:prstGeom>
          <a:solidFill>
            <a:schemeClr val="accent1"/>
          </a:solidFill>
          <a:ln w="1270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80000"/>
              </a:lnSpc>
            </a:pPr>
            <a:r>
              <a:rPr lang="ru-RU" sz="1000">
                <a:latin typeface="Century Gothic" pitchFamily="34" charset="0"/>
              </a:rPr>
              <a:t>Отображение  формул</a:t>
            </a:r>
            <a:r>
              <a:rPr lang="ru-RU" sz="1200">
                <a:latin typeface="Century Gothic" pitchFamily="34" charset="0"/>
              </a:rPr>
              <a:t> </a:t>
            </a:r>
          </a:p>
        </p:txBody>
      </p:sp>
      <p:sp>
        <p:nvSpPr>
          <p:cNvPr id="2086" name="Rectangle 541"/>
          <p:cNvSpPr>
            <a:spLocks noChangeArrowheads="1"/>
          </p:cNvSpPr>
          <p:nvPr/>
        </p:nvSpPr>
        <p:spPr bwMode="auto">
          <a:xfrm>
            <a:off x="6553200" y="3119438"/>
            <a:ext cx="2286000" cy="611187"/>
          </a:xfrm>
          <a:prstGeom prst="rect">
            <a:avLst/>
          </a:prstGeom>
          <a:solidFill>
            <a:schemeClr val="accent1"/>
          </a:solidFill>
          <a:ln w="1270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90000"/>
              </a:lnSpc>
            </a:pPr>
            <a:r>
              <a:rPr lang="ru-RU" sz="1000">
                <a:latin typeface="Century Gothic" pitchFamily="34" charset="0"/>
              </a:rPr>
              <a:t>С  изменением  значений  </a:t>
            </a:r>
          </a:p>
          <a:p>
            <a:pPr>
              <a:lnSpc>
                <a:spcPct val="90000"/>
              </a:lnSpc>
            </a:pPr>
            <a:r>
              <a:rPr lang="ru-RU" sz="1000">
                <a:latin typeface="Century Gothic" pitchFamily="34" charset="0"/>
              </a:rPr>
              <a:t>операндов  формула</a:t>
            </a:r>
            <a:r>
              <a:rPr lang="ru-RU" sz="1200">
                <a:latin typeface="Century Gothic" pitchFamily="34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ru-RU" sz="1000">
                <a:latin typeface="Century Gothic" pitchFamily="34" charset="0"/>
              </a:rPr>
              <a:t>мгновенно  пересчитывается</a:t>
            </a:r>
          </a:p>
        </p:txBody>
      </p:sp>
      <p:sp>
        <p:nvSpPr>
          <p:cNvPr id="2087" name="Rectangle 542"/>
          <p:cNvSpPr>
            <a:spLocks noChangeArrowheads="1"/>
          </p:cNvSpPr>
          <p:nvPr/>
        </p:nvSpPr>
        <p:spPr bwMode="auto">
          <a:xfrm>
            <a:off x="5029200" y="3992563"/>
            <a:ext cx="1295400" cy="6985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200" i="1">
                <a:latin typeface="Century Gothic" pitchFamily="34" charset="0"/>
              </a:rPr>
              <a:t>Принцип</a:t>
            </a:r>
          </a:p>
          <a:p>
            <a:pPr algn="ctr"/>
            <a:r>
              <a:rPr lang="ru-RU" sz="1200" i="1">
                <a:latin typeface="Century Gothic" pitchFamily="34" charset="0"/>
              </a:rPr>
              <a:t>относительной</a:t>
            </a:r>
          </a:p>
          <a:p>
            <a:pPr algn="ctr"/>
            <a:r>
              <a:rPr lang="ru-RU" sz="1200" i="1">
                <a:latin typeface="Century Gothic" pitchFamily="34" charset="0"/>
              </a:rPr>
              <a:t>адресации</a:t>
            </a:r>
          </a:p>
        </p:txBody>
      </p:sp>
      <p:sp>
        <p:nvSpPr>
          <p:cNvPr id="2088" name="Rectangle 543"/>
          <p:cNvSpPr>
            <a:spLocks noChangeArrowheads="1"/>
          </p:cNvSpPr>
          <p:nvPr/>
        </p:nvSpPr>
        <p:spPr bwMode="auto">
          <a:xfrm>
            <a:off x="6553200" y="3992563"/>
            <a:ext cx="2286000" cy="69850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90000"/>
              </a:lnSpc>
            </a:pPr>
            <a:r>
              <a:rPr lang="ru-RU" sz="1000">
                <a:latin typeface="Century Gothic" pitchFamily="34" charset="0"/>
              </a:rPr>
              <a:t>С с ы л к и   н а   я ч е й к и  </a:t>
            </a:r>
          </a:p>
          <a:p>
            <a:pPr>
              <a:lnSpc>
                <a:spcPct val="90000"/>
              </a:lnSpc>
            </a:pPr>
            <a:r>
              <a:rPr lang="ru-RU" sz="1000">
                <a:latin typeface="Century Gothic" pitchFamily="34" charset="0"/>
              </a:rPr>
              <a:t>в  формулах  определены</a:t>
            </a:r>
          </a:p>
          <a:p>
            <a:pPr>
              <a:lnSpc>
                <a:spcPct val="90000"/>
              </a:lnSpc>
            </a:pPr>
            <a:r>
              <a:rPr lang="ru-RU" sz="1000">
                <a:latin typeface="Century Gothic" pitchFamily="34" charset="0"/>
              </a:rPr>
              <a:t>о т н о с и т е л ь н о  </a:t>
            </a:r>
          </a:p>
          <a:p>
            <a:pPr>
              <a:lnSpc>
                <a:spcPct val="90000"/>
              </a:lnSpc>
            </a:pPr>
            <a:r>
              <a:rPr lang="ru-RU" sz="1000">
                <a:latin typeface="Century Gothic" pitchFamily="34" charset="0"/>
              </a:rPr>
              <a:t>месторасположения  формулы</a:t>
            </a:r>
          </a:p>
        </p:txBody>
      </p:sp>
      <p:sp>
        <p:nvSpPr>
          <p:cNvPr id="2089" name="Rectangle 544"/>
          <p:cNvSpPr>
            <a:spLocks noChangeArrowheads="1"/>
          </p:cNvSpPr>
          <p:nvPr/>
        </p:nvSpPr>
        <p:spPr bwMode="auto">
          <a:xfrm>
            <a:off x="6553200" y="4865688"/>
            <a:ext cx="2286000" cy="611187"/>
          </a:xfrm>
          <a:prstGeom prst="rect">
            <a:avLst/>
          </a:prstGeom>
          <a:solidFill>
            <a:schemeClr val="accent1"/>
          </a:solidFill>
          <a:ln w="1270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90000"/>
              </a:lnSpc>
            </a:pPr>
            <a:r>
              <a:rPr lang="ru-RU" sz="1000">
                <a:latin typeface="Century Gothic" pitchFamily="34" charset="0"/>
              </a:rPr>
              <a:t>Возможность  построения</a:t>
            </a:r>
          </a:p>
          <a:p>
            <a:pPr>
              <a:lnSpc>
                <a:spcPct val="90000"/>
              </a:lnSpc>
            </a:pPr>
            <a:r>
              <a:rPr lang="ru-RU" sz="1000">
                <a:latin typeface="Century Gothic" pitchFamily="34" charset="0"/>
              </a:rPr>
              <a:t>диаграмм  и  графиков</a:t>
            </a:r>
          </a:p>
          <a:p>
            <a:pPr>
              <a:lnSpc>
                <a:spcPct val="90000"/>
              </a:lnSpc>
            </a:pPr>
            <a:r>
              <a:rPr lang="ru-RU" sz="1000">
                <a:latin typeface="Century Gothic" pitchFamily="34" charset="0"/>
              </a:rPr>
              <a:t>по  табличным  данным</a:t>
            </a:r>
          </a:p>
        </p:txBody>
      </p:sp>
      <p:sp>
        <p:nvSpPr>
          <p:cNvPr id="2090" name="Line 545"/>
          <p:cNvSpPr>
            <a:spLocks noChangeShapeType="1"/>
          </p:cNvSpPr>
          <p:nvPr/>
        </p:nvSpPr>
        <p:spPr bwMode="auto">
          <a:xfrm>
            <a:off x="6248400" y="6088063"/>
            <a:ext cx="609600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91" name="Rectangle 546"/>
          <p:cNvSpPr>
            <a:spLocks noChangeArrowheads="1"/>
          </p:cNvSpPr>
          <p:nvPr/>
        </p:nvSpPr>
        <p:spPr bwMode="auto">
          <a:xfrm>
            <a:off x="4648200" y="5738813"/>
            <a:ext cx="1676400" cy="785812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200" i="1">
                <a:latin typeface="Century Gothic" pitchFamily="34" charset="0"/>
              </a:rPr>
              <a:t>К о м а н д ы</a:t>
            </a:r>
          </a:p>
          <a:p>
            <a:pPr algn="ctr"/>
            <a:r>
              <a:rPr lang="ru-RU" sz="1200" i="1">
                <a:latin typeface="Century Gothic" pitchFamily="34" charset="0"/>
              </a:rPr>
              <a:t>манипулирования</a:t>
            </a:r>
          </a:p>
          <a:p>
            <a:pPr algn="ctr"/>
            <a:r>
              <a:rPr lang="ru-RU" sz="1200" i="1">
                <a:latin typeface="Century Gothic" pitchFamily="34" charset="0"/>
              </a:rPr>
              <a:t>диапазонами</a:t>
            </a:r>
          </a:p>
        </p:txBody>
      </p:sp>
      <p:sp>
        <p:nvSpPr>
          <p:cNvPr id="2092" name="Rectangle 547"/>
          <p:cNvSpPr>
            <a:spLocks noChangeArrowheads="1"/>
          </p:cNvSpPr>
          <p:nvPr/>
        </p:nvSpPr>
        <p:spPr bwMode="auto">
          <a:xfrm>
            <a:off x="6553200" y="5738813"/>
            <a:ext cx="2286000" cy="69850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ru-RU" sz="1000">
                <a:latin typeface="Century Gothic" pitchFamily="34" charset="0"/>
              </a:rPr>
              <a:t> Копирование  фрагментов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ru-RU" sz="1000">
                <a:latin typeface="Century Gothic" pitchFamily="34" charset="0"/>
              </a:rPr>
              <a:t> удаление  строк  и  столбцов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ru-RU" sz="1000">
                <a:latin typeface="Century Gothic" pitchFamily="34" charset="0"/>
              </a:rPr>
              <a:t> сортировка  строк  по  столбцу</a:t>
            </a:r>
          </a:p>
        </p:txBody>
      </p:sp>
      <p:sp>
        <p:nvSpPr>
          <p:cNvPr id="2093" name="Line 548"/>
          <p:cNvSpPr>
            <a:spLocks noChangeShapeType="1"/>
          </p:cNvSpPr>
          <p:nvPr/>
        </p:nvSpPr>
        <p:spPr bwMode="auto">
          <a:xfrm>
            <a:off x="533400" y="1285875"/>
            <a:ext cx="0" cy="4627563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94" name="Line 549"/>
          <p:cNvSpPr>
            <a:spLocks noChangeShapeType="1"/>
          </p:cNvSpPr>
          <p:nvPr/>
        </p:nvSpPr>
        <p:spPr bwMode="auto">
          <a:xfrm>
            <a:off x="3886200" y="1373188"/>
            <a:ext cx="0" cy="523875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95" name="Line 550"/>
          <p:cNvSpPr>
            <a:spLocks noChangeShapeType="1"/>
          </p:cNvSpPr>
          <p:nvPr/>
        </p:nvSpPr>
        <p:spPr bwMode="auto">
          <a:xfrm>
            <a:off x="2819400" y="1373188"/>
            <a:ext cx="0" cy="523875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96" name="Line 551"/>
          <p:cNvSpPr>
            <a:spLocks noChangeShapeType="1"/>
          </p:cNvSpPr>
          <p:nvPr/>
        </p:nvSpPr>
        <p:spPr bwMode="auto">
          <a:xfrm>
            <a:off x="1752600" y="1373188"/>
            <a:ext cx="0" cy="523875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97" name="Rectangle 553"/>
          <p:cNvSpPr>
            <a:spLocks noChangeArrowheads="1"/>
          </p:cNvSpPr>
          <p:nvPr/>
        </p:nvSpPr>
        <p:spPr bwMode="auto">
          <a:xfrm>
            <a:off x="304800" y="1809750"/>
            <a:ext cx="914400" cy="1222375"/>
          </a:xfrm>
          <a:prstGeom prst="rect">
            <a:avLst/>
          </a:prstGeom>
          <a:solidFill>
            <a:schemeClr val="accent1"/>
          </a:solidFill>
          <a:ln w="38100">
            <a:solidFill>
              <a:srgbClr val="FFFF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</a:pPr>
            <a:r>
              <a:rPr lang="ru-RU" sz="1600">
                <a:latin typeface="Arial" charset="0"/>
              </a:rPr>
              <a:t>Ячейка </a:t>
            </a:r>
          </a:p>
        </p:txBody>
      </p:sp>
      <p:sp>
        <p:nvSpPr>
          <p:cNvPr id="2098" name="Rectangle 554"/>
          <p:cNvSpPr>
            <a:spLocks noChangeArrowheads="1"/>
          </p:cNvSpPr>
          <p:nvPr/>
        </p:nvSpPr>
        <p:spPr bwMode="auto">
          <a:xfrm>
            <a:off x="3505200" y="1809750"/>
            <a:ext cx="762000" cy="349250"/>
          </a:xfrm>
          <a:prstGeom prst="rect">
            <a:avLst/>
          </a:prstGeom>
          <a:solidFill>
            <a:schemeClr val="accent1"/>
          </a:solidFill>
          <a:ln w="38100">
            <a:solidFill>
              <a:srgbClr val="FFFF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</a:pPr>
            <a:r>
              <a:rPr lang="ru-RU" sz="1600">
                <a:latin typeface="Arial" charset="0"/>
              </a:rPr>
              <a:t>Блок </a:t>
            </a:r>
          </a:p>
        </p:txBody>
      </p:sp>
      <p:sp>
        <p:nvSpPr>
          <p:cNvPr id="2099" name="Rectangle 555"/>
          <p:cNvSpPr>
            <a:spLocks noChangeArrowheads="1"/>
          </p:cNvSpPr>
          <p:nvPr/>
        </p:nvSpPr>
        <p:spPr bwMode="auto">
          <a:xfrm>
            <a:off x="2362200" y="1809750"/>
            <a:ext cx="914400" cy="349250"/>
          </a:xfrm>
          <a:prstGeom prst="rect">
            <a:avLst/>
          </a:prstGeom>
          <a:solidFill>
            <a:schemeClr val="accent1"/>
          </a:solidFill>
          <a:ln w="38100">
            <a:solidFill>
              <a:srgbClr val="FFFF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</a:pPr>
            <a:r>
              <a:rPr lang="ru-RU" sz="1600">
                <a:latin typeface="Arial" charset="0"/>
              </a:rPr>
              <a:t>Столбец </a:t>
            </a:r>
          </a:p>
        </p:txBody>
      </p:sp>
      <p:sp>
        <p:nvSpPr>
          <p:cNvPr id="2100" name="Rectangle 556"/>
          <p:cNvSpPr>
            <a:spLocks noChangeArrowheads="1"/>
          </p:cNvSpPr>
          <p:nvPr/>
        </p:nvSpPr>
        <p:spPr bwMode="auto">
          <a:xfrm>
            <a:off x="1371600" y="1809750"/>
            <a:ext cx="838200" cy="349250"/>
          </a:xfrm>
          <a:prstGeom prst="rect">
            <a:avLst/>
          </a:prstGeom>
          <a:solidFill>
            <a:schemeClr val="accent1"/>
          </a:solidFill>
          <a:ln w="38100">
            <a:solidFill>
              <a:srgbClr val="FFFF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</a:pPr>
            <a:r>
              <a:rPr lang="ru-RU" sz="1600">
                <a:latin typeface="Arial" charset="0"/>
              </a:rPr>
              <a:t>Строка </a:t>
            </a:r>
          </a:p>
        </p:txBody>
      </p:sp>
      <p:sp>
        <p:nvSpPr>
          <p:cNvPr id="2101" name="Text Box 557"/>
          <p:cNvSpPr txBox="1">
            <a:spLocks noChangeArrowheads="1"/>
          </p:cNvSpPr>
          <p:nvPr/>
        </p:nvSpPr>
        <p:spPr bwMode="auto">
          <a:xfrm>
            <a:off x="3505200" y="2246313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2102" name="Rectangle 580"/>
          <p:cNvSpPr>
            <a:spLocks noChangeArrowheads="1"/>
          </p:cNvSpPr>
          <p:nvPr/>
        </p:nvSpPr>
        <p:spPr bwMode="auto">
          <a:xfrm>
            <a:off x="2362200" y="2333625"/>
            <a:ext cx="914400" cy="6985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ru-RU" sz="1200" i="1">
                <a:latin typeface="Century Gothic" pitchFamily="34" charset="0"/>
              </a:rPr>
              <a:t>  Буквенное  </a:t>
            </a:r>
          </a:p>
          <a:p>
            <a:pPr algn="ctr">
              <a:lnSpc>
                <a:spcPct val="80000"/>
              </a:lnSpc>
            </a:pPr>
            <a:r>
              <a:rPr lang="ru-RU" sz="1200" i="1">
                <a:latin typeface="Century Gothic" pitchFamily="34" charset="0"/>
              </a:rPr>
              <a:t>и м я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ru-RU" sz="1200">
                <a:latin typeface="Century Gothic" pitchFamily="34" charset="0"/>
              </a:rPr>
              <a:t>(</a:t>
            </a:r>
            <a:r>
              <a:rPr lang="en-US" sz="1200">
                <a:latin typeface="Century Gothic" pitchFamily="34" charset="0"/>
              </a:rPr>
              <a:t>A, B, C . . .)</a:t>
            </a:r>
            <a:endParaRPr lang="ru-RU" sz="1200">
              <a:latin typeface="Century Gothic" pitchFamily="34" charset="0"/>
            </a:endParaRPr>
          </a:p>
        </p:txBody>
      </p:sp>
      <p:sp>
        <p:nvSpPr>
          <p:cNvPr id="2103" name="Rectangle 581"/>
          <p:cNvSpPr>
            <a:spLocks noChangeArrowheads="1"/>
          </p:cNvSpPr>
          <p:nvPr/>
        </p:nvSpPr>
        <p:spPr bwMode="auto">
          <a:xfrm>
            <a:off x="1371600" y="2333625"/>
            <a:ext cx="838200" cy="6985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ru-RU" sz="1200" i="1">
                <a:latin typeface="Century Gothic" pitchFamily="34" charset="0"/>
              </a:rPr>
              <a:t>  №  строки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ru-RU" sz="1200">
                <a:latin typeface="Century Gothic" pitchFamily="34" charset="0"/>
              </a:rPr>
              <a:t>(1</a:t>
            </a:r>
            <a:r>
              <a:rPr lang="en-US" sz="1200">
                <a:latin typeface="Century Gothic" pitchFamily="34" charset="0"/>
              </a:rPr>
              <a:t>, </a:t>
            </a:r>
            <a:r>
              <a:rPr lang="ru-RU" sz="1200">
                <a:latin typeface="Century Gothic" pitchFamily="34" charset="0"/>
              </a:rPr>
              <a:t>2</a:t>
            </a:r>
            <a:r>
              <a:rPr lang="en-US" sz="1200">
                <a:latin typeface="Century Gothic" pitchFamily="34" charset="0"/>
              </a:rPr>
              <a:t>, </a:t>
            </a:r>
            <a:r>
              <a:rPr lang="ru-RU" sz="1200">
                <a:latin typeface="Century Gothic" pitchFamily="34" charset="0"/>
              </a:rPr>
              <a:t>3</a:t>
            </a:r>
            <a:r>
              <a:rPr lang="en-US" sz="1200">
                <a:latin typeface="Century Gothic" pitchFamily="34" charset="0"/>
              </a:rPr>
              <a:t> . . .)</a:t>
            </a:r>
            <a:endParaRPr lang="ru-RU" sz="1200">
              <a:latin typeface="Century Gothic" pitchFamily="34" charset="0"/>
            </a:endParaRPr>
          </a:p>
        </p:txBody>
      </p:sp>
      <p:sp>
        <p:nvSpPr>
          <p:cNvPr id="2104" name="Line 582"/>
          <p:cNvSpPr>
            <a:spLocks noChangeShapeType="1"/>
          </p:cNvSpPr>
          <p:nvPr/>
        </p:nvSpPr>
        <p:spPr bwMode="auto">
          <a:xfrm>
            <a:off x="533400" y="3294063"/>
            <a:ext cx="304800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05" name="Rectangle 583"/>
          <p:cNvSpPr>
            <a:spLocks noChangeArrowheads="1"/>
          </p:cNvSpPr>
          <p:nvPr/>
        </p:nvSpPr>
        <p:spPr bwMode="auto">
          <a:xfrm>
            <a:off x="762000" y="3206750"/>
            <a:ext cx="2514600" cy="261938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en-US" sz="1000" i="1">
                <a:latin typeface="Century Gothic" pitchFamily="34" charset="0"/>
              </a:rPr>
              <a:t>c</a:t>
            </a:r>
            <a:r>
              <a:rPr lang="ru-RU" sz="1000" i="1">
                <a:latin typeface="Century Gothic" pitchFamily="34" charset="0"/>
              </a:rPr>
              <a:t>толбец</a:t>
            </a:r>
            <a:r>
              <a:rPr lang="en-US" sz="1000" i="1">
                <a:latin typeface="Century Gothic" pitchFamily="34" charset="0"/>
              </a:rPr>
              <a:t>_</a:t>
            </a:r>
            <a:r>
              <a:rPr lang="ru-RU" sz="1000" i="1">
                <a:latin typeface="Century Gothic" pitchFamily="34" charset="0"/>
              </a:rPr>
              <a:t>строка</a:t>
            </a:r>
            <a:r>
              <a:rPr lang="ru-RU" sz="1200" i="1">
                <a:latin typeface="Century Gothic" pitchFamily="34" charset="0"/>
              </a:rPr>
              <a:t>   </a:t>
            </a:r>
            <a:r>
              <a:rPr lang="ru-RU" sz="1200">
                <a:latin typeface="Century Gothic" pitchFamily="34" charset="0"/>
              </a:rPr>
              <a:t>( </a:t>
            </a:r>
            <a:r>
              <a:rPr lang="en-US" sz="1200">
                <a:latin typeface="Century Gothic" pitchFamily="34" charset="0"/>
              </a:rPr>
              <a:t>A1, AY23, . . .  )</a:t>
            </a:r>
            <a:endParaRPr lang="ru-RU" sz="1200">
              <a:latin typeface="Century Gothic" pitchFamily="34" charset="0"/>
            </a:endParaRPr>
          </a:p>
        </p:txBody>
      </p:sp>
      <p:sp>
        <p:nvSpPr>
          <p:cNvPr id="2106" name="Rectangle 584"/>
          <p:cNvSpPr>
            <a:spLocks noChangeArrowheads="1"/>
          </p:cNvSpPr>
          <p:nvPr/>
        </p:nvSpPr>
        <p:spPr bwMode="auto">
          <a:xfrm>
            <a:off x="3505200" y="3206750"/>
            <a:ext cx="762000" cy="261938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en-US" sz="1200">
                <a:latin typeface="Century Gothic" pitchFamily="34" charset="0"/>
              </a:rPr>
              <a:t>A1</a:t>
            </a:r>
            <a:r>
              <a:rPr lang="ru-RU" sz="1200">
                <a:latin typeface="Century Gothic" pitchFamily="34" charset="0"/>
              </a:rPr>
              <a:t> :</a:t>
            </a:r>
            <a:r>
              <a:rPr lang="en-US" sz="1200">
                <a:latin typeface="Century Gothic" pitchFamily="34" charset="0"/>
              </a:rPr>
              <a:t> D3</a:t>
            </a:r>
            <a:endParaRPr lang="ru-RU" sz="1200">
              <a:latin typeface="Century Gothic" pitchFamily="34" charset="0"/>
            </a:endParaRPr>
          </a:p>
        </p:txBody>
      </p:sp>
      <p:sp>
        <p:nvSpPr>
          <p:cNvPr id="2107" name="Line 585"/>
          <p:cNvSpPr>
            <a:spLocks noChangeShapeType="1"/>
          </p:cNvSpPr>
          <p:nvPr/>
        </p:nvSpPr>
        <p:spPr bwMode="auto">
          <a:xfrm>
            <a:off x="2133600" y="3905250"/>
            <a:ext cx="609600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08" name="Rectangle 586"/>
          <p:cNvSpPr>
            <a:spLocks noChangeArrowheads="1"/>
          </p:cNvSpPr>
          <p:nvPr/>
        </p:nvSpPr>
        <p:spPr bwMode="auto">
          <a:xfrm>
            <a:off x="304800" y="4341813"/>
            <a:ext cx="838200" cy="34925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i="1">
                <a:latin typeface="Century Gothic" pitchFamily="34" charset="0"/>
              </a:rPr>
              <a:t>Число</a:t>
            </a:r>
          </a:p>
        </p:txBody>
      </p:sp>
      <p:sp>
        <p:nvSpPr>
          <p:cNvPr id="2109" name="Line 587"/>
          <p:cNvSpPr>
            <a:spLocks noChangeShapeType="1"/>
          </p:cNvSpPr>
          <p:nvPr/>
        </p:nvSpPr>
        <p:spPr bwMode="auto">
          <a:xfrm>
            <a:off x="1752600" y="3992563"/>
            <a:ext cx="0" cy="436562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10" name="Rectangle 588"/>
          <p:cNvSpPr>
            <a:spLocks noChangeArrowheads="1"/>
          </p:cNvSpPr>
          <p:nvPr/>
        </p:nvSpPr>
        <p:spPr bwMode="auto">
          <a:xfrm>
            <a:off x="1371600" y="4341813"/>
            <a:ext cx="838200" cy="34925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i="1">
                <a:latin typeface="Century Gothic" pitchFamily="34" charset="0"/>
              </a:rPr>
              <a:t>Текст</a:t>
            </a:r>
          </a:p>
        </p:txBody>
      </p:sp>
      <p:sp>
        <p:nvSpPr>
          <p:cNvPr id="2111" name="Rectangle 589"/>
          <p:cNvSpPr>
            <a:spLocks noChangeArrowheads="1"/>
          </p:cNvSpPr>
          <p:nvPr/>
        </p:nvSpPr>
        <p:spPr bwMode="auto">
          <a:xfrm>
            <a:off x="304800" y="3730625"/>
            <a:ext cx="1905000" cy="349250"/>
          </a:xfrm>
          <a:prstGeom prst="rect">
            <a:avLst/>
          </a:prstGeom>
          <a:solidFill>
            <a:schemeClr val="accent1"/>
          </a:solidFill>
          <a:ln w="38100">
            <a:solidFill>
              <a:srgbClr val="FFFF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>
                <a:latin typeface="Century Gothic" pitchFamily="34" charset="0"/>
              </a:rPr>
              <a:t>Данные  в  ячейке</a:t>
            </a:r>
          </a:p>
        </p:txBody>
      </p:sp>
      <p:sp>
        <p:nvSpPr>
          <p:cNvPr id="2112" name="Rectangle 590"/>
          <p:cNvSpPr>
            <a:spLocks noChangeArrowheads="1"/>
          </p:cNvSpPr>
          <p:nvPr/>
        </p:nvSpPr>
        <p:spPr bwMode="auto">
          <a:xfrm>
            <a:off x="381000" y="5826125"/>
            <a:ext cx="1828800" cy="261938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200">
                <a:latin typeface="Arial Narrow" pitchFamily="34" charset="0"/>
              </a:rPr>
              <a:t>Экспоненциальная  форма</a:t>
            </a:r>
          </a:p>
        </p:txBody>
      </p:sp>
      <p:sp>
        <p:nvSpPr>
          <p:cNvPr id="2113" name="Line 591"/>
          <p:cNvSpPr>
            <a:spLocks noChangeShapeType="1"/>
          </p:cNvSpPr>
          <p:nvPr/>
        </p:nvSpPr>
        <p:spPr bwMode="auto">
          <a:xfrm>
            <a:off x="533400" y="5040313"/>
            <a:ext cx="304800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14" name="Rectangle 592"/>
          <p:cNvSpPr>
            <a:spLocks noChangeArrowheads="1"/>
          </p:cNvSpPr>
          <p:nvPr/>
        </p:nvSpPr>
        <p:spPr bwMode="auto">
          <a:xfrm>
            <a:off x="838200" y="4953000"/>
            <a:ext cx="1371600" cy="261938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200">
                <a:latin typeface="Arial" charset="0"/>
              </a:rPr>
              <a:t>Обычная  форма</a:t>
            </a:r>
          </a:p>
        </p:txBody>
      </p:sp>
      <p:sp>
        <p:nvSpPr>
          <p:cNvPr id="2115" name="AutoShape 593"/>
          <p:cNvSpPr>
            <a:spLocks noChangeArrowheads="1"/>
          </p:cNvSpPr>
          <p:nvPr/>
        </p:nvSpPr>
        <p:spPr bwMode="auto">
          <a:xfrm>
            <a:off x="838200" y="5302250"/>
            <a:ext cx="1371600" cy="26193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38100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000">
                <a:latin typeface="Arial" charset="0"/>
              </a:rPr>
              <a:t>12   - 321   24,5643</a:t>
            </a:r>
          </a:p>
        </p:txBody>
      </p:sp>
      <p:sp>
        <p:nvSpPr>
          <p:cNvPr id="2116" name="AutoShape 594"/>
          <p:cNvSpPr>
            <a:spLocks noChangeArrowheads="1"/>
          </p:cNvSpPr>
          <p:nvPr/>
        </p:nvSpPr>
        <p:spPr bwMode="auto">
          <a:xfrm>
            <a:off x="381000" y="6175375"/>
            <a:ext cx="1828800" cy="26193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38100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000">
                <a:latin typeface="Arial" charset="0"/>
              </a:rPr>
              <a:t>2е5    0,5е-7</a:t>
            </a:r>
          </a:p>
        </p:txBody>
      </p:sp>
      <p:sp>
        <p:nvSpPr>
          <p:cNvPr id="2117" name="Line 595"/>
          <p:cNvSpPr>
            <a:spLocks noChangeShapeType="1"/>
          </p:cNvSpPr>
          <p:nvPr/>
        </p:nvSpPr>
        <p:spPr bwMode="auto">
          <a:xfrm>
            <a:off x="2667000" y="3905250"/>
            <a:ext cx="0" cy="244475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18" name="Rectangle 596"/>
          <p:cNvSpPr>
            <a:spLocks noChangeArrowheads="1"/>
          </p:cNvSpPr>
          <p:nvPr/>
        </p:nvSpPr>
        <p:spPr bwMode="auto">
          <a:xfrm>
            <a:off x="2514600" y="4341813"/>
            <a:ext cx="685800" cy="611187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>
                <a:latin typeface="Arial Narrow" pitchFamily="34" charset="0"/>
              </a:rPr>
              <a:t>Функции</a:t>
            </a:r>
          </a:p>
        </p:txBody>
      </p:sp>
      <p:sp>
        <p:nvSpPr>
          <p:cNvPr id="2119" name="Line 597"/>
          <p:cNvSpPr>
            <a:spLocks noChangeShapeType="1"/>
          </p:cNvSpPr>
          <p:nvPr/>
        </p:nvSpPr>
        <p:spPr bwMode="auto">
          <a:xfrm>
            <a:off x="3886200" y="4079875"/>
            <a:ext cx="0" cy="436563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20" name="Rectangle 598"/>
          <p:cNvSpPr>
            <a:spLocks noChangeArrowheads="1"/>
          </p:cNvSpPr>
          <p:nvPr/>
        </p:nvSpPr>
        <p:spPr bwMode="auto">
          <a:xfrm>
            <a:off x="3429000" y="4341813"/>
            <a:ext cx="838200" cy="611187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>
                <a:latin typeface="Arial Narrow" pitchFamily="34" charset="0"/>
              </a:rPr>
              <a:t>Операции</a:t>
            </a:r>
          </a:p>
          <a:p>
            <a:pPr algn="ctr"/>
            <a:r>
              <a:rPr lang="ru-RU" sz="1400">
                <a:latin typeface="Arial Narrow" pitchFamily="34" charset="0"/>
              </a:rPr>
              <a:t>+, -, *, </a:t>
            </a:r>
            <a:r>
              <a:rPr lang="en-US" sz="1400">
                <a:latin typeface="Arial Narrow" pitchFamily="34" charset="0"/>
              </a:rPr>
              <a:t>/, ^</a:t>
            </a:r>
            <a:endParaRPr lang="ru-RU" sz="1400">
              <a:latin typeface="Arial Narrow" pitchFamily="34" charset="0"/>
            </a:endParaRPr>
          </a:p>
        </p:txBody>
      </p:sp>
      <p:sp>
        <p:nvSpPr>
          <p:cNvPr id="2121" name="Rectangle 599"/>
          <p:cNvSpPr>
            <a:spLocks noChangeArrowheads="1"/>
          </p:cNvSpPr>
          <p:nvPr/>
        </p:nvSpPr>
        <p:spPr bwMode="auto">
          <a:xfrm>
            <a:off x="2514600" y="3730625"/>
            <a:ext cx="1752600" cy="34925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i="1">
                <a:latin typeface="Century Gothic" pitchFamily="34" charset="0"/>
              </a:rPr>
              <a:t>Формула</a:t>
            </a:r>
          </a:p>
        </p:txBody>
      </p:sp>
      <p:sp>
        <p:nvSpPr>
          <p:cNvPr id="2122" name="Rectangle 600"/>
          <p:cNvSpPr>
            <a:spLocks noChangeArrowheads="1"/>
          </p:cNvSpPr>
          <p:nvPr/>
        </p:nvSpPr>
        <p:spPr bwMode="auto">
          <a:xfrm>
            <a:off x="2590800" y="6262688"/>
            <a:ext cx="1676400" cy="261937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200">
                <a:latin typeface="Arial" charset="0"/>
              </a:rPr>
              <a:t>Статистические</a:t>
            </a:r>
          </a:p>
        </p:txBody>
      </p:sp>
      <p:sp>
        <p:nvSpPr>
          <p:cNvPr id="2123" name="Line 601"/>
          <p:cNvSpPr>
            <a:spLocks noChangeShapeType="1"/>
          </p:cNvSpPr>
          <p:nvPr/>
        </p:nvSpPr>
        <p:spPr bwMode="auto">
          <a:xfrm>
            <a:off x="2667000" y="5302250"/>
            <a:ext cx="304800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24" name="Line 602"/>
          <p:cNvSpPr>
            <a:spLocks noChangeShapeType="1"/>
          </p:cNvSpPr>
          <p:nvPr/>
        </p:nvSpPr>
        <p:spPr bwMode="auto">
          <a:xfrm>
            <a:off x="2667000" y="5651500"/>
            <a:ext cx="304800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25" name="Line 603"/>
          <p:cNvSpPr>
            <a:spLocks noChangeShapeType="1"/>
          </p:cNvSpPr>
          <p:nvPr/>
        </p:nvSpPr>
        <p:spPr bwMode="auto">
          <a:xfrm>
            <a:off x="2667000" y="6000750"/>
            <a:ext cx="304800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26" name="Rectangle 604"/>
          <p:cNvSpPr>
            <a:spLocks noChangeArrowheads="1"/>
          </p:cNvSpPr>
          <p:nvPr/>
        </p:nvSpPr>
        <p:spPr bwMode="auto">
          <a:xfrm>
            <a:off x="2895600" y="5214938"/>
            <a:ext cx="1371600" cy="261937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200">
                <a:latin typeface="Arial" charset="0"/>
              </a:rPr>
              <a:t>Математические</a:t>
            </a:r>
          </a:p>
        </p:txBody>
      </p:sp>
      <p:sp>
        <p:nvSpPr>
          <p:cNvPr id="2127" name="Rectangle 605"/>
          <p:cNvSpPr>
            <a:spLocks noChangeArrowheads="1"/>
          </p:cNvSpPr>
          <p:nvPr/>
        </p:nvSpPr>
        <p:spPr bwMode="auto">
          <a:xfrm>
            <a:off x="2895600" y="5564188"/>
            <a:ext cx="1371600" cy="261937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ru-RU" sz="1200">
                <a:latin typeface="Arial" charset="0"/>
              </a:rPr>
              <a:t>Условные</a:t>
            </a:r>
          </a:p>
        </p:txBody>
      </p:sp>
      <p:sp>
        <p:nvSpPr>
          <p:cNvPr id="2128" name="Rectangle 606"/>
          <p:cNvSpPr>
            <a:spLocks noChangeArrowheads="1"/>
          </p:cNvSpPr>
          <p:nvPr/>
        </p:nvSpPr>
        <p:spPr bwMode="auto">
          <a:xfrm>
            <a:off x="2895600" y="5913438"/>
            <a:ext cx="1371600" cy="261937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ru-RU" sz="1200">
                <a:latin typeface="Arial" charset="0"/>
              </a:rPr>
              <a:t>Логические</a:t>
            </a:r>
          </a:p>
        </p:txBody>
      </p:sp>
      <p:sp>
        <p:nvSpPr>
          <p:cNvPr id="2129" name="Line 608"/>
          <p:cNvSpPr>
            <a:spLocks noChangeShapeType="1"/>
          </p:cNvSpPr>
          <p:nvPr/>
        </p:nvSpPr>
        <p:spPr bwMode="auto">
          <a:xfrm>
            <a:off x="6732588" y="1196975"/>
            <a:ext cx="0" cy="523875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30" name="AutoShape 528"/>
          <p:cNvSpPr>
            <a:spLocks noChangeArrowheads="1"/>
          </p:cNvSpPr>
          <p:nvPr/>
        </p:nvSpPr>
        <p:spPr bwMode="auto">
          <a:xfrm>
            <a:off x="4572000" y="1460500"/>
            <a:ext cx="4267200" cy="698500"/>
          </a:xfrm>
          <a:prstGeom prst="roundRect">
            <a:avLst>
              <a:gd name="adj" fmla="val 18231"/>
            </a:avLst>
          </a:prstGeom>
          <a:solidFill>
            <a:schemeClr val="accent1"/>
          </a:solidFill>
          <a:ln w="38100">
            <a:solidFill>
              <a:srgbClr val="FFFFCC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</a:pPr>
            <a:r>
              <a:rPr lang="ru-RU" sz="1600">
                <a:latin typeface="Arial" charset="0"/>
              </a:rPr>
              <a:t>ТАБЛИЧНЫЙ  ПРОЦЕССОР</a:t>
            </a:r>
          </a:p>
          <a:p>
            <a:pPr algn="ctr">
              <a:lnSpc>
                <a:spcPct val="90000"/>
              </a:lnSpc>
            </a:pPr>
            <a:r>
              <a:rPr lang="ru-RU" sz="1400">
                <a:latin typeface="Arial" charset="0"/>
              </a:rPr>
              <a:t>ПО  для  работы  с  электронными  таблицами</a:t>
            </a:r>
          </a:p>
        </p:txBody>
      </p:sp>
      <p:sp>
        <p:nvSpPr>
          <p:cNvPr id="2131" name="Line 609"/>
          <p:cNvSpPr>
            <a:spLocks noChangeShapeType="1"/>
          </p:cNvSpPr>
          <p:nvPr/>
        </p:nvSpPr>
        <p:spPr bwMode="auto">
          <a:xfrm>
            <a:off x="1476375" y="333375"/>
            <a:ext cx="0" cy="574675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32" name="Line 610"/>
          <p:cNvSpPr>
            <a:spLocks noChangeShapeType="1"/>
          </p:cNvSpPr>
          <p:nvPr/>
        </p:nvSpPr>
        <p:spPr bwMode="auto">
          <a:xfrm>
            <a:off x="7524750" y="333375"/>
            <a:ext cx="0" cy="574675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33" name="Rectangle 552"/>
          <p:cNvSpPr>
            <a:spLocks noChangeArrowheads="1"/>
          </p:cNvSpPr>
          <p:nvPr/>
        </p:nvSpPr>
        <p:spPr bwMode="auto">
          <a:xfrm>
            <a:off x="304800" y="762000"/>
            <a:ext cx="3962400" cy="785813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</a:pPr>
            <a:r>
              <a:rPr lang="ru-RU" sz="2000">
                <a:latin typeface="Arial" charset="0"/>
              </a:rPr>
              <a:t>  Информационная  структура</a:t>
            </a:r>
          </a:p>
          <a:p>
            <a:pPr algn="ctr">
              <a:lnSpc>
                <a:spcPct val="90000"/>
              </a:lnSpc>
            </a:pPr>
            <a:r>
              <a:rPr lang="ru-RU" sz="2000">
                <a:latin typeface="Arial" charset="0"/>
              </a:rPr>
              <a:t>электронной  таблицы  (ЭТ)</a:t>
            </a:r>
          </a:p>
        </p:txBody>
      </p:sp>
      <p:sp>
        <p:nvSpPr>
          <p:cNvPr id="2134" name="AutoShape 526"/>
          <p:cNvSpPr>
            <a:spLocks noChangeArrowheads="1"/>
          </p:cNvSpPr>
          <p:nvPr/>
        </p:nvSpPr>
        <p:spPr bwMode="auto">
          <a:xfrm>
            <a:off x="4495800" y="762000"/>
            <a:ext cx="4343400" cy="523875"/>
          </a:xfrm>
          <a:prstGeom prst="roundRect">
            <a:avLst>
              <a:gd name="adj" fmla="val 43750"/>
            </a:avLst>
          </a:prstGeom>
          <a:solidFill>
            <a:schemeClr val="accent1"/>
          </a:solidFill>
          <a:ln w="38100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>
                <a:latin typeface="Arial" charset="0"/>
              </a:rPr>
              <a:t>  Обработка    данных  в  ЭТ</a:t>
            </a:r>
          </a:p>
        </p:txBody>
      </p:sp>
      <p:sp>
        <p:nvSpPr>
          <p:cNvPr id="2135" name="Text Box 22"/>
          <p:cNvSpPr txBox="1">
            <a:spLocks noChangeArrowheads="1"/>
          </p:cNvSpPr>
          <p:nvPr/>
        </p:nvSpPr>
        <p:spPr bwMode="auto">
          <a:xfrm>
            <a:off x="0" y="0"/>
            <a:ext cx="9144000" cy="4667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spcBef>
                <a:spcPct val="20000"/>
              </a:spcBef>
              <a:spcAft>
                <a:spcPct val="20000"/>
              </a:spcAft>
            </a:pPr>
            <a:r>
              <a:rPr lang="ru-RU" sz="2000" b="1">
                <a:solidFill>
                  <a:schemeClr val="accent1"/>
                </a:solidFill>
                <a:latin typeface="Arial Narrow" pitchFamily="34" charset="0"/>
              </a:rPr>
              <a:t>ЭЛЕКТРОННЫЕ  ТАБЛИЦЫ</a:t>
            </a:r>
          </a:p>
        </p:txBody>
      </p:sp>
      <p:sp>
        <p:nvSpPr>
          <p:cNvPr id="86248" name="AutoShape 232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 rot="10800000" flipV="1">
            <a:off x="8675688" y="44450"/>
            <a:ext cx="395287" cy="360363"/>
          </a:xfrm>
          <a:prstGeom prst="actionButtonBlank">
            <a:avLst/>
          </a:prstGeom>
          <a:solidFill>
            <a:srgbClr val="FFCCFF"/>
          </a:solidFill>
          <a:ln w="3175">
            <a:solidFill>
              <a:srgbClr val="969696"/>
            </a:solidFill>
            <a:miter lim="800000"/>
            <a:headEnd/>
            <a:tailEnd/>
          </a:ln>
          <a:effectLst>
            <a:outerShdw dist="71842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grpSp>
        <p:nvGrpSpPr>
          <p:cNvPr id="2137" name="Group 233"/>
          <p:cNvGrpSpPr>
            <a:grpSpLocks/>
          </p:cNvGrpSpPr>
          <p:nvPr/>
        </p:nvGrpSpPr>
        <p:grpSpPr bwMode="auto">
          <a:xfrm>
            <a:off x="8748713" y="115888"/>
            <a:ext cx="252412" cy="215900"/>
            <a:chOff x="5477" y="76"/>
            <a:chExt cx="202" cy="196"/>
          </a:xfrm>
        </p:grpSpPr>
        <p:grpSp>
          <p:nvGrpSpPr>
            <p:cNvPr id="2138" name="Group 234"/>
            <p:cNvGrpSpPr>
              <a:grpSpLocks/>
            </p:cNvGrpSpPr>
            <p:nvPr/>
          </p:nvGrpSpPr>
          <p:grpSpPr bwMode="auto">
            <a:xfrm>
              <a:off x="5477" y="76"/>
              <a:ext cx="202" cy="196"/>
              <a:chOff x="5452" y="50"/>
              <a:chExt cx="251" cy="245"/>
            </a:xfrm>
          </p:grpSpPr>
          <p:sp>
            <p:nvSpPr>
              <p:cNvPr id="2140" name="AutoShape 235"/>
              <p:cNvSpPr>
                <a:spLocks noChangeArrowheads="1"/>
              </p:cNvSpPr>
              <p:nvPr/>
            </p:nvSpPr>
            <p:spPr bwMode="auto">
              <a:xfrm>
                <a:off x="5452" y="50"/>
                <a:ext cx="251" cy="245"/>
              </a:xfrm>
              <a:prstGeom prst="roundRect">
                <a:avLst>
                  <a:gd name="adj" fmla="val 12245"/>
                </a:avLst>
              </a:prstGeom>
              <a:solidFill>
                <a:schemeClr val="hlink"/>
              </a:solidFill>
              <a:ln w="1905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141" name="Line 236"/>
              <p:cNvSpPr>
                <a:spLocks noChangeShapeType="1"/>
              </p:cNvSpPr>
              <p:nvPr/>
            </p:nvSpPr>
            <p:spPr bwMode="auto">
              <a:xfrm flipV="1">
                <a:off x="5495" y="94"/>
                <a:ext cx="161" cy="161"/>
              </a:xfrm>
              <a:prstGeom prst="line">
                <a:avLst/>
              </a:prstGeom>
              <a:noFill/>
              <a:ln w="5715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42" name="Line 237"/>
              <p:cNvSpPr>
                <a:spLocks noChangeShapeType="1"/>
              </p:cNvSpPr>
              <p:nvPr/>
            </p:nvSpPr>
            <p:spPr bwMode="auto">
              <a:xfrm flipH="1" flipV="1">
                <a:off x="5497" y="92"/>
                <a:ext cx="161" cy="161"/>
              </a:xfrm>
              <a:prstGeom prst="line">
                <a:avLst/>
              </a:prstGeom>
              <a:noFill/>
              <a:ln w="5715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139" name="Rectangle 238">
              <a:hlinkClick r:id="" action="ppaction://hlinkshowjump?jump=endshow"/>
            </p:cNvPr>
            <p:cNvSpPr>
              <a:spLocks noChangeArrowheads="1"/>
            </p:cNvSpPr>
            <p:nvPr/>
          </p:nvSpPr>
          <p:spPr bwMode="auto">
            <a:xfrm>
              <a:off x="5479" y="83"/>
              <a:ext cx="194" cy="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0" y="549275"/>
            <a:ext cx="9144000" cy="57594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53" name="Rectangle 5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>
            <a:off x="8675688" y="73025"/>
            <a:ext cx="395287" cy="368300"/>
          </a:xfrm>
          <a:prstGeom prst="rect">
            <a:avLst/>
          </a:prstGeom>
          <a:solidFill>
            <a:srgbClr val="FF9966"/>
          </a:solidFill>
          <a:ln w="57150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ru-RU" sz="2000" b="1">
                <a:solidFill>
                  <a:schemeClr val="bg1"/>
                </a:solidFill>
                <a:sym typeface="Webdings" pitchFamily="18" charset="2"/>
              </a:rPr>
              <a:t>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60338" y="55563"/>
            <a:ext cx="8407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6699"/>
                </a:solidFill>
              </a:rPr>
              <a:t>ДИАПАЗОН  ЭЛЕКТРОННОЙ  ТАБЛИЦЫ</a:t>
            </a:r>
            <a:endParaRPr lang="en-US" sz="2000" b="1">
              <a:solidFill>
                <a:srgbClr val="006699"/>
              </a:solidFill>
            </a:endParaRPr>
          </a:p>
        </p:txBody>
      </p:sp>
      <p:sp>
        <p:nvSpPr>
          <p:cNvPr id="2065" name="Rectangle 17"/>
          <p:cNvSpPr>
            <a:spLocks noChangeArrowheads="1"/>
          </p:cNvSpPr>
          <p:nvPr/>
        </p:nvSpPr>
        <p:spPr bwMode="auto">
          <a:xfrm>
            <a:off x="179388" y="728663"/>
            <a:ext cx="8748712" cy="720725"/>
          </a:xfrm>
          <a:prstGeom prst="rect">
            <a:avLst/>
          </a:prstGeom>
          <a:solidFill>
            <a:schemeClr val="bg1"/>
          </a:solidFill>
          <a:ln w="28575">
            <a:solidFill>
              <a:srgbClr val="B2B2B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2068" name="Text Box 20"/>
          <p:cNvSpPr txBox="1">
            <a:spLocks noChangeArrowheads="1"/>
          </p:cNvSpPr>
          <p:nvPr/>
        </p:nvSpPr>
        <p:spPr bwMode="auto">
          <a:xfrm>
            <a:off x="250825" y="765175"/>
            <a:ext cx="8605838" cy="6413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>
                <a:solidFill>
                  <a:srgbClr val="FF3300"/>
                </a:solidFill>
              </a:rPr>
              <a:t>Диапазон </a:t>
            </a:r>
            <a:r>
              <a:rPr lang="ru-RU" sz="2000"/>
              <a:t>(блок, фрагмент) – это любая выделенная прямоугольная часть  электронной  таблицы</a:t>
            </a:r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179388" y="1665288"/>
            <a:ext cx="1512887" cy="647700"/>
          </a:xfrm>
          <a:prstGeom prst="rect">
            <a:avLst/>
          </a:prstGeom>
          <a:solidFill>
            <a:schemeClr val="bg1"/>
          </a:solidFill>
          <a:ln w="28575">
            <a:solidFill>
              <a:srgbClr val="B2B2B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ru-RU"/>
              <a:t>ячейка</a:t>
            </a: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1835150" y="1665288"/>
            <a:ext cx="1944688" cy="647700"/>
          </a:xfrm>
          <a:prstGeom prst="rect">
            <a:avLst/>
          </a:prstGeom>
          <a:solidFill>
            <a:schemeClr val="bg1"/>
          </a:solidFill>
          <a:ln w="28575">
            <a:solidFill>
              <a:srgbClr val="B2B2B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ru-RU"/>
              <a:t>строка</a:t>
            </a:r>
          </a:p>
        </p:txBody>
      </p:sp>
      <p:sp>
        <p:nvSpPr>
          <p:cNvPr id="2074" name="Rectangle 26"/>
          <p:cNvSpPr>
            <a:spLocks noChangeArrowheads="1"/>
          </p:cNvSpPr>
          <p:nvPr/>
        </p:nvSpPr>
        <p:spPr bwMode="auto">
          <a:xfrm>
            <a:off x="3924300" y="1665288"/>
            <a:ext cx="2124075" cy="647700"/>
          </a:xfrm>
          <a:prstGeom prst="rect">
            <a:avLst/>
          </a:prstGeom>
          <a:solidFill>
            <a:schemeClr val="bg1"/>
          </a:solidFill>
          <a:ln w="28575">
            <a:solidFill>
              <a:srgbClr val="B2B2B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ru-RU"/>
              <a:t>столбец</a:t>
            </a:r>
          </a:p>
        </p:txBody>
      </p:sp>
      <p:sp>
        <p:nvSpPr>
          <p:cNvPr id="2075" name="Rectangle 27"/>
          <p:cNvSpPr>
            <a:spLocks noChangeArrowheads="1"/>
          </p:cNvSpPr>
          <p:nvPr/>
        </p:nvSpPr>
        <p:spPr bwMode="auto">
          <a:xfrm>
            <a:off x="6192838" y="1665288"/>
            <a:ext cx="2700337" cy="647700"/>
          </a:xfrm>
          <a:prstGeom prst="rect">
            <a:avLst/>
          </a:prstGeom>
          <a:solidFill>
            <a:schemeClr val="bg1"/>
          </a:solidFill>
          <a:ln w="28575">
            <a:solidFill>
              <a:srgbClr val="B2B2B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  </a:t>
            </a:r>
            <a:r>
              <a:rPr lang="ru-RU"/>
              <a:t>матрица</a:t>
            </a:r>
          </a:p>
        </p:txBody>
      </p:sp>
      <p:sp>
        <p:nvSpPr>
          <p:cNvPr id="2077" name="Line 29"/>
          <p:cNvSpPr>
            <a:spLocks noChangeShapeType="1"/>
          </p:cNvSpPr>
          <p:nvPr/>
        </p:nvSpPr>
        <p:spPr bwMode="auto">
          <a:xfrm>
            <a:off x="971550" y="1449388"/>
            <a:ext cx="0" cy="215900"/>
          </a:xfrm>
          <a:prstGeom prst="line">
            <a:avLst/>
          </a:prstGeom>
          <a:noFill/>
          <a:ln w="28575">
            <a:solidFill>
              <a:srgbClr val="B2B2B2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78" name="Line 30"/>
          <p:cNvSpPr>
            <a:spLocks noChangeShapeType="1"/>
          </p:cNvSpPr>
          <p:nvPr/>
        </p:nvSpPr>
        <p:spPr bwMode="auto">
          <a:xfrm>
            <a:off x="2771775" y="1449388"/>
            <a:ext cx="0" cy="215900"/>
          </a:xfrm>
          <a:prstGeom prst="line">
            <a:avLst/>
          </a:prstGeom>
          <a:noFill/>
          <a:ln w="28575">
            <a:solidFill>
              <a:srgbClr val="B2B2B2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79" name="Line 31"/>
          <p:cNvSpPr>
            <a:spLocks noChangeShapeType="1"/>
          </p:cNvSpPr>
          <p:nvPr/>
        </p:nvSpPr>
        <p:spPr bwMode="auto">
          <a:xfrm>
            <a:off x="5003800" y="1449388"/>
            <a:ext cx="0" cy="215900"/>
          </a:xfrm>
          <a:prstGeom prst="line">
            <a:avLst/>
          </a:prstGeom>
          <a:noFill/>
          <a:ln w="28575">
            <a:solidFill>
              <a:srgbClr val="B2B2B2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auto">
          <a:xfrm>
            <a:off x="7451725" y="1449388"/>
            <a:ext cx="0" cy="215900"/>
          </a:xfrm>
          <a:prstGeom prst="line">
            <a:avLst/>
          </a:prstGeom>
          <a:noFill/>
          <a:ln w="28575">
            <a:solidFill>
              <a:srgbClr val="B2B2B2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aphicFrame>
        <p:nvGraphicFramePr>
          <p:cNvPr id="2833" name="Group 785"/>
          <p:cNvGraphicFramePr>
            <a:graphicFrameLocks noGrp="1"/>
          </p:cNvGraphicFramePr>
          <p:nvPr/>
        </p:nvGraphicFramePr>
        <p:xfrm>
          <a:off x="179388" y="2673350"/>
          <a:ext cx="8748712" cy="3492500"/>
        </p:xfrm>
        <a:graphic>
          <a:graphicData uri="http://schemas.openxmlformats.org/drawingml/2006/table">
            <a:tbl>
              <a:tblPr/>
              <a:tblGrid>
                <a:gridCol w="704850"/>
                <a:gridCol w="731837"/>
                <a:gridCol w="728663"/>
                <a:gridCol w="731837"/>
                <a:gridCol w="731838"/>
                <a:gridCol w="735012"/>
                <a:gridCol w="730250"/>
                <a:gridCol w="731838"/>
                <a:gridCol w="728662"/>
                <a:gridCol w="731838"/>
                <a:gridCol w="730250"/>
                <a:gridCol w="731837"/>
              </a:tblGrid>
              <a:tr h="3492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. . . . 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IT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IU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IV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. . . . </a:t>
                      </a: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65534</a:t>
                      </a: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65535</a:t>
                      </a: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65536</a:t>
                      </a: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362" name="Text Box 314"/>
          <p:cNvSpPr txBox="1">
            <a:spLocks noChangeArrowheads="1"/>
          </p:cNvSpPr>
          <p:nvPr/>
        </p:nvSpPr>
        <p:spPr bwMode="auto">
          <a:xfrm>
            <a:off x="1116013" y="1816100"/>
            <a:ext cx="441325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3300"/>
                </a:solidFill>
              </a:rPr>
              <a:t>B2</a:t>
            </a:r>
            <a:endParaRPr lang="ru-RU" sz="1600">
              <a:solidFill>
                <a:srgbClr val="FF3300"/>
              </a:solidFill>
            </a:endParaRPr>
          </a:p>
        </p:txBody>
      </p:sp>
      <p:sp>
        <p:nvSpPr>
          <p:cNvPr id="2363" name="Line 315"/>
          <p:cNvSpPr>
            <a:spLocks noChangeShapeType="1"/>
          </p:cNvSpPr>
          <p:nvPr/>
        </p:nvSpPr>
        <p:spPr bwMode="auto">
          <a:xfrm>
            <a:off x="1547813" y="2168525"/>
            <a:ext cx="431800" cy="1331913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364" name="Oval 316"/>
          <p:cNvSpPr>
            <a:spLocks noChangeArrowheads="1"/>
          </p:cNvSpPr>
          <p:nvPr/>
        </p:nvSpPr>
        <p:spPr bwMode="auto">
          <a:xfrm>
            <a:off x="1943100" y="3465513"/>
            <a:ext cx="69850" cy="71437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23" name="Line 575"/>
          <p:cNvSpPr>
            <a:spLocks noChangeShapeType="1"/>
          </p:cNvSpPr>
          <p:nvPr/>
        </p:nvSpPr>
        <p:spPr bwMode="auto">
          <a:xfrm>
            <a:off x="3095625" y="2168525"/>
            <a:ext cx="576263" cy="2016125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624" name="Oval 576"/>
          <p:cNvSpPr>
            <a:spLocks noChangeArrowheads="1"/>
          </p:cNvSpPr>
          <p:nvPr/>
        </p:nvSpPr>
        <p:spPr bwMode="auto">
          <a:xfrm>
            <a:off x="3635375" y="4149725"/>
            <a:ext cx="69850" cy="71438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25" name="Line 577"/>
          <p:cNvSpPr>
            <a:spLocks noChangeShapeType="1"/>
          </p:cNvSpPr>
          <p:nvPr/>
        </p:nvSpPr>
        <p:spPr bwMode="auto">
          <a:xfrm>
            <a:off x="5364163" y="2168525"/>
            <a:ext cx="234950" cy="1474788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626" name="Oval 578"/>
          <p:cNvSpPr>
            <a:spLocks noChangeArrowheads="1"/>
          </p:cNvSpPr>
          <p:nvPr/>
        </p:nvSpPr>
        <p:spPr bwMode="auto">
          <a:xfrm>
            <a:off x="5562600" y="3608388"/>
            <a:ext cx="69850" cy="71437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27" name="Line 579"/>
          <p:cNvSpPr>
            <a:spLocks noChangeShapeType="1"/>
          </p:cNvSpPr>
          <p:nvPr/>
        </p:nvSpPr>
        <p:spPr bwMode="auto">
          <a:xfrm flipH="1">
            <a:off x="7723188" y="2168525"/>
            <a:ext cx="520700" cy="1474788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628" name="Oval 580"/>
          <p:cNvSpPr>
            <a:spLocks noChangeArrowheads="1"/>
          </p:cNvSpPr>
          <p:nvPr/>
        </p:nvSpPr>
        <p:spPr bwMode="auto">
          <a:xfrm>
            <a:off x="7686675" y="3608388"/>
            <a:ext cx="69850" cy="71437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29" name="Text Box 581"/>
          <p:cNvSpPr txBox="1">
            <a:spLocks noChangeArrowheads="1"/>
          </p:cNvSpPr>
          <p:nvPr/>
        </p:nvSpPr>
        <p:spPr bwMode="auto">
          <a:xfrm>
            <a:off x="2752725" y="1816100"/>
            <a:ext cx="882650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3300"/>
                </a:solidFill>
              </a:rPr>
              <a:t>C4 </a:t>
            </a:r>
            <a:r>
              <a:rPr lang="en-US" sz="1600" b="1">
                <a:solidFill>
                  <a:srgbClr val="FF3300"/>
                </a:solidFill>
              </a:rPr>
              <a:t>:</a:t>
            </a:r>
            <a:r>
              <a:rPr lang="en-US" sz="1600">
                <a:solidFill>
                  <a:srgbClr val="FF3300"/>
                </a:solidFill>
              </a:rPr>
              <a:t> E4</a:t>
            </a:r>
            <a:endParaRPr lang="ru-RU" sz="1600">
              <a:solidFill>
                <a:srgbClr val="FF3300"/>
              </a:solidFill>
            </a:endParaRPr>
          </a:p>
        </p:txBody>
      </p:sp>
      <p:sp>
        <p:nvSpPr>
          <p:cNvPr id="2632" name="Text Box 584"/>
          <p:cNvSpPr txBox="1">
            <a:spLocks noChangeArrowheads="1"/>
          </p:cNvSpPr>
          <p:nvPr/>
        </p:nvSpPr>
        <p:spPr bwMode="auto">
          <a:xfrm>
            <a:off x="5003800" y="1816100"/>
            <a:ext cx="919163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3300"/>
                </a:solidFill>
              </a:rPr>
              <a:t>G2 </a:t>
            </a:r>
            <a:r>
              <a:rPr lang="en-US" sz="1600" b="1">
                <a:solidFill>
                  <a:srgbClr val="FF3300"/>
                </a:solidFill>
              </a:rPr>
              <a:t>:</a:t>
            </a:r>
            <a:r>
              <a:rPr lang="en-US" sz="1600">
                <a:solidFill>
                  <a:srgbClr val="FF3300"/>
                </a:solidFill>
              </a:rPr>
              <a:t> G5</a:t>
            </a:r>
            <a:endParaRPr lang="ru-RU" sz="1600">
              <a:solidFill>
                <a:srgbClr val="FF3300"/>
              </a:solidFill>
            </a:endParaRPr>
          </a:p>
        </p:txBody>
      </p:sp>
      <p:sp>
        <p:nvSpPr>
          <p:cNvPr id="2633" name="Text Box 585"/>
          <p:cNvSpPr txBox="1">
            <a:spLocks noChangeArrowheads="1"/>
          </p:cNvSpPr>
          <p:nvPr/>
        </p:nvSpPr>
        <p:spPr bwMode="auto">
          <a:xfrm>
            <a:off x="7654925" y="1822450"/>
            <a:ext cx="985838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3300"/>
                </a:solidFill>
              </a:rPr>
              <a:t>IT2 </a:t>
            </a:r>
            <a:r>
              <a:rPr lang="en-US" sz="1600" b="1">
                <a:solidFill>
                  <a:srgbClr val="FF3300"/>
                </a:solidFill>
              </a:rPr>
              <a:t>:</a:t>
            </a:r>
            <a:r>
              <a:rPr lang="en-US" sz="1600">
                <a:solidFill>
                  <a:srgbClr val="FF3300"/>
                </a:solidFill>
              </a:rPr>
              <a:t> IU5</a:t>
            </a:r>
            <a:endParaRPr lang="ru-RU" sz="160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0" y="549275"/>
            <a:ext cx="9144000" cy="6308725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53" name="Rectangle 5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>
            <a:off x="8675688" y="73025"/>
            <a:ext cx="395287" cy="368300"/>
          </a:xfrm>
          <a:prstGeom prst="rect">
            <a:avLst/>
          </a:prstGeom>
          <a:solidFill>
            <a:srgbClr val="FF9966"/>
          </a:solidFill>
          <a:ln w="57150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ru-RU" sz="2000" b="1">
                <a:solidFill>
                  <a:schemeClr val="bg1"/>
                </a:solidFill>
                <a:sym typeface="Webdings" pitchFamily="18" charset="2"/>
              </a:rPr>
              <a:t>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60338" y="55563"/>
            <a:ext cx="8407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6699"/>
                </a:solidFill>
              </a:rPr>
              <a:t>ВВОД  ИНФОРМАЦИИ  В  ЭЛЕКТРОННУЮ  ТАБЛИЦУ</a:t>
            </a:r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215900" y="728663"/>
            <a:ext cx="3455988" cy="396875"/>
          </a:xfrm>
          <a:prstGeom prst="rect">
            <a:avLst/>
          </a:prstGeom>
          <a:solidFill>
            <a:srgbClr val="FFFFCC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>
                <a:solidFill>
                  <a:schemeClr val="accent2"/>
                </a:solidFill>
              </a:rPr>
              <a:t>Тексты  в  ЭТ</a:t>
            </a: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215900" y="1196975"/>
            <a:ext cx="3455988" cy="16557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74" name="Text Box 26"/>
          <p:cNvSpPr txBox="1">
            <a:spLocks noChangeArrowheads="1"/>
          </p:cNvSpPr>
          <p:nvPr/>
        </p:nvSpPr>
        <p:spPr bwMode="auto">
          <a:xfrm>
            <a:off x="250825" y="1233488"/>
            <a:ext cx="3421063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ru-RU" sz="1400"/>
              <a:t>Любая последовательность символов, которая не может быть воспринята как число или формула, табличным процессором  воспринимается как текст. </a:t>
            </a:r>
            <a:r>
              <a:rPr lang="ru-RU" sz="1400" b="1"/>
              <a:t>Любой набор символов после апострофа также воспринимается как текст.</a:t>
            </a:r>
          </a:p>
        </p:txBody>
      </p:sp>
      <p:sp>
        <p:nvSpPr>
          <p:cNvPr id="2078" name="Line 30"/>
          <p:cNvSpPr>
            <a:spLocks noChangeShapeType="1"/>
          </p:cNvSpPr>
          <p:nvPr/>
        </p:nvSpPr>
        <p:spPr bwMode="auto">
          <a:xfrm>
            <a:off x="4922838" y="908050"/>
            <a:ext cx="2043112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75" name="Rectangle 27"/>
          <p:cNvSpPr>
            <a:spLocks noChangeArrowheads="1"/>
          </p:cNvSpPr>
          <p:nvPr/>
        </p:nvSpPr>
        <p:spPr bwMode="auto">
          <a:xfrm>
            <a:off x="5403850" y="728663"/>
            <a:ext cx="1082675" cy="396875"/>
          </a:xfrm>
          <a:prstGeom prst="rect">
            <a:avLst/>
          </a:prstGeom>
          <a:solidFill>
            <a:srgbClr val="FFFFCC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>
                <a:solidFill>
                  <a:schemeClr val="accent2"/>
                </a:solidFill>
              </a:rPr>
              <a:t>Числа</a:t>
            </a:r>
          </a:p>
        </p:txBody>
      </p:sp>
      <p:sp>
        <p:nvSpPr>
          <p:cNvPr id="2083" name="Line 35"/>
          <p:cNvSpPr>
            <a:spLocks noChangeShapeType="1"/>
          </p:cNvSpPr>
          <p:nvPr/>
        </p:nvSpPr>
        <p:spPr bwMode="auto">
          <a:xfrm flipH="1">
            <a:off x="6624638" y="1052513"/>
            <a:ext cx="503237" cy="6477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84" name="Line 36"/>
          <p:cNvSpPr>
            <a:spLocks noChangeShapeType="1"/>
          </p:cNvSpPr>
          <p:nvPr/>
        </p:nvSpPr>
        <p:spPr bwMode="auto">
          <a:xfrm>
            <a:off x="8208963" y="1016000"/>
            <a:ext cx="0" cy="28448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82" name="Rectangle 34"/>
          <p:cNvSpPr>
            <a:spLocks noChangeArrowheads="1"/>
          </p:cNvSpPr>
          <p:nvPr/>
        </p:nvSpPr>
        <p:spPr bwMode="auto">
          <a:xfrm>
            <a:off x="7343775" y="1485900"/>
            <a:ext cx="1549400" cy="503238"/>
          </a:xfrm>
          <a:prstGeom prst="rect">
            <a:avLst/>
          </a:prstGeom>
          <a:solidFill>
            <a:srgbClr val="FFFFCC"/>
          </a:solidFill>
          <a:ln w="28575">
            <a:solidFill>
              <a:srgbClr val="B2B2B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90000"/>
              </a:lnSpc>
            </a:pPr>
            <a:r>
              <a:rPr lang="ru-RU" sz="1400"/>
              <a:t>с плавающей</a:t>
            </a:r>
          </a:p>
          <a:p>
            <a:pPr algn="ctr">
              <a:lnSpc>
                <a:spcPct val="90000"/>
              </a:lnSpc>
            </a:pPr>
            <a:r>
              <a:rPr lang="ru-RU" sz="1400"/>
              <a:t>запятой</a:t>
            </a:r>
          </a:p>
        </p:txBody>
      </p:sp>
      <p:sp>
        <p:nvSpPr>
          <p:cNvPr id="2077" name="Rectangle 29"/>
          <p:cNvSpPr>
            <a:spLocks noChangeArrowheads="1"/>
          </p:cNvSpPr>
          <p:nvPr/>
        </p:nvSpPr>
        <p:spPr bwMode="auto">
          <a:xfrm>
            <a:off x="6807200" y="728663"/>
            <a:ext cx="2085975" cy="396875"/>
          </a:xfrm>
          <a:prstGeom prst="rect">
            <a:avLst/>
          </a:prstGeom>
          <a:solidFill>
            <a:srgbClr val="FFFFCC"/>
          </a:solidFill>
          <a:ln w="28575">
            <a:solidFill>
              <a:srgbClr val="B2B2B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/>
              <a:t>Вещественные</a:t>
            </a:r>
          </a:p>
        </p:txBody>
      </p:sp>
      <p:sp>
        <p:nvSpPr>
          <p:cNvPr id="2091" name="Rectangle 43"/>
          <p:cNvSpPr>
            <a:spLocks noChangeArrowheads="1"/>
          </p:cNvSpPr>
          <p:nvPr/>
        </p:nvSpPr>
        <p:spPr bwMode="auto">
          <a:xfrm>
            <a:off x="250825" y="3032125"/>
            <a:ext cx="5040313" cy="396875"/>
          </a:xfrm>
          <a:prstGeom prst="rect">
            <a:avLst/>
          </a:prstGeom>
          <a:solidFill>
            <a:srgbClr val="CCFFFF"/>
          </a:solidFill>
          <a:ln w="28575">
            <a:solidFill>
              <a:srgbClr val="FFE5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>
                <a:solidFill>
                  <a:srgbClr val="FF6600"/>
                </a:solidFill>
              </a:rPr>
              <a:t>Формулы  в  ЭТ</a:t>
            </a:r>
          </a:p>
        </p:txBody>
      </p:sp>
      <p:sp>
        <p:nvSpPr>
          <p:cNvPr id="2092" name="Rectangle 44"/>
          <p:cNvSpPr>
            <a:spLocks noChangeArrowheads="1"/>
          </p:cNvSpPr>
          <p:nvPr/>
        </p:nvSpPr>
        <p:spPr bwMode="auto">
          <a:xfrm>
            <a:off x="5472113" y="3284538"/>
            <a:ext cx="3384550" cy="684212"/>
          </a:xfrm>
          <a:prstGeom prst="rect">
            <a:avLst/>
          </a:prstGeom>
          <a:solidFill>
            <a:schemeClr val="bg1"/>
          </a:solidFill>
          <a:ln w="19050">
            <a:solidFill>
              <a:srgbClr val="B2B2B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93" name="Text Box 45"/>
          <p:cNvSpPr txBox="1">
            <a:spLocks noChangeArrowheads="1"/>
          </p:cNvSpPr>
          <p:nvPr/>
        </p:nvSpPr>
        <p:spPr bwMode="auto">
          <a:xfrm>
            <a:off x="5508625" y="3292475"/>
            <a:ext cx="33115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en-US">
                <a:solidFill>
                  <a:srgbClr val="FF6600"/>
                </a:solidFill>
              </a:rPr>
              <a:t>M</a:t>
            </a:r>
            <a:r>
              <a:rPr lang="en-US"/>
              <a:t> – </a:t>
            </a:r>
            <a:r>
              <a:rPr lang="ru-RU"/>
              <a:t>мантисса;   </a:t>
            </a:r>
            <a:r>
              <a:rPr lang="ru-RU">
                <a:solidFill>
                  <a:srgbClr val="FF6600"/>
                </a:solidFill>
              </a:rPr>
              <a:t>П</a:t>
            </a:r>
            <a:r>
              <a:rPr lang="ru-RU"/>
              <a:t> – порядок</a:t>
            </a:r>
          </a:p>
          <a:p>
            <a:pPr algn="just"/>
            <a:r>
              <a:rPr lang="en-US">
                <a:solidFill>
                  <a:srgbClr val="FF6600"/>
                </a:solidFill>
              </a:rPr>
              <a:t>M</a:t>
            </a:r>
            <a:r>
              <a:rPr lang="en-US"/>
              <a:t> </a:t>
            </a:r>
            <a:r>
              <a:rPr lang="en-US">
                <a:sym typeface="Symbol" pitchFamily="18" charset="2"/>
              </a:rPr>
              <a:t> 10 </a:t>
            </a:r>
            <a:r>
              <a:rPr lang="ru-RU" baseline="30000">
                <a:solidFill>
                  <a:srgbClr val="FF6600"/>
                </a:solidFill>
                <a:sym typeface="Symbol" pitchFamily="18" charset="2"/>
              </a:rPr>
              <a:t>П</a:t>
            </a:r>
            <a:r>
              <a:rPr lang="en-US">
                <a:sym typeface="Symbol" pitchFamily="18" charset="2"/>
              </a:rPr>
              <a:t>  </a:t>
            </a:r>
            <a:r>
              <a:rPr lang="en-US">
                <a:solidFill>
                  <a:srgbClr val="FF6600"/>
                </a:solidFill>
                <a:sym typeface="Symbol" pitchFamily="18" charset="2"/>
              </a:rPr>
              <a:t>M</a:t>
            </a:r>
            <a:r>
              <a:rPr lang="ru-RU">
                <a:sym typeface="Symbol" pitchFamily="18" charset="2"/>
              </a:rPr>
              <a:t> </a:t>
            </a:r>
            <a:r>
              <a:rPr lang="en-US">
                <a:sym typeface="Symbol" pitchFamily="18" charset="2"/>
              </a:rPr>
              <a:t>e</a:t>
            </a:r>
            <a:r>
              <a:rPr lang="ru-RU">
                <a:sym typeface="Symbol" pitchFamily="18" charset="2"/>
              </a:rPr>
              <a:t> </a:t>
            </a:r>
            <a:r>
              <a:rPr lang="ru-RU">
                <a:solidFill>
                  <a:srgbClr val="FF6600"/>
                </a:solidFill>
                <a:sym typeface="Symbol" pitchFamily="18" charset="2"/>
              </a:rPr>
              <a:t>П</a:t>
            </a:r>
            <a:endParaRPr lang="en-US">
              <a:solidFill>
                <a:srgbClr val="FF6600"/>
              </a:solidFill>
              <a:sym typeface="Symbol" pitchFamily="18" charset="2"/>
            </a:endParaRPr>
          </a:p>
        </p:txBody>
      </p:sp>
      <p:sp>
        <p:nvSpPr>
          <p:cNvPr id="2094" name="Line 46"/>
          <p:cNvSpPr>
            <a:spLocks noChangeShapeType="1"/>
          </p:cNvSpPr>
          <p:nvPr/>
        </p:nvSpPr>
        <p:spPr bwMode="auto">
          <a:xfrm>
            <a:off x="6443663" y="1557338"/>
            <a:ext cx="0" cy="10795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81" name="Rectangle 33"/>
          <p:cNvSpPr>
            <a:spLocks noChangeArrowheads="1"/>
          </p:cNvSpPr>
          <p:nvPr/>
        </p:nvSpPr>
        <p:spPr bwMode="auto">
          <a:xfrm>
            <a:off x="5472113" y="1485900"/>
            <a:ext cx="1692275" cy="503238"/>
          </a:xfrm>
          <a:prstGeom prst="rect">
            <a:avLst/>
          </a:prstGeom>
          <a:solidFill>
            <a:srgbClr val="FFFFCC"/>
          </a:solidFill>
          <a:ln w="28575">
            <a:solidFill>
              <a:srgbClr val="B2B2B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90000"/>
              </a:lnSpc>
            </a:pPr>
            <a:r>
              <a:rPr lang="ru-RU" sz="1400"/>
              <a:t>с фиксированной</a:t>
            </a:r>
          </a:p>
          <a:p>
            <a:pPr algn="ctr">
              <a:lnSpc>
                <a:spcPct val="90000"/>
              </a:lnSpc>
            </a:pPr>
            <a:r>
              <a:rPr lang="ru-RU" sz="1400"/>
              <a:t>запятой</a:t>
            </a:r>
          </a:p>
        </p:txBody>
      </p:sp>
      <p:grpSp>
        <p:nvGrpSpPr>
          <p:cNvPr id="2" name="Group 126"/>
          <p:cNvGrpSpPr>
            <a:grpSpLocks/>
          </p:cNvGrpSpPr>
          <p:nvPr/>
        </p:nvGrpSpPr>
        <p:grpSpPr bwMode="auto">
          <a:xfrm>
            <a:off x="5472113" y="2239963"/>
            <a:ext cx="3419475" cy="828675"/>
            <a:chOff x="3447" y="1638"/>
            <a:chExt cx="2154" cy="453"/>
          </a:xfrm>
        </p:grpSpPr>
        <p:sp>
          <p:nvSpPr>
            <p:cNvPr id="2088" name="Rectangle 40"/>
            <p:cNvSpPr>
              <a:spLocks noChangeArrowheads="1"/>
            </p:cNvSpPr>
            <p:nvPr/>
          </p:nvSpPr>
          <p:spPr bwMode="auto">
            <a:xfrm>
              <a:off x="4626" y="1638"/>
              <a:ext cx="9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B2B2B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89" name="Text Box 41"/>
            <p:cNvSpPr txBox="1">
              <a:spLocks noChangeArrowheads="1"/>
            </p:cNvSpPr>
            <p:nvPr/>
          </p:nvSpPr>
          <p:spPr bwMode="auto">
            <a:xfrm>
              <a:off x="4626" y="1660"/>
              <a:ext cx="975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just"/>
              <a:r>
                <a:rPr lang="ru-RU" sz="1400"/>
                <a:t>Примеры:</a:t>
              </a:r>
            </a:p>
            <a:p>
              <a:pPr algn="just">
                <a:spcBef>
                  <a:spcPct val="50000"/>
                </a:spcBef>
              </a:pPr>
              <a:r>
                <a:rPr lang="ru-RU" sz="1600">
                  <a:solidFill>
                    <a:srgbClr val="FF6600"/>
                  </a:solidFill>
                </a:rPr>
                <a:t>0,5</a:t>
              </a:r>
              <a:r>
                <a:rPr lang="ru-RU" sz="1600"/>
                <a:t>е</a:t>
              </a:r>
              <a:r>
                <a:rPr lang="ru-RU" sz="1600">
                  <a:solidFill>
                    <a:srgbClr val="FF6600"/>
                  </a:solidFill>
                </a:rPr>
                <a:t>9</a:t>
              </a:r>
              <a:r>
                <a:rPr lang="ru-RU" sz="1600"/>
                <a:t>;  </a:t>
              </a:r>
              <a:r>
                <a:rPr lang="ru-RU" sz="1600">
                  <a:solidFill>
                    <a:srgbClr val="FF6600"/>
                  </a:solidFill>
                </a:rPr>
                <a:t>3</a:t>
              </a:r>
              <a:r>
                <a:rPr lang="ru-RU" sz="1600"/>
                <a:t>е</a:t>
              </a:r>
              <a:r>
                <a:rPr lang="ru-RU" sz="1600">
                  <a:solidFill>
                    <a:srgbClr val="FF6600"/>
                  </a:solidFill>
                </a:rPr>
                <a:t>-6</a:t>
              </a:r>
              <a:r>
                <a:rPr lang="ru-RU" sz="1600"/>
                <a:t> ;   </a:t>
              </a:r>
            </a:p>
          </p:txBody>
        </p:sp>
        <p:sp>
          <p:nvSpPr>
            <p:cNvPr id="2087" name="Rectangle 39"/>
            <p:cNvSpPr>
              <a:spLocks noChangeArrowheads="1"/>
            </p:cNvSpPr>
            <p:nvPr/>
          </p:nvSpPr>
          <p:spPr bwMode="auto">
            <a:xfrm>
              <a:off x="3447" y="1638"/>
              <a:ext cx="1066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B2B2B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86" name="Text Box 38"/>
            <p:cNvSpPr txBox="1">
              <a:spLocks noChangeArrowheads="1"/>
            </p:cNvSpPr>
            <p:nvPr/>
          </p:nvSpPr>
          <p:spPr bwMode="auto">
            <a:xfrm>
              <a:off x="3470" y="1660"/>
              <a:ext cx="1111" cy="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just"/>
              <a:r>
                <a:rPr lang="ru-RU" sz="1400"/>
                <a:t>Примеры:</a:t>
              </a:r>
            </a:p>
            <a:p>
              <a:pPr algn="just">
                <a:spcBef>
                  <a:spcPct val="50000"/>
                </a:spcBef>
              </a:pPr>
              <a:r>
                <a:rPr lang="ru-RU" sz="1600"/>
                <a:t>25,37;   -3,6347;   </a:t>
              </a:r>
            </a:p>
          </p:txBody>
        </p:sp>
      </p:grpSp>
      <p:sp>
        <p:nvSpPr>
          <p:cNvPr id="2095" name="Line 47"/>
          <p:cNvSpPr>
            <a:spLocks noChangeShapeType="1"/>
          </p:cNvSpPr>
          <p:nvPr/>
        </p:nvSpPr>
        <p:spPr bwMode="auto">
          <a:xfrm>
            <a:off x="4535488" y="1016000"/>
            <a:ext cx="0" cy="4318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76" name="Rectangle 28"/>
          <p:cNvSpPr>
            <a:spLocks noChangeArrowheads="1"/>
          </p:cNvSpPr>
          <p:nvPr/>
        </p:nvSpPr>
        <p:spPr bwMode="auto">
          <a:xfrm>
            <a:off x="3959225" y="728663"/>
            <a:ext cx="1084263" cy="396875"/>
          </a:xfrm>
          <a:prstGeom prst="rect">
            <a:avLst/>
          </a:prstGeom>
          <a:solidFill>
            <a:srgbClr val="FFFFCC"/>
          </a:solidFill>
          <a:ln w="28575">
            <a:solidFill>
              <a:srgbClr val="B2B2B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/>
              <a:t>Целые</a:t>
            </a:r>
          </a:p>
        </p:txBody>
      </p:sp>
      <p:sp>
        <p:nvSpPr>
          <p:cNvPr id="2080" name="Rectangle 32"/>
          <p:cNvSpPr>
            <a:spLocks noChangeArrowheads="1"/>
          </p:cNvSpPr>
          <p:nvPr/>
        </p:nvSpPr>
        <p:spPr bwMode="auto">
          <a:xfrm>
            <a:off x="3959225" y="1450975"/>
            <a:ext cx="1333500" cy="790575"/>
          </a:xfrm>
          <a:prstGeom prst="rect">
            <a:avLst/>
          </a:prstGeom>
          <a:solidFill>
            <a:schemeClr val="bg1"/>
          </a:solidFill>
          <a:ln w="19050">
            <a:solidFill>
              <a:srgbClr val="B2B2B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85" name="Text Box 37"/>
          <p:cNvSpPr txBox="1">
            <a:spLocks noChangeArrowheads="1"/>
          </p:cNvSpPr>
          <p:nvPr/>
        </p:nvSpPr>
        <p:spPr bwMode="auto">
          <a:xfrm>
            <a:off x="3994150" y="1485900"/>
            <a:ext cx="12255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ru-RU" sz="1400"/>
              <a:t>Примеры:</a:t>
            </a:r>
          </a:p>
          <a:p>
            <a:pPr algn="just">
              <a:spcBef>
                <a:spcPct val="50000"/>
              </a:spcBef>
            </a:pPr>
            <a:r>
              <a:rPr lang="ru-RU" sz="1600"/>
              <a:t>25;   -3456;   </a:t>
            </a:r>
          </a:p>
        </p:txBody>
      </p:sp>
      <p:sp>
        <p:nvSpPr>
          <p:cNvPr id="2096" name="Rectangle 48"/>
          <p:cNvSpPr>
            <a:spLocks noChangeArrowheads="1"/>
          </p:cNvSpPr>
          <p:nvPr/>
        </p:nvSpPr>
        <p:spPr bwMode="auto">
          <a:xfrm>
            <a:off x="5472113" y="4113213"/>
            <a:ext cx="3384550" cy="20526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97" name="Text Box 49"/>
          <p:cNvSpPr txBox="1">
            <a:spLocks noChangeArrowheads="1"/>
          </p:cNvSpPr>
          <p:nvPr/>
        </p:nvSpPr>
        <p:spPr bwMode="auto">
          <a:xfrm>
            <a:off x="5472113" y="4041775"/>
            <a:ext cx="3348037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95000"/>
              </a:lnSpc>
            </a:pPr>
            <a:r>
              <a:rPr lang="ru-RU" sz="1400"/>
              <a:t>При записи в электронную таблицу числовой константы в форме с плавающей запятой сначала пишется  </a:t>
            </a:r>
            <a:r>
              <a:rPr lang="ru-RU" sz="1400" b="1"/>
              <a:t>мантисса</a:t>
            </a:r>
            <a:r>
              <a:rPr lang="ru-RU" sz="1400"/>
              <a:t>, затем латинская буква </a:t>
            </a:r>
            <a:r>
              <a:rPr lang="ru-RU" sz="1400" b="1"/>
              <a:t>е</a:t>
            </a:r>
            <a:r>
              <a:rPr lang="ru-RU" sz="1400"/>
              <a:t> </a:t>
            </a:r>
            <a:r>
              <a:rPr lang="ru-RU" sz="1400" i="1"/>
              <a:t>(прописная или строчная),</a:t>
            </a:r>
            <a:r>
              <a:rPr lang="ru-RU" sz="1400"/>
              <a:t> после  нее – </a:t>
            </a:r>
            <a:r>
              <a:rPr lang="ru-RU" sz="1400" b="1"/>
              <a:t>порядок</a:t>
            </a:r>
            <a:r>
              <a:rPr lang="ru-RU" sz="1400"/>
              <a:t>. Мантисса  может быть целой константой или вещественным числом с фикси-рованной запятой, а порядок – только целой константой. </a:t>
            </a:r>
          </a:p>
        </p:txBody>
      </p:sp>
      <p:sp>
        <p:nvSpPr>
          <p:cNvPr id="2098" name="Rectangle 50"/>
          <p:cNvSpPr>
            <a:spLocks noChangeArrowheads="1"/>
          </p:cNvSpPr>
          <p:nvPr/>
        </p:nvSpPr>
        <p:spPr bwMode="auto">
          <a:xfrm>
            <a:off x="250825" y="3463925"/>
            <a:ext cx="5041900" cy="2773363"/>
          </a:xfrm>
          <a:prstGeom prst="rect">
            <a:avLst/>
          </a:prstGeom>
          <a:solidFill>
            <a:srgbClr val="FFE5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99" name="Text Box 51"/>
          <p:cNvSpPr txBox="1">
            <a:spLocks noChangeArrowheads="1"/>
          </p:cNvSpPr>
          <p:nvPr/>
        </p:nvSpPr>
        <p:spPr bwMode="auto">
          <a:xfrm>
            <a:off x="285750" y="3463925"/>
            <a:ext cx="493395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ru-RU" sz="1400"/>
              <a:t>       Запись формулы в ячейке начинается со знака «</a:t>
            </a:r>
            <a:r>
              <a:rPr lang="ru-RU" sz="1400">
                <a:solidFill>
                  <a:srgbClr val="FF6600"/>
                </a:solidFill>
              </a:rPr>
              <a:t>равно</a:t>
            </a:r>
            <a:r>
              <a:rPr lang="ru-RU" sz="1400"/>
              <a:t>» ( </a:t>
            </a:r>
            <a:r>
              <a:rPr lang="ru-RU" sz="1400">
                <a:solidFill>
                  <a:srgbClr val="FF6600"/>
                </a:solidFill>
              </a:rPr>
              <a:t>=</a:t>
            </a:r>
            <a:r>
              <a:rPr lang="ru-RU" sz="1400"/>
              <a:t> ). Формулы записываются по строго определенным правилам и содержат числа, имена ячеек, знаки операций, круглые скобки, имена функций. </a:t>
            </a:r>
          </a:p>
        </p:txBody>
      </p:sp>
      <p:graphicFrame>
        <p:nvGraphicFramePr>
          <p:cNvPr id="2169" name="Group 121"/>
          <p:cNvGraphicFramePr>
            <a:graphicFrameLocks noGrp="1"/>
          </p:cNvGraphicFramePr>
          <p:nvPr/>
        </p:nvGraphicFramePr>
        <p:xfrm>
          <a:off x="395288" y="4400550"/>
          <a:ext cx="1296987" cy="1219200"/>
        </p:xfrm>
        <a:graphic>
          <a:graphicData uri="http://schemas.openxmlformats.org/drawingml/2006/table">
            <a:tbl>
              <a:tblPr/>
              <a:tblGrid>
                <a:gridCol w="309562"/>
                <a:gridCol w="987425"/>
              </a:tblGrid>
              <a:tr h="158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</a:t>
                      </a: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сложение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58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</a:t>
                      </a: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вычитание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58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*</a:t>
                      </a: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умножение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58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/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деление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72" name="Group 124"/>
          <p:cNvGraphicFramePr>
            <a:graphicFrameLocks noGrp="1"/>
          </p:cNvGraphicFramePr>
          <p:nvPr/>
        </p:nvGraphicFramePr>
        <p:xfrm>
          <a:off x="1800225" y="4400550"/>
          <a:ext cx="3348038" cy="1219200"/>
        </p:xfrm>
        <a:graphic>
          <a:graphicData uri="http://schemas.openxmlformats.org/drawingml/2006/table">
            <a:tbl>
              <a:tblPr/>
              <a:tblGrid>
                <a:gridCol w="1619250"/>
                <a:gridCol w="1728788"/>
              </a:tblGrid>
              <a:tr h="158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ABS (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число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Модуль числа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58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КОРЕНЬ (число)</a:t>
                      </a: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Квадратный корень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58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SIN (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число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Синус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58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ЦЕЛОЕ (число)</a:t>
                      </a:r>
                    </a:p>
                  </a:txBody>
                  <a:tcPr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Округление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73" name="Text Box 125"/>
          <p:cNvSpPr txBox="1">
            <a:spLocks noChangeArrowheads="1"/>
          </p:cNvSpPr>
          <p:nvPr/>
        </p:nvSpPr>
        <p:spPr bwMode="auto">
          <a:xfrm>
            <a:off x="287338" y="5661025"/>
            <a:ext cx="49339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ru-RU" sz="1400"/>
              <a:t> Примеры:  = (</a:t>
            </a:r>
            <a:r>
              <a:rPr lang="en-US" sz="1400"/>
              <a:t> B3 – C1</a:t>
            </a:r>
            <a:r>
              <a:rPr lang="ru-RU" sz="1400"/>
              <a:t>)</a:t>
            </a:r>
            <a:r>
              <a:rPr lang="en-US" sz="1400"/>
              <a:t> / (B3 + C1)</a:t>
            </a:r>
            <a:r>
              <a:rPr lang="ru-RU" sz="1400"/>
              <a:t>;   = КОРЕНЬ (</a:t>
            </a:r>
            <a:r>
              <a:rPr lang="en-US" sz="1400"/>
              <a:t>B5+C6</a:t>
            </a:r>
            <a:r>
              <a:rPr lang="ru-RU" sz="1400"/>
              <a:t>);</a:t>
            </a:r>
          </a:p>
          <a:p>
            <a:pPr algn="just"/>
            <a:r>
              <a:rPr lang="ru-RU" sz="1400"/>
              <a:t>= 2,5 * </a:t>
            </a:r>
            <a:r>
              <a:rPr lang="en-US" sz="1400"/>
              <a:t>A1 + B1*C1</a:t>
            </a:r>
            <a:r>
              <a:rPr lang="ru-RU" sz="1400"/>
              <a:t>;    </a:t>
            </a:r>
            <a:r>
              <a:rPr lang="en-US" sz="1400"/>
              <a:t>=</a:t>
            </a:r>
            <a:r>
              <a:rPr lang="ru-RU" sz="1400"/>
              <a:t> ЕСЛИ (</a:t>
            </a:r>
            <a:r>
              <a:rPr lang="en-US" sz="1400"/>
              <a:t> A3 &gt; 10</a:t>
            </a:r>
            <a:r>
              <a:rPr lang="ru-RU" sz="1400"/>
              <a:t>;</a:t>
            </a:r>
            <a:r>
              <a:rPr lang="en-US" sz="1400"/>
              <a:t> A3 - 5</a:t>
            </a:r>
            <a:r>
              <a:rPr lang="ru-RU" sz="1400"/>
              <a:t>;</a:t>
            </a:r>
            <a:r>
              <a:rPr lang="en-US" sz="1400"/>
              <a:t> A3 + 2 </a:t>
            </a:r>
            <a:r>
              <a:rPr lang="ru-RU" sz="140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-17463"/>
            <a:ext cx="7772400" cy="1143001"/>
          </a:xfrm>
        </p:spPr>
        <p:txBody>
          <a:bodyPr/>
          <a:lstStyle/>
          <a:p>
            <a:r>
              <a:rPr lang="ru-RU" sz="4600">
                <a:solidFill>
                  <a:srgbClr val="100200"/>
                </a:solidFill>
                <a:latin typeface="Monotype Corsiva" pitchFamily="66" charset="0"/>
              </a:rPr>
              <a:t>Диагностика ошибок в формулах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6088" y="1203325"/>
            <a:ext cx="8229600" cy="45307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>
                <a:solidFill>
                  <a:schemeClr val="hlink"/>
                </a:solidFill>
                <a:latin typeface="Times New Roman" pitchFamily="18" charset="0"/>
              </a:rPr>
              <a:t># # # # #</a:t>
            </a:r>
            <a:r>
              <a:rPr lang="ru-RU" sz="2000">
                <a:solidFill>
                  <a:srgbClr val="100200"/>
                </a:solidFill>
                <a:latin typeface="Times New Roman" pitchFamily="18" charset="0"/>
              </a:rPr>
              <a:t> - ширина ячейки недостаточна для размещения числа, нужно ее расширить.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>
                <a:solidFill>
                  <a:schemeClr val="hlink"/>
                </a:solidFill>
                <a:latin typeface="Times New Roman" pitchFamily="18" charset="0"/>
              </a:rPr>
              <a:t># ИМЯ?</a:t>
            </a:r>
            <a:r>
              <a:rPr lang="ru-RU" sz="2000">
                <a:solidFill>
                  <a:srgbClr val="100200"/>
                </a:solidFill>
                <a:latin typeface="Times New Roman" pitchFamily="18" charset="0"/>
              </a:rPr>
              <a:t> – неправильно указано имя объекта или имеется ссылка на имя, которое удалено или использована кириллица вместо латыни.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>
                <a:solidFill>
                  <a:schemeClr val="hlink"/>
                </a:solidFill>
                <a:latin typeface="Times New Roman" pitchFamily="18" charset="0"/>
              </a:rPr>
              <a:t># ЗНАЧ!</a:t>
            </a:r>
            <a:r>
              <a:rPr lang="ru-RU" sz="2000">
                <a:solidFill>
                  <a:srgbClr val="100200"/>
                </a:solidFill>
                <a:latin typeface="Times New Roman" pitchFamily="18" charset="0"/>
              </a:rPr>
              <a:t> – несоответствие данных установленному формату, например, вместо числа в аргументе стоит текст.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>
                <a:solidFill>
                  <a:schemeClr val="hlink"/>
                </a:solidFill>
                <a:latin typeface="Times New Roman" pitchFamily="18" charset="0"/>
              </a:rPr>
              <a:t># ЧИСЛО!</a:t>
            </a:r>
            <a:r>
              <a:rPr lang="ru-RU" sz="2000">
                <a:solidFill>
                  <a:srgbClr val="100200"/>
                </a:solidFill>
                <a:latin typeface="Times New Roman" pitchFamily="18" charset="0"/>
              </a:rPr>
              <a:t> – возможно, используется с числовым аргументом аргумент нечислового формата, либо в ячейку введена формула, возвращающая слишком большое значение по модулю (свыше 1037).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>
                <a:solidFill>
                  <a:schemeClr val="hlink"/>
                </a:solidFill>
                <a:latin typeface="Times New Roman" pitchFamily="18" charset="0"/>
              </a:rPr>
              <a:t># ССЫЛКА!</a:t>
            </a:r>
            <a:r>
              <a:rPr lang="ru-RU" sz="2000">
                <a:solidFill>
                  <a:srgbClr val="100200"/>
                </a:solidFill>
                <a:latin typeface="Times New Roman" pitchFamily="18" charset="0"/>
              </a:rPr>
              <a:t> – формула содержит ссылку на ячейку, которая уже удалена или ссылку на ячейку, в которую скопировано содержимое других ячеек.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>
                <a:solidFill>
                  <a:schemeClr val="hlink"/>
                </a:solidFill>
                <a:latin typeface="Times New Roman" pitchFamily="18" charset="0"/>
              </a:rPr>
              <a:t># ДЕЛ/0! </a:t>
            </a:r>
            <a:r>
              <a:rPr lang="ru-RU" sz="2000">
                <a:solidFill>
                  <a:srgbClr val="100200"/>
                </a:solidFill>
                <a:latin typeface="Times New Roman" pitchFamily="18" charset="0"/>
              </a:rPr>
              <a:t>– попытка деления, но ноль. Используется в качестве делителя ссылки на пустую ячейку или ячейку, содержащую нулевое значение.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>
                <a:solidFill>
                  <a:schemeClr val="hlink"/>
                </a:solidFill>
                <a:latin typeface="Times New Roman" pitchFamily="18" charset="0"/>
              </a:rPr>
              <a:t># ПУСТО!</a:t>
            </a:r>
            <a:r>
              <a:rPr lang="ru-RU" sz="2000">
                <a:solidFill>
                  <a:srgbClr val="100200"/>
                </a:solidFill>
                <a:latin typeface="Times New Roman" pitchFamily="18" charset="0"/>
              </a:rPr>
              <a:t> – в случае задания в ссылке пустого множества ячеек, ошибка в определении пересечения двух диапазонов.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>
                <a:solidFill>
                  <a:schemeClr val="hlink"/>
                </a:solidFill>
                <a:latin typeface="Times New Roman" pitchFamily="18" charset="0"/>
              </a:rPr>
              <a:t># Н/Д</a:t>
            </a:r>
            <a:r>
              <a:rPr lang="ru-RU" sz="2000">
                <a:solidFill>
                  <a:srgbClr val="100200"/>
                </a:solidFill>
                <a:latin typeface="Times New Roman" pitchFamily="18" charset="0"/>
              </a:rPr>
              <a:t> – (неопределенные данные), это значение ошибки обычно специально вводят в ячейки, чтобы предотвратить вычисления в этих ячейках (например, при отсутствии данных). Когда необходимые данные появляются, вы их просто вводите в формулу.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>
            <a:off x="8675688" y="73025"/>
            <a:ext cx="395287" cy="368300"/>
          </a:xfrm>
          <a:prstGeom prst="rect">
            <a:avLst/>
          </a:prstGeom>
          <a:solidFill>
            <a:srgbClr val="FF9966"/>
          </a:solidFill>
          <a:ln w="57150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ru-RU" sz="2000" b="1">
                <a:solidFill>
                  <a:schemeClr val="bg1"/>
                </a:solidFill>
                <a:sym typeface="Webdings" pitchFamily="18" charset="2"/>
              </a:rPr>
              <a:t>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60338" y="55563"/>
            <a:ext cx="8407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6699"/>
                </a:solidFill>
              </a:rPr>
              <a:t>ЛОГИЧЕСКИЕ  ФУНКЦИИ  В  ЭЛЕКТРОННЫХ  ТАБЛИЦАХ</a:t>
            </a:r>
          </a:p>
        </p:txBody>
      </p:sp>
      <p:grpSp>
        <p:nvGrpSpPr>
          <p:cNvPr id="2" name="Group 61"/>
          <p:cNvGrpSpPr>
            <a:grpSpLocks/>
          </p:cNvGrpSpPr>
          <p:nvPr/>
        </p:nvGrpSpPr>
        <p:grpSpPr bwMode="auto">
          <a:xfrm>
            <a:off x="0" y="512763"/>
            <a:ext cx="9144000" cy="5795962"/>
            <a:chOff x="0" y="323"/>
            <a:chExt cx="5760" cy="3175"/>
          </a:xfrm>
        </p:grpSpPr>
        <p:sp>
          <p:nvSpPr>
            <p:cNvPr id="2063" name="Rectangle 15"/>
            <p:cNvSpPr>
              <a:spLocks noChangeArrowheads="1"/>
            </p:cNvSpPr>
            <p:nvPr/>
          </p:nvSpPr>
          <p:spPr bwMode="auto">
            <a:xfrm>
              <a:off x="0" y="346"/>
              <a:ext cx="5760" cy="315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3" name="Group 59"/>
            <p:cNvGrpSpPr>
              <a:grpSpLocks/>
            </p:cNvGrpSpPr>
            <p:nvPr/>
          </p:nvGrpSpPr>
          <p:grpSpPr bwMode="auto">
            <a:xfrm>
              <a:off x="158" y="323"/>
              <a:ext cx="5444" cy="2223"/>
              <a:chOff x="158" y="323"/>
              <a:chExt cx="5444" cy="1248"/>
            </a:xfrm>
          </p:grpSpPr>
          <p:sp>
            <p:nvSpPr>
              <p:cNvPr id="2075" name="Rectangle 27"/>
              <p:cNvSpPr>
                <a:spLocks noChangeArrowheads="1"/>
              </p:cNvSpPr>
              <p:nvPr/>
            </p:nvSpPr>
            <p:spPr bwMode="auto">
              <a:xfrm>
                <a:off x="499" y="550"/>
                <a:ext cx="3538" cy="250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r>
                  <a:rPr lang="ru-RU" sz="2000" b="1">
                    <a:solidFill>
                      <a:srgbClr val="FF3300"/>
                    </a:solidFill>
                  </a:rPr>
                  <a:t>И </a:t>
                </a:r>
                <a:r>
                  <a:rPr lang="ru-RU" sz="2000">
                    <a:solidFill>
                      <a:srgbClr val="FF3300"/>
                    </a:solidFill>
                  </a:rPr>
                  <a:t>( лог_значение_1</a:t>
                </a:r>
                <a:r>
                  <a:rPr lang="ru-RU" sz="2000" b="1">
                    <a:solidFill>
                      <a:srgbClr val="FF3300"/>
                    </a:solidFill>
                  </a:rPr>
                  <a:t>;</a:t>
                </a:r>
                <a:r>
                  <a:rPr lang="ru-RU" sz="2000">
                    <a:solidFill>
                      <a:srgbClr val="FF3300"/>
                    </a:solidFill>
                  </a:rPr>
                  <a:t> лог_значение_2</a:t>
                </a:r>
                <a:r>
                  <a:rPr lang="ru-RU" sz="2000" b="1">
                    <a:solidFill>
                      <a:srgbClr val="FF3300"/>
                    </a:solidFill>
                  </a:rPr>
                  <a:t>;</a:t>
                </a:r>
                <a:r>
                  <a:rPr lang="ru-RU" sz="2000">
                    <a:solidFill>
                      <a:srgbClr val="FF3300"/>
                    </a:solidFill>
                  </a:rPr>
                  <a:t> </a:t>
                </a:r>
                <a:r>
                  <a:rPr lang="ru-RU" sz="2000" b="1">
                    <a:solidFill>
                      <a:srgbClr val="FF3300"/>
                    </a:solidFill>
                  </a:rPr>
                  <a:t>. . .</a:t>
                </a:r>
                <a:r>
                  <a:rPr lang="ru-RU" sz="2000">
                    <a:solidFill>
                      <a:srgbClr val="FF3300"/>
                    </a:solidFill>
                  </a:rPr>
                  <a:t> )</a:t>
                </a:r>
                <a:r>
                  <a:rPr lang="ru-RU" sz="2000" b="1">
                    <a:solidFill>
                      <a:srgbClr val="FF3300"/>
                    </a:solidFill>
                  </a:rPr>
                  <a:t> </a:t>
                </a:r>
              </a:p>
            </p:txBody>
          </p:sp>
          <p:sp>
            <p:nvSpPr>
              <p:cNvPr id="2079" name="Line 31"/>
              <p:cNvSpPr>
                <a:spLocks noChangeShapeType="1"/>
              </p:cNvSpPr>
              <p:nvPr/>
            </p:nvSpPr>
            <p:spPr bwMode="auto">
              <a:xfrm>
                <a:off x="158" y="323"/>
                <a:ext cx="0" cy="1111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95" name="Line 47"/>
              <p:cNvSpPr>
                <a:spLocks noChangeShapeType="1"/>
              </p:cNvSpPr>
              <p:nvPr/>
            </p:nvSpPr>
            <p:spPr bwMode="auto">
              <a:xfrm>
                <a:off x="158" y="663"/>
                <a:ext cx="341" cy="0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96" name="Rectangle 48"/>
              <p:cNvSpPr>
                <a:spLocks noChangeArrowheads="1"/>
              </p:cNvSpPr>
              <p:nvPr/>
            </p:nvSpPr>
            <p:spPr bwMode="auto">
              <a:xfrm>
                <a:off x="499" y="935"/>
                <a:ext cx="3538" cy="250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r>
                  <a:rPr lang="ru-RU" sz="2000" b="1">
                    <a:solidFill>
                      <a:srgbClr val="FF3300"/>
                    </a:solidFill>
                  </a:rPr>
                  <a:t>ИЛИ </a:t>
                </a:r>
                <a:r>
                  <a:rPr lang="ru-RU" sz="2000">
                    <a:solidFill>
                      <a:srgbClr val="FF3300"/>
                    </a:solidFill>
                  </a:rPr>
                  <a:t>( лог_значение_1</a:t>
                </a:r>
                <a:r>
                  <a:rPr lang="ru-RU" sz="2000" b="1">
                    <a:solidFill>
                      <a:srgbClr val="FF3300"/>
                    </a:solidFill>
                  </a:rPr>
                  <a:t>;</a:t>
                </a:r>
                <a:r>
                  <a:rPr lang="ru-RU" sz="2000">
                    <a:solidFill>
                      <a:srgbClr val="FF3300"/>
                    </a:solidFill>
                  </a:rPr>
                  <a:t> лог_значение_2</a:t>
                </a:r>
                <a:r>
                  <a:rPr lang="ru-RU" sz="2000" b="1">
                    <a:solidFill>
                      <a:srgbClr val="FF3300"/>
                    </a:solidFill>
                  </a:rPr>
                  <a:t>; . . . </a:t>
                </a:r>
                <a:r>
                  <a:rPr lang="ru-RU" sz="2000">
                    <a:solidFill>
                      <a:srgbClr val="FF3300"/>
                    </a:solidFill>
                  </a:rPr>
                  <a:t>)</a:t>
                </a:r>
                <a:r>
                  <a:rPr lang="ru-RU" sz="2000" b="1">
                    <a:solidFill>
                      <a:srgbClr val="FF3300"/>
                    </a:solidFill>
                  </a:rPr>
                  <a:t> </a:t>
                </a:r>
              </a:p>
            </p:txBody>
          </p:sp>
          <p:sp>
            <p:nvSpPr>
              <p:cNvPr id="2097" name="Line 49"/>
              <p:cNvSpPr>
                <a:spLocks noChangeShapeType="1"/>
              </p:cNvSpPr>
              <p:nvPr/>
            </p:nvSpPr>
            <p:spPr bwMode="auto">
              <a:xfrm>
                <a:off x="158" y="1048"/>
                <a:ext cx="341" cy="0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98" name="Rectangle 50"/>
              <p:cNvSpPr>
                <a:spLocks noChangeArrowheads="1"/>
              </p:cNvSpPr>
              <p:nvPr/>
            </p:nvSpPr>
            <p:spPr bwMode="auto">
              <a:xfrm>
                <a:off x="499" y="1321"/>
                <a:ext cx="3538" cy="250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r>
                  <a:rPr lang="ru-RU" sz="2000" b="1">
                    <a:solidFill>
                      <a:srgbClr val="FF3300"/>
                    </a:solidFill>
                  </a:rPr>
                  <a:t>НЕ </a:t>
                </a:r>
                <a:r>
                  <a:rPr lang="ru-RU" sz="2000">
                    <a:solidFill>
                      <a:srgbClr val="FF3300"/>
                    </a:solidFill>
                  </a:rPr>
                  <a:t>( лог_значение ) </a:t>
                </a:r>
              </a:p>
            </p:txBody>
          </p:sp>
          <p:sp>
            <p:nvSpPr>
              <p:cNvPr id="2099" name="Line 51"/>
              <p:cNvSpPr>
                <a:spLocks noChangeShapeType="1"/>
              </p:cNvSpPr>
              <p:nvPr/>
            </p:nvSpPr>
            <p:spPr bwMode="auto">
              <a:xfrm>
                <a:off x="158" y="1434"/>
                <a:ext cx="341" cy="0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00" name="Rectangle 52"/>
              <p:cNvSpPr>
                <a:spLocks noChangeArrowheads="1"/>
              </p:cNvSpPr>
              <p:nvPr/>
            </p:nvSpPr>
            <p:spPr bwMode="auto">
              <a:xfrm>
                <a:off x="4105" y="550"/>
                <a:ext cx="1497" cy="249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r>
                  <a:rPr lang="ru-RU" sz="1400" b="1"/>
                  <a:t>И</a:t>
                </a:r>
                <a:r>
                  <a:rPr lang="ru-RU" sz="1400"/>
                  <a:t> ( </a:t>
                </a:r>
                <a:r>
                  <a:rPr lang="en-US" sz="1400"/>
                  <a:t>A3</a:t>
                </a:r>
                <a:r>
                  <a:rPr lang="ru-RU" sz="1400"/>
                  <a:t> </a:t>
                </a:r>
                <a:r>
                  <a:rPr lang="en-US" sz="1400"/>
                  <a:t>&gt;</a:t>
                </a:r>
                <a:r>
                  <a:rPr lang="ru-RU" sz="1400"/>
                  <a:t> </a:t>
                </a:r>
                <a:r>
                  <a:rPr lang="en-US" sz="1400"/>
                  <a:t>5</a:t>
                </a:r>
                <a:r>
                  <a:rPr lang="ru-RU" sz="1400" b="1"/>
                  <a:t>; </a:t>
                </a:r>
                <a:r>
                  <a:rPr lang="en-US" sz="1400"/>
                  <a:t>B3</a:t>
                </a:r>
                <a:r>
                  <a:rPr lang="ru-RU" sz="1400"/>
                  <a:t> </a:t>
                </a:r>
                <a:r>
                  <a:rPr lang="en-US" sz="1400"/>
                  <a:t>=</a:t>
                </a:r>
                <a:r>
                  <a:rPr lang="ru-RU" sz="1400"/>
                  <a:t> </a:t>
                </a:r>
                <a:r>
                  <a:rPr lang="en-US" sz="1400"/>
                  <a:t>0</a:t>
                </a:r>
                <a:r>
                  <a:rPr lang="ru-RU" sz="1400" b="1"/>
                  <a:t>; </a:t>
                </a:r>
                <a:r>
                  <a:rPr lang="en-US" sz="1400"/>
                  <a:t>C3</a:t>
                </a:r>
                <a:r>
                  <a:rPr lang="ru-RU" sz="1400"/>
                  <a:t> </a:t>
                </a:r>
                <a:r>
                  <a:rPr lang="en-US" sz="1400"/>
                  <a:t>&lt;</a:t>
                </a:r>
                <a:r>
                  <a:rPr lang="ru-RU" sz="1400"/>
                  <a:t> </a:t>
                </a:r>
                <a:r>
                  <a:rPr lang="en-US" sz="1400"/>
                  <a:t>2</a:t>
                </a:r>
                <a:r>
                  <a:rPr lang="ru-RU" sz="1400"/>
                  <a:t> )</a:t>
                </a:r>
              </a:p>
            </p:txBody>
          </p:sp>
          <p:sp>
            <p:nvSpPr>
              <p:cNvPr id="2101" name="Rectangle 53"/>
              <p:cNvSpPr>
                <a:spLocks noChangeArrowheads="1"/>
              </p:cNvSpPr>
              <p:nvPr/>
            </p:nvSpPr>
            <p:spPr bwMode="auto">
              <a:xfrm>
                <a:off x="4105" y="936"/>
                <a:ext cx="1497" cy="249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r>
                  <a:rPr lang="ru-RU" sz="1400" b="1"/>
                  <a:t>ИЛИ</a:t>
                </a:r>
                <a:r>
                  <a:rPr lang="ru-RU" sz="1400"/>
                  <a:t> ( </a:t>
                </a:r>
                <a:r>
                  <a:rPr lang="en-US" sz="1400"/>
                  <a:t>D4</a:t>
                </a:r>
                <a:r>
                  <a:rPr lang="ru-RU" sz="1400"/>
                  <a:t> </a:t>
                </a:r>
                <a:r>
                  <a:rPr lang="en-US" sz="1400"/>
                  <a:t>&gt;</a:t>
                </a:r>
                <a:r>
                  <a:rPr lang="ru-RU" sz="1400"/>
                  <a:t> </a:t>
                </a:r>
                <a:r>
                  <a:rPr lang="en-US" sz="1400"/>
                  <a:t>4</a:t>
                </a:r>
                <a:r>
                  <a:rPr lang="ru-RU" sz="1400" b="1"/>
                  <a:t>; </a:t>
                </a:r>
                <a:r>
                  <a:rPr lang="en-US" sz="1400"/>
                  <a:t>F4</a:t>
                </a:r>
                <a:r>
                  <a:rPr lang="ru-RU" sz="1400"/>
                  <a:t> </a:t>
                </a:r>
                <a:r>
                  <a:rPr lang="en-US" sz="1400"/>
                  <a:t>&lt;</a:t>
                </a:r>
                <a:r>
                  <a:rPr lang="ru-RU" sz="1400"/>
                  <a:t> </a:t>
                </a:r>
                <a:r>
                  <a:rPr lang="en-US" sz="1400"/>
                  <a:t>7</a:t>
                </a:r>
                <a:r>
                  <a:rPr lang="ru-RU" sz="1400"/>
                  <a:t> )</a:t>
                </a:r>
              </a:p>
            </p:txBody>
          </p:sp>
          <p:sp>
            <p:nvSpPr>
              <p:cNvPr id="2102" name="Rectangle 54"/>
              <p:cNvSpPr>
                <a:spLocks noChangeArrowheads="1"/>
              </p:cNvSpPr>
              <p:nvPr/>
            </p:nvSpPr>
            <p:spPr bwMode="auto">
              <a:xfrm>
                <a:off x="4105" y="1322"/>
                <a:ext cx="1497" cy="249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r>
                  <a:rPr lang="ru-RU" sz="1400" b="1"/>
                  <a:t>НЕ</a:t>
                </a:r>
                <a:r>
                  <a:rPr lang="ru-RU" sz="1400"/>
                  <a:t> </a:t>
                </a:r>
                <a:r>
                  <a:rPr lang="en-US" sz="1400"/>
                  <a:t>( G &gt; 3)</a:t>
                </a:r>
                <a:endParaRPr lang="ru-RU" sz="1400"/>
              </a:p>
            </p:txBody>
          </p:sp>
        </p:grpSp>
        <p:grpSp>
          <p:nvGrpSpPr>
            <p:cNvPr id="4" name="Group 60"/>
            <p:cNvGrpSpPr>
              <a:grpSpLocks/>
            </p:cNvGrpSpPr>
            <p:nvPr/>
          </p:nvGrpSpPr>
          <p:grpSpPr bwMode="auto">
            <a:xfrm>
              <a:off x="476" y="2863"/>
              <a:ext cx="5126" cy="431"/>
              <a:chOff x="136" y="2863"/>
              <a:chExt cx="5466" cy="431"/>
            </a:xfrm>
          </p:grpSpPr>
          <p:sp>
            <p:nvSpPr>
              <p:cNvPr id="2069" name="Rectangle 21"/>
              <p:cNvSpPr>
                <a:spLocks noChangeArrowheads="1"/>
              </p:cNvSpPr>
              <p:nvPr/>
            </p:nvSpPr>
            <p:spPr bwMode="auto">
              <a:xfrm>
                <a:off x="136" y="2863"/>
                <a:ext cx="5466" cy="431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algn="ctr"/>
                <a:endParaRPr lang="ru-RU"/>
              </a:p>
            </p:txBody>
          </p:sp>
          <p:sp>
            <p:nvSpPr>
              <p:cNvPr id="2106" name="Text Box 58"/>
              <p:cNvSpPr txBox="1">
                <a:spLocks noChangeArrowheads="1"/>
              </p:cNvSpPr>
              <p:nvPr/>
            </p:nvSpPr>
            <p:spPr bwMode="auto">
              <a:xfrm>
                <a:off x="226" y="2954"/>
                <a:ext cx="5308" cy="2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ru-RU" i="1"/>
                  <a:t>Пример:</a:t>
                </a:r>
                <a:r>
                  <a:rPr lang="ru-RU"/>
                  <a:t>      </a:t>
                </a:r>
                <a:r>
                  <a:rPr lang="ru-RU" sz="2400"/>
                  <a:t>ЕСЛИ ( И ( </a:t>
                </a:r>
                <a:r>
                  <a:rPr lang="en-US" sz="2400"/>
                  <a:t>E3 = 0</a:t>
                </a:r>
                <a:r>
                  <a:rPr lang="ru-RU" sz="2400" b="1"/>
                  <a:t>;</a:t>
                </a:r>
                <a:r>
                  <a:rPr lang="ru-RU" sz="2400"/>
                  <a:t> </a:t>
                </a:r>
                <a:r>
                  <a:rPr lang="en-US" sz="2400"/>
                  <a:t>$E$9 &gt; 2 )</a:t>
                </a:r>
                <a:r>
                  <a:rPr lang="ru-RU" sz="2400" b="1"/>
                  <a:t>;</a:t>
                </a:r>
                <a:r>
                  <a:rPr lang="ru-RU" sz="2400"/>
                  <a:t> </a:t>
                </a:r>
                <a:r>
                  <a:rPr lang="en-US" sz="2400"/>
                  <a:t>“</a:t>
                </a:r>
                <a:r>
                  <a:rPr lang="ru-RU" sz="2400"/>
                  <a:t>Да</a:t>
                </a:r>
                <a:r>
                  <a:rPr lang="en-US" sz="2400"/>
                  <a:t>”</a:t>
                </a:r>
                <a:r>
                  <a:rPr lang="ru-RU" sz="2400" b="1"/>
                  <a:t>;</a:t>
                </a:r>
                <a:r>
                  <a:rPr lang="ru-RU" sz="2400"/>
                  <a:t> </a:t>
                </a:r>
                <a:r>
                  <a:rPr lang="en-US" sz="2400"/>
                  <a:t>”</a:t>
                </a:r>
                <a:r>
                  <a:rPr lang="ru-RU" sz="2400"/>
                  <a:t>Нет</a:t>
                </a:r>
                <a:r>
                  <a:rPr lang="en-US" sz="2400"/>
                  <a:t>”</a:t>
                </a:r>
                <a:r>
                  <a:rPr lang="ru-RU" sz="2400"/>
                  <a:t> )</a:t>
                </a:r>
              </a:p>
            </p:txBody>
          </p:sp>
        </p:grp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>
            <a:off x="8675688" y="73025"/>
            <a:ext cx="395287" cy="368300"/>
          </a:xfrm>
          <a:prstGeom prst="rect">
            <a:avLst/>
          </a:prstGeom>
          <a:solidFill>
            <a:srgbClr val="FF9966"/>
          </a:solidFill>
          <a:ln w="57150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</a:pPr>
            <a:r>
              <a:rPr lang="ru-RU" sz="2000" b="1">
                <a:solidFill>
                  <a:schemeClr val="bg1"/>
                </a:solidFill>
                <a:sym typeface="Webdings" pitchFamily="18" charset="2"/>
              </a:rPr>
              <a:t>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60338" y="55563"/>
            <a:ext cx="8407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6699"/>
                </a:solidFill>
              </a:rPr>
              <a:t>ЛОГИЧЕСКИЕ  ФУНКЦИИ  В  ЭЛЕКТРОННЫХ  ТАБЛИЦАХ</a:t>
            </a:r>
          </a:p>
        </p:txBody>
      </p:sp>
      <p:grpSp>
        <p:nvGrpSpPr>
          <p:cNvPr id="2" name="Group 61"/>
          <p:cNvGrpSpPr>
            <a:grpSpLocks/>
          </p:cNvGrpSpPr>
          <p:nvPr/>
        </p:nvGrpSpPr>
        <p:grpSpPr bwMode="auto">
          <a:xfrm>
            <a:off x="0" y="512763"/>
            <a:ext cx="9144000" cy="5795962"/>
            <a:chOff x="0" y="323"/>
            <a:chExt cx="5760" cy="3175"/>
          </a:xfrm>
        </p:grpSpPr>
        <p:sp>
          <p:nvSpPr>
            <p:cNvPr id="2063" name="Rectangle 15"/>
            <p:cNvSpPr>
              <a:spLocks noChangeArrowheads="1"/>
            </p:cNvSpPr>
            <p:nvPr/>
          </p:nvSpPr>
          <p:spPr bwMode="auto">
            <a:xfrm>
              <a:off x="0" y="346"/>
              <a:ext cx="5760" cy="315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3" name="Group 59"/>
            <p:cNvGrpSpPr>
              <a:grpSpLocks/>
            </p:cNvGrpSpPr>
            <p:nvPr/>
          </p:nvGrpSpPr>
          <p:grpSpPr bwMode="auto">
            <a:xfrm>
              <a:off x="158" y="323"/>
              <a:ext cx="5444" cy="2223"/>
              <a:chOff x="158" y="323"/>
              <a:chExt cx="5444" cy="1248"/>
            </a:xfrm>
          </p:grpSpPr>
          <p:sp>
            <p:nvSpPr>
              <p:cNvPr id="2075" name="Rectangle 27"/>
              <p:cNvSpPr>
                <a:spLocks noChangeArrowheads="1"/>
              </p:cNvSpPr>
              <p:nvPr/>
            </p:nvSpPr>
            <p:spPr bwMode="auto">
              <a:xfrm>
                <a:off x="499" y="550"/>
                <a:ext cx="3538" cy="250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r>
                  <a:rPr lang="ru-RU" sz="2000" b="1">
                    <a:solidFill>
                      <a:srgbClr val="FF3300"/>
                    </a:solidFill>
                  </a:rPr>
                  <a:t>И </a:t>
                </a:r>
                <a:r>
                  <a:rPr lang="ru-RU" sz="2000">
                    <a:solidFill>
                      <a:srgbClr val="FF3300"/>
                    </a:solidFill>
                  </a:rPr>
                  <a:t>( лог_значение_1</a:t>
                </a:r>
                <a:r>
                  <a:rPr lang="ru-RU" sz="2000" b="1">
                    <a:solidFill>
                      <a:srgbClr val="FF3300"/>
                    </a:solidFill>
                  </a:rPr>
                  <a:t>;</a:t>
                </a:r>
                <a:r>
                  <a:rPr lang="ru-RU" sz="2000">
                    <a:solidFill>
                      <a:srgbClr val="FF3300"/>
                    </a:solidFill>
                  </a:rPr>
                  <a:t> лог_значение_2</a:t>
                </a:r>
                <a:r>
                  <a:rPr lang="ru-RU" sz="2000" b="1">
                    <a:solidFill>
                      <a:srgbClr val="FF3300"/>
                    </a:solidFill>
                  </a:rPr>
                  <a:t>;</a:t>
                </a:r>
                <a:r>
                  <a:rPr lang="ru-RU" sz="2000">
                    <a:solidFill>
                      <a:srgbClr val="FF3300"/>
                    </a:solidFill>
                  </a:rPr>
                  <a:t> </a:t>
                </a:r>
                <a:r>
                  <a:rPr lang="ru-RU" sz="2000" b="1">
                    <a:solidFill>
                      <a:srgbClr val="FF3300"/>
                    </a:solidFill>
                  </a:rPr>
                  <a:t>. . .</a:t>
                </a:r>
                <a:r>
                  <a:rPr lang="ru-RU" sz="2000">
                    <a:solidFill>
                      <a:srgbClr val="FF3300"/>
                    </a:solidFill>
                  </a:rPr>
                  <a:t> )</a:t>
                </a:r>
                <a:r>
                  <a:rPr lang="ru-RU" sz="2000" b="1">
                    <a:solidFill>
                      <a:srgbClr val="FF3300"/>
                    </a:solidFill>
                  </a:rPr>
                  <a:t> </a:t>
                </a:r>
              </a:p>
            </p:txBody>
          </p:sp>
          <p:sp>
            <p:nvSpPr>
              <p:cNvPr id="2079" name="Line 31"/>
              <p:cNvSpPr>
                <a:spLocks noChangeShapeType="1"/>
              </p:cNvSpPr>
              <p:nvPr/>
            </p:nvSpPr>
            <p:spPr bwMode="auto">
              <a:xfrm>
                <a:off x="158" y="323"/>
                <a:ext cx="0" cy="1111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95" name="Line 47"/>
              <p:cNvSpPr>
                <a:spLocks noChangeShapeType="1"/>
              </p:cNvSpPr>
              <p:nvPr/>
            </p:nvSpPr>
            <p:spPr bwMode="auto">
              <a:xfrm>
                <a:off x="158" y="663"/>
                <a:ext cx="341" cy="0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96" name="Rectangle 48"/>
              <p:cNvSpPr>
                <a:spLocks noChangeArrowheads="1"/>
              </p:cNvSpPr>
              <p:nvPr/>
            </p:nvSpPr>
            <p:spPr bwMode="auto">
              <a:xfrm>
                <a:off x="499" y="935"/>
                <a:ext cx="3538" cy="250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r>
                  <a:rPr lang="ru-RU" sz="2000" b="1">
                    <a:solidFill>
                      <a:srgbClr val="FF3300"/>
                    </a:solidFill>
                  </a:rPr>
                  <a:t>ИЛИ </a:t>
                </a:r>
                <a:r>
                  <a:rPr lang="ru-RU" sz="2000">
                    <a:solidFill>
                      <a:srgbClr val="FF3300"/>
                    </a:solidFill>
                  </a:rPr>
                  <a:t>( лог_значение_1</a:t>
                </a:r>
                <a:r>
                  <a:rPr lang="ru-RU" sz="2000" b="1">
                    <a:solidFill>
                      <a:srgbClr val="FF3300"/>
                    </a:solidFill>
                  </a:rPr>
                  <a:t>;</a:t>
                </a:r>
                <a:r>
                  <a:rPr lang="ru-RU" sz="2000">
                    <a:solidFill>
                      <a:srgbClr val="FF3300"/>
                    </a:solidFill>
                  </a:rPr>
                  <a:t> лог_значение_2</a:t>
                </a:r>
                <a:r>
                  <a:rPr lang="ru-RU" sz="2000" b="1">
                    <a:solidFill>
                      <a:srgbClr val="FF3300"/>
                    </a:solidFill>
                  </a:rPr>
                  <a:t>; . . . </a:t>
                </a:r>
                <a:r>
                  <a:rPr lang="ru-RU" sz="2000">
                    <a:solidFill>
                      <a:srgbClr val="FF3300"/>
                    </a:solidFill>
                  </a:rPr>
                  <a:t>)</a:t>
                </a:r>
                <a:r>
                  <a:rPr lang="ru-RU" sz="2000" b="1">
                    <a:solidFill>
                      <a:srgbClr val="FF3300"/>
                    </a:solidFill>
                  </a:rPr>
                  <a:t> </a:t>
                </a:r>
              </a:p>
            </p:txBody>
          </p:sp>
          <p:sp>
            <p:nvSpPr>
              <p:cNvPr id="2097" name="Line 49"/>
              <p:cNvSpPr>
                <a:spLocks noChangeShapeType="1"/>
              </p:cNvSpPr>
              <p:nvPr/>
            </p:nvSpPr>
            <p:spPr bwMode="auto">
              <a:xfrm>
                <a:off x="158" y="1048"/>
                <a:ext cx="341" cy="0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98" name="Rectangle 50"/>
              <p:cNvSpPr>
                <a:spLocks noChangeArrowheads="1"/>
              </p:cNvSpPr>
              <p:nvPr/>
            </p:nvSpPr>
            <p:spPr bwMode="auto">
              <a:xfrm>
                <a:off x="499" y="1321"/>
                <a:ext cx="3538" cy="250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r>
                  <a:rPr lang="ru-RU" sz="2000" b="1">
                    <a:solidFill>
                      <a:srgbClr val="FF3300"/>
                    </a:solidFill>
                  </a:rPr>
                  <a:t>НЕ </a:t>
                </a:r>
                <a:r>
                  <a:rPr lang="ru-RU" sz="2000">
                    <a:solidFill>
                      <a:srgbClr val="FF3300"/>
                    </a:solidFill>
                  </a:rPr>
                  <a:t>( лог_значение ) </a:t>
                </a:r>
              </a:p>
            </p:txBody>
          </p:sp>
          <p:sp>
            <p:nvSpPr>
              <p:cNvPr id="2099" name="Line 51"/>
              <p:cNvSpPr>
                <a:spLocks noChangeShapeType="1"/>
              </p:cNvSpPr>
              <p:nvPr/>
            </p:nvSpPr>
            <p:spPr bwMode="auto">
              <a:xfrm>
                <a:off x="158" y="1434"/>
                <a:ext cx="341" cy="0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00" name="Rectangle 52"/>
              <p:cNvSpPr>
                <a:spLocks noChangeArrowheads="1"/>
              </p:cNvSpPr>
              <p:nvPr/>
            </p:nvSpPr>
            <p:spPr bwMode="auto">
              <a:xfrm>
                <a:off x="4105" y="550"/>
                <a:ext cx="1497" cy="249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r>
                  <a:rPr lang="ru-RU" sz="1400" b="1"/>
                  <a:t>И</a:t>
                </a:r>
                <a:r>
                  <a:rPr lang="ru-RU" sz="1400"/>
                  <a:t> ( </a:t>
                </a:r>
                <a:r>
                  <a:rPr lang="en-US" sz="1400"/>
                  <a:t>A3</a:t>
                </a:r>
                <a:r>
                  <a:rPr lang="ru-RU" sz="1400"/>
                  <a:t> </a:t>
                </a:r>
                <a:r>
                  <a:rPr lang="en-US" sz="1400"/>
                  <a:t>&gt;</a:t>
                </a:r>
                <a:r>
                  <a:rPr lang="ru-RU" sz="1400"/>
                  <a:t> </a:t>
                </a:r>
                <a:r>
                  <a:rPr lang="en-US" sz="1400"/>
                  <a:t>5</a:t>
                </a:r>
                <a:r>
                  <a:rPr lang="ru-RU" sz="1400" b="1"/>
                  <a:t>; </a:t>
                </a:r>
                <a:r>
                  <a:rPr lang="en-US" sz="1400"/>
                  <a:t>B3</a:t>
                </a:r>
                <a:r>
                  <a:rPr lang="ru-RU" sz="1400"/>
                  <a:t> </a:t>
                </a:r>
                <a:r>
                  <a:rPr lang="en-US" sz="1400"/>
                  <a:t>=</a:t>
                </a:r>
                <a:r>
                  <a:rPr lang="ru-RU" sz="1400"/>
                  <a:t> </a:t>
                </a:r>
                <a:r>
                  <a:rPr lang="en-US" sz="1400"/>
                  <a:t>0</a:t>
                </a:r>
                <a:r>
                  <a:rPr lang="ru-RU" sz="1400" b="1"/>
                  <a:t>; </a:t>
                </a:r>
                <a:r>
                  <a:rPr lang="en-US" sz="1400"/>
                  <a:t>C3</a:t>
                </a:r>
                <a:r>
                  <a:rPr lang="ru-RU" sz="1400"/>
                  <a:t> </a:t>
                </a:r>
                <a:r>
                  <a:rPr lang="en-US" sz="1400"/>
                  <a:t>&lt;</a:t>
                </a:r>
                <a:r>
                  <a:rPr lang="ru-RU" sz="1400"/>
                  <a:t> </a:t>
                </a:r>
                <a:r>
                  <a:rPr lang="en-US" sz="1400"/>
                  <a:t>2</a:t>
                </a:r>
                <a:r>
                  <a:rPr lang="ru-RU" sz="1400"/>
                  <a:t> )</a:t>
                </a:r>
              </a:p>
            </p:txBody>
          </p:sp>
          <p:sp>
            <p:nvSpPr>
              <p:cNvPr id="2101" name="Rectangle 53"/>
              <p:cNvSpPr>
                <a:spLocks noChangeArrowheads="1"/>
              </p:cNvSpPr>
              <p:nvPr/>
            </p:nvSpPr>
            <p:spPr bwMode="auto">
              <a:xfrm>
                <a:off x="4105" y="936"/>
                <a:ext cx="1497" cy="249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r>
                  <a:rPr lang="ru-RU" sz="1400" b="1"/>
                  <a:t>ИЛИ</a:t>
                </a:r>
                <a:r>
                  <a:rPr lang="ru-RU" sz="1400"/>
                  <a:t> ( </a:t>
                </a:r>
                <a:r>
                  <a:rPr lang="en-US" sz="1400"/>
                  <a:t>D4</a:t>
                </a:r>
                <a:r>
                  <a:rPr lang="ru-RU" sz="1400"/>
                  <a:t> </a:t>
                </a:r>
                <a:r>
                  <a:rPr lang="en-US" sz="1400"/>
                  <a:t>&gt;</a:t>
                </a:r>
                <a:r>
                  <a:rPr lang="ru-RU" sz="1400"/>
                  <a:t> </a:t>
                </a:r>
                <a:r>
                  <a:rPr lang="en-US" sz="1400"/>
                  <a:t>4</a:t>
                </a:r>
                <a:r>
                  <a:rPr lang="ru-RU" sz="1400" b="1"/>
                  <a:t>; </a:t>
                </a:r>
                <a:r>
                  <a:rPr lang="en-US" sz="1400"/>
                  <a:t>F4</a:t>
                </a:r>
                <a:r>
                  <a:rPr lang="ru-RU" sz="1400"/>
                  <a:t> </a:t>
                </a:r>
                <a:r>
                  <a:rPr lang="en-US" sz="1400"/>
                  <a:t>&lt;</a:t>
                </a:r>
                <a:r>
                  <a:rPr lang="ru-RU" sz="1400"/>
                  <a:t> </a:t>
                </a:r>
                <a:r>
                  <a:rPr lang="en-US" sz="1400"/>
                  <a:t>7</a:t>
                </a:r>
                <a:r>
                  <a:rPr lang="ru-RU" sz="1400"/>
                  <a:t> )</a:t>
                </a:r>
              </a:p>
            </p:txBody>
          </p:sp>
          <p:sp>
            <p:nvSpPr>
              <p:cNvPr id="2102" name="Rectangle 54"/>
              <p:cNvSpPr>
                <a:spLocks noChangeArrowheads="1"/>
              </p:cNvSpPr>
              <p:nvPr/>
            </p:nvSpPr>
            <p:spPr bwMode="auto">
              <a:xfrm>
                <a:off x="4105" y="1322"/>
                <a:ext cx="1497" cy="249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r>
                  <a:rPr lang="ru-RU" sz="1400" b="1"/>
                  <a:t>НЕ</a:t>
                </a:r>
                <a:r>
                  <a:rPr lang="ru-RU" sz="1400"/>
                  <a:t> </a:t>
                </a:r>
                <a:r>
                  <a:rPr lang="en-US" sz="1400"/>
                  <a:t>( G &gt; 3)</a:t>
                </a:r>
                <a:endParaRPr lang="ru-RU" sz="1400"/>
              </a:p>
            </p:txBody>
          </p:sp>
        </p:grpSp>
        <p:grpSp>
          <p:nvGrpSpPr>
            <p:cNvPr id="4" name="Group 60"/>
            <p:cNvGrpSpPr>
              <a:grpSpLocks/>
            </p:cNvGrpSpPr>
            <p:nvPr/>
          </p:nvGrpSpPr>
          <p:grpSpPr bwMode="auto">
            <a:xfrm>
              <a:off x="476" y="2863"/>
              <a:ext cx="5126" cy="431"/>
              <a:chOff x="136" y="2863"/>
              <a:chExt cx="5466" cy="431"/>
            </a:xfrm>
          </p:grpSpPr>
          <p:sp>
            <p:nvSpPr>
              <p:cNvPr id="2069" name="Rectangle 21"/>
              <p:cNvSpPr>
                <a:spLocks noChangeArrowheads="1"/>
              </p:cNvSpPr>
              <p:nvPr/>
            </p:nvSpPr>
            <p:spPr bwMode="auto">
              <a:xfrm>
                <a:off x="136" y="2863"/>
                <a:ext cx="5466" cy="431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algn="ctr"/>
                <a:endParaRPr lang="ru-RU"/>
              </a:p>
            </p:txBody>
          </p:sp>
          <p:sp>
            <p:nvSpPr>
              <p:cNvPr id="2106" name="Text Box 58"/>
              <p:cNvSpPr txBox="1">
                <a:spLocks noChangeArrowheads="1"/>
              </p:cNvSpPr>
              <p:nvPr/>
            </p:nvSpPr>
            <p:spPr bwMode="auto">
              <a:xfrm>
                <a:off x="226" y="2954"/>
                <a:ext cx="5308" cy="2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ru-RU" i="1"/>
                  <a:t>Пример:</a:t>
                </a:r>
                <a:r>
                  <a:rPr lang="ru-RU"/>
                  <a:t>      </a:t>
                </a:r>
                <a:r>
                  <a:rPr lang="ru-RU" sz="2400"/>
                  <a:t>ЕСЛИ ( И ( </a:t>
                </a:r>
                <a:r>
                  <a:rPr lang="en-US" sz="2400"/>
                  <a:t>E3 = 0</a:t>
                </a:r>
                <a:r>
                  <a:rPr lang="ru-RU" sz="2400" b="1"/>
                  <a:t>;</a:t>
                </a:r>
                <a:r>
                  <a:rPr lang="ru-RU" sz="2400"/>
                  <a:t> </a:t>
                </a:r>
                <a:r>
                  <a:rPr lang="en-US" sz="2400"/>
                  <a:t>$E$9 &gt; 2 )</a:t>
                </a:r>
                <a:r>
                  <a:rPr lang="ru-RU" sz="2400" b="1"/>
                  <a:t>;</a:t>
                </a:r>
                <a:r>
                  <a:rPr lang="ru-RU" sz="2400"/>
                  <a:t> </a:t>
                </a:r>
                <a:r>
                  <a:rPr lang="en-US" sz="2400"/>
                  <a:t>“</a:t>
                </a:r>
                <a:r>
                  <a:rPr lang="ru-RU" sz="2400"/>
                  <a:t>Да</a:t>
                </a:r>
                <a:r>
                  <a:rPr lang="en-US" sz="2400"/>
                  <a:t>”</a:t>
                </a:r>
                <a:r>
                  <a:rPr lang="ru-RU" sz="2400" b="1"/>
                  <a:t>;</a:t>
                </a:r>
                <a:r>
                  <a:rPr lang="ru-RU" sz="2400"/>
                  <a:t> </a:t>
                </a:r>
                <a:r>
                  <a:rPr lang="en-US" sz="2400"/>
                  <a:t>”</a:t>
                </a:r>
                <a:r>
                  <a:rPr lang="ru-RU" sz="2400"/>
                  <a:t>Нет</a:t>
                </a:r>
                <a:r>
                  <a:rPr lang="en-US" sz="2400"/>
                  <a:t>”</a:t>
                </a:r>
                <a:r>
                  <a:rPr lang="ru-RU" sz="2400"/>
                  <a:t> )</a:t>
                </a:r>
              </a:p>
            </p:txBody>
          </p:sp>
        </p:grp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Информационная структура ЭТ">
  <a:themeElements>
    <a:clrScheme name="">
      <a:dk1>
        <a:srgbClr val="000000"/>
      </a:dk1>
      <a:lt1>
        <a:srgbClr val="DDDDDD"/>
      </a:lt1>
      <a:dk2>
        <a:srgbClr val="000000"/>
      </a:dk2>
      <a:lt2>
        <a:srgbClr val="808080"/>
      </a:lt2>
      <a:accent1>
        <a:srgbClr val="FFFFFF"/>
      </a:accent1>
      <a:accent2>
        <a:srgbClr val="00FF00"/>
      </a:accent2>
      <a:accent3>
        <a:srgbClr val="EBEBEB"/>
      </a:accent3>
      <a:accent4>
        <a:srgbClr val="000000"/>
      </a:accent4>
      <a:accent5>
        <a:srgbClr val="FFFFFF"/>
      </a:accent5>
      <a:accent6>
        <a:srgbClr val="00E700"/>
      </a:accent6>
      <a:hlink>
        <a:srgbClr val="FF3300"/>
      </a:hlink>
      <a:folHlink>
        <a:srgbClr val="0066FF"/>
      </a:folHlink>
    </a:clrScheme>
    <a:fontScheme name="Новая презентация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Новая презентац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Новая презентация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Новая презентация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Новая презентация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Новая презентация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Новая презентация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Новая презентация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Информационная структура ЭТ</Template>
  <TotalTime>162</TotalTime>
  <Words>856</Words>
  <Application>Microsoft Office PowerPoint</Application>
  <PresentationFormat>Экран (4:3)</PresentationFormat>
  <Paragraphs>158</Paragraphs>
  <Slides>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Times New Roman</vt:lpstr>
      <vt:lpstr>Arial</vt:lpstr>
      <vt:lpstr>Century Gothic</vt:lpstr>
      <vt:lpstr>Arial Narrow</vt:lpstr>
      <vt:lpstr>Информационная структура ЭТ</vt:lpstr>
      <vt:lpstr>Слайд 1</vt:lpstr>
      <vt:lpstr>Слайд 2</vt:lpstr>
      <vt:lpstr>Слайд 3</vt:lpstr>
      <vt:lpstr>Диагностика ошибок в формулах 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comp</dc:creator>
  <cp:lastModifiedBy>comp</cp:lastModifiedBy>
  <cp:revision>16</cp:revision>
  <dcterms:created xsi:type="dcterms:W3CDTF">2018-02-08T12:17:06Z</dcterms:created>
  <dcterms:modified xsi:type="dcterms:W3CDTF">2018-02-08T14:59:23Z</dcterms:modified>
</cp:coreProperties>
</file>