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68" r:id="rId5"/>
    <p:sldId id="267" r:id="rId6"/>
    <p:sldId id="266" r:id="rId7"/>
    <p:sldId id="273" r:id="rId8"/>
    <p:sldId id="262" r:id="rId9"/>
    <p:sldId id="264" r:id="rId10"/>
    <p:sldId id="271" r:id="rId11"/>
    <p:sldId id="274" r:id="rId12"/>
    <p:sldId id="276" r:id="rId13"/>
    <p:sldId id="265" r:id="rId14"/>
    <p:sldId id="270" r:id="rId15"/>
    <p:sldId id="272" r:id="rId16"/>
    <p:sldId id="260" r:id="rId17"/>
    <p:sldId id="277" r:id="rId18"/>
    <p:sldId id="275" r:id="rId19"/>
    <p:sldId id="278" r:id="rId20"/>
    <p:sldId id="26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739" autoAdjust="0"/>
  </p:normalViewPr>
  <p:slideViewPr>
    <p:cSldViewPr>
      <p:cViewPr>
        <p:scale>
          <a:sx n="100" d="100"/>
          <a:sy n="100" d="100"/>
        </p:scale>
        <p:origin x="-1104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A2DD65-D579-4AC2-814C-271D58740DE2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B81027-F758-4CAA-B79B-321297DCA40E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Relationship Id="rId9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image" Target="../media/image7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pn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  <a:t>МУНИЦИПАЛЬНОЕ КАЗЕННОЕ УЧРЕЖДЕНИЕ    ДОПОЛНИТЕЛЬНОГО ОБРАЗОВАНИЯ    </a:t>
            </a:r>
            <a:br>
              <a:rPr lang="ru-RU" sz="1400" dirty="0" smtClean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sz="1400" dirty="0" smtClean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  <a:t>      «ЧЕРНОЗЕМЕЛЬСКАЯ ДЕТСКО-ЮНОШЕСКАЯ СПОРТИВНАЯ ШКОЛА»</a:t>
            </a:r>
            <a:br>
              <a:rPr lang="ru-RU" sz="1400" dirty="0" smtClean="0">
                <a:solidFill>
                  <a:srgbClr val="00B0F0"/>
                </a:solidFill>
                <a:latin typeface="Times New Roman" pitchFamily="16" charset="0"/>
                <a:cs typeface="Times New Roman" pitchFamily="16" charset="0"/>
              </a:rPr>
            </a:br>
            <a:endParaRPr lang="ru-RU" sz="14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2786058"/>
            <a:ext cx="6972320" cy="164307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sz="2800" dirty="0" smtClean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  <a:p>
            <a:pPr>
              <a:buNone/>
            </a:pPr>
            <a:r>
              <a:rPr lang="ru-RU" sz="6500" b="1" dirty="0" smtClean="0">
                <a:solidFill>
                  <a:schemeClr val="accent1"/>
                </a:solidFill>
                <a:latin typeface="Monotype Corsiva" pitchFamily="66" charset="0"/>
              </a:rPr>
              <a:t>тренера- преподавателя по футболу </a:t>
            </a:r>
          </a:p>
          <a:p>
            <a:pPr>
              <a:buNone/>
            </a:pPr>
            <a:r>
              <a:rPr lang="ru-RU" sz="6500" b="1" dirty="0" smtClean="0">
                <a:solidFill>
                  <a:schemeClr val="accent1"/>
                </a:solidFill>
                <a:latin typeface="Monotype Corsiva" pitchFamily="66" charset="0"/>
              </a:rPr>
              <a:t>МКУ ДО «Черноземельская ДЮСШ»</a:t>
            </a:r>
          </a:p>
          <a:p>
            <a:pPr>
              <a:buNone/>
            </a:pPr>
            <a:endParaRPr lang="ru-RU" sz="6500" b="1" dirty="0" smtClean="0">
              <a:solidFill>
                <a:srgbClr val="002060"/>
              </a:solidFill>
              <a:latin typeface="Monotype Corsiva" pitchFamily="66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1571613"/>
            <a:ext cx="750098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8000" b="1" spc="50" dirty="0" smtClean="0">
                <a:solidFill>
                  <a:srgbClr val="FF0000"/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Monotype Corsiva"/>
                <a:ea typeface="Calibri"/>
                <a:cs typeface="Times New Roman"/>
              </a:rPr>
              <a:t>ПОРТФОЛИО</a:t>
            </a:r>
            <a:endParaRPr lang="ru-RU" sz="8000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4071942"/>
            <a:ext cx="84296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sz="5400" b="1" dirty="0" err="1" smtClean="0">
                <a:solidFill>
                  <a:schemeClr val="accent1"/>
                </a:solidFill>
                <a:latin typeface="Monotype Corsiva" pitchFamily="66" charset="0"/>
              </a:rPr>
              <a:t>Харманджиева</a:t>
            </a:r>
            <a:r>
              <a:rPr lang="ru-RU" sz="5400" b="1" dirty="0" smtClean="0">
                <a:solidFill>
                  <a:schemeClr val="accent1"/>
                </a:solidFill>
                <a:latin typeface="Monotype Corsiva" pitchFamily="66" charset="0"/>
              </a:rPr>
              <a:t>  Валентина Юрьевича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615262" cy="785794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МУНИЦИПАЛЬНОЕ КАЗЕННОЕ УЧРЕЖДЕНИЕ    ДОПОЛНИТЕЛЬНОГО ОБРАЗОВАНИЯ    </a:t>
            </a:r>
            <a:br>
              <a:rPr lang="ru-RU" sz="1400" dirty="0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</a:br>
            <a:r>
              <a:rPr lang="ru-RU" sz="1400" dirty="0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              «ЧЕРНОЗЕМЕЛЬСКАЯ ДЕТСКО-ЮНОШЕСКАЯ СПОРТИВНАЯ ШКОЛА»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00364" y="928670"/>
            <a:ext cx="5857916" cy="5643602"/>
          </a:xfrm>
        </p:spPr>
        <p:txBody>
          <a:bodyPr>
            <a:noAutofit/>
          </a:bodyPr>
          <a:lstStyle/>
          <a:p>
            <a:pPr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Ф.И.О.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Харманджиев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Валентин  Юрьевич</a:t>
            </a:r>
          </a:p>
          <a:p>
            <a:pPr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17.09.1987г.</a:t>
            </a:r>
          </a:p>
          <a:p>
            <a:pPr algn="just"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Профессиональное образование: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Элистинский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педагогический колледж им. </a:t>
            </a:r>
            <a:r>
              <a:rPr lang="ru-RU" sz="2000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Х.Б.Канукова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(специальность «Физическая культура») </a:t>
            </a:r>
          </a:p>
          <a:p>
            <a:pPr algn="just"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трудовой стаж: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лет</a:t>
            </a:r>
          </a:p>
          <a:p>
            <a:pPr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Педагогический стаж: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лет</a:t>
            </a:r>
          </a:p>
          <a:p>
            <a:pPr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Стаж работы в данном учреждение: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 лет</a:t>
            </a:r>
          </a:p>
          <a:p>
            <a:pPr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Квалификационная категория: </a:t>
            </a:r>
            <a:r>
              <a:rPr lang="en-US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КК, 2014г.</a:t>
            </a:r>
          </a:p>
          <a:p>
            <a:pPr algn="ctr"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Методическая проблема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«Оздоровительный эффект общефизических упражнений и организация режима юных спортсменов»</a:t>
            </a:r>
          </a:p>
          <a:p>
            <a:pPr>
              <a:buFont typeface="Wingdings 2"/>
              <a:buChar char=""/>
              <a:defRPr/>
            </a:pPr>
            <a:r>
              <a:rPr lang="ru-RU" sz="2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Награды: </a:t>
            </a:r>
            <a:r>
              <a:rPr lang="ru-RU" sz="20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Грамота  Черноземельского РОО, 2016г.,  Грамота ЧРМО, 2017г.,  Грамота Комсомольского СМО РК, 2019г., Почетная Грамота МО и Н РК, Почетная Грамота М С и МП РК, Благодарности от разных ведомостей.</a:t>
            </a:r>
            <a:endParaRPr lang="ru-RU" sz="2000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t4Wv80BnMCY.jpg"/>
          <p:cNvPicPr>
            <a:picLocks noChangeAspect="1"/>
          </p:cNvPicPr>
          <p:nvPr/>
        </p:nvPicPr>
        <p:blipFill>
          <a:blip r:embed="rId2"/>
          <a:srcRect t="3852" r="44364" b="255"/>
          <a:stretch>
            <a:fillRect/>
          </a:stretch>
        </p:blipFill>
        <p:spPr>
          <a:xfrm>
            <a:off x="0" y="785794"/>
            <a:ext cx="307180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 descr="C:\Users\user\Desktop\Света-аттестация\спорт.картинки\medal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44" y="4572008"/>
            <a:ext cx="2786082" cy="2071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857224" y="1"/>
            <a:ext cx="6991376" cy="135729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800" b="1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Динамика учебных  достижений учащихся</a:t>
            </a:r>
            <a:endParaRPr lang="ru-RU" sz="2800" b="1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14488"/>
          <a:ext cx="8786875" cy="4714907"/>
        </p:xfrm>
        <a:graphic>
          <a:graphicData uri="http://schemas.openxmlformats.org/drawingml/2006/table">
            <a:tbl>
              <a:tblPr/>
              <a:tblGrid>
                <a:gridCol w="1087610"/>
                <a:gridCol w="1160118"/>
                <a:gridCol w="1232626"/>
                <a:gridCol w="870087"/>
                <a:gridCol w="725074"/>
                <a:gridCol w="870083"/>
                <a:gridCol w="942594"/>
                <a:gridCol w="1015105"/>
                <a:gridCol w="883578"/>
              </a:tblGrid>
              <a:tr h="663022"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ОФП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СФП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Данные по учебным годам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3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2016-2017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8215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Группы начальной подготовки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Общая физическая подготовка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Специальная физическая подготовка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022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ГНП-2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460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ГНП-3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</a:t>
                      </a:r>
                      <a:r>
                        <a:rPr lang="ru-RU" sz="1400" b="1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  <a:p>
                      <a:endParaRPr lang="ru-RU" dirty="0"/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3022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УТГ-2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91443" marR="91443" marT="45712" marB="4571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28600" y="1"/>
            <a:ext cx="8701118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и воспитанников на  соревнованиях  по направлению.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3922310"/>
              </p:ext>
            </p:extLst>
          </p:nvPr>
        </p:nvGraphicFramePr>
        <p:xfrm>
          <a:off x="142844" y="1214424"/>
          <a:ext cx="8858313" cy="55007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132"/>
                <a:gridCol w="2167192"/>
                <a:gridCol w="658168"/>
                <a:gridCol w="1011431"/>
                <a:gridCol w="943687"/>
                <a:gridCol w="821825"/>
                <a:gridCol w="784843"/>
                <a:gridCol w="1967035"/>
              </a:tblGrid>
              <a:tr h="2686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Schoolbook" panose="020406040505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соревнований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9150" algn="l"/>
                        </a:tabLst>
                      </a:pPr>
                      <a:r>
                        <a:rPr lang="ru-RU" sz="1400" dirty="0">
                          <a:effectLst/>
                          <a:latin typeface="Century Schoolbook" panose="02040604050505020304" pitchFamily="18" charset="0"/>
                        </a:rPr>
                        <a:t>Уровень (место)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Дата и </a:t>
                      </a: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группа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группа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Дата  и место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Когда и где проходили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соревнования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</a:tr>
              <a:tr h="860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школьный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муниципальный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Республиканский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Всероссийский</a:t>
                      </a:r>
                      <a:endParaRPr lang="ru-RU" sz="14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2729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     1.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Республиканские  финальные соревнования по футболу  « Кожаный мяч -2016»</a:t>
                      </a: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III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ГНП-2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2016г., г.Элиста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73356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2.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Районный открытый турнир по мини-футболу памяти </a:t>
                      </a:r>
                      <a:r>
                        <a:rPr lang="ru-RU" sz="1100" dirty="0" err="1" smtClean="0">
                          <a:solidFill>
                            <a:srgbClr val="0070C0"/>
                          </a:solidFill>
                        </a:rPr>
                        <a:t>В.Буваева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ГПН-1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2016г., п.Комсомольский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73094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3.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 мини-футболу  « Кубок Надежды»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 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ГНП-3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2017г., г.Элиста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69272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 4.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 мини-футболу  памяти 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В.Асархинова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 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ГНП-2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2017г., г.Элиста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58131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 5.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футболу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«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Уралан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ГНП-1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2017г., г.Элиста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940311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 6.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Районный открытый турнир по футболу 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ГНП-2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2017г., п.Комсомольский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28600" y="1"/>
            <a:ext cx="8272490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и воспитанников на  соревнованиях  по направлению.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3922310"/>
              </p:ext>
            </p:extLst>
          </p:nvPr>
        </p:nvGraphicFramePr>
        <p:xfrm>
          <a:off x="142843" y="1214422"/>
          <a:ext cx="8858311" cy="55007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132"/>
                <a:gridCol w="2167192"/>
                <a:gridCol w="658168"/>
                <a:gridCol w="1011430"/>
                <a:gridCol w="943687"/>
                <a:gridCol w="821825"/>
                <a:gridCol w="784843"/>
                <a:gridCol w="1967034"/>
              </a:tblGrid>
              <a:tr h="2635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Schoolbook" panose="020406040505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Название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соревнований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9150" algn="l"/>
                        </a:tabLst>
                      </a:pPr>
                      <a:r>
                        <a:rPr lang="ru-RU" sz="1400" dirty="0">
                          <a:effectLst/>
                          <a:latin typeface="Century Schoolbook" panose="02040604050505020304" pitchFamily="18" charset="0"/>
                        </a:rPr>
                        <a:t>Уровень (место)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Дата и </a:t>
                      </a: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группа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группа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chemeClr val="bg1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Когда и где проходили соревнования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</a:tr>
              <a:tr h="1065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  <a:endParaRPr lang="ru-RU" sz="1400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Всероссийский</a:t>
                      </a:r>
                      <a:endParaRPr lang="ru-RU" sz="14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592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      7.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Районный открытый турнир по мини-футболу,</a:t>
                      </a: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 посвященный «Новому году-2018»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ГНП-1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2017г., п.Комсомольский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96020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8.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Межрегиональный открытый турнир по футболу,</a:t>
                      </a: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 посвященный «Дню солидарности  в борьбе с терроризмом»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    </a:t>
                      </a:r>
                      <a:r>
                        <a:rPr lang="en-US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2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УТГ-1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2017г., п.Лиман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Астраханская область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59064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9.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футболу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 рамках проекта « Легенды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спорта-детям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 ГНП-2   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г.Элиста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39848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10.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футболу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Уралан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УТГ-1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г.Элиста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57015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11.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Всероссийский турнир по  мини-футболу  «Первый Летний  Кубок Спартака»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УТГ-2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г.Анапа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Краснодарский край</a:t>
                      </a:r>
                    </a:p>
                    <a:p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103271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12.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Районный открытое Первенство  Черноземельского района по футболу 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ГНП -3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п.Комсомольский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28600" y="1"/>
            <a:ext cx="8486804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и воспитанников на  соревнованиях  по направлению.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3922310"/>
              </p:ext>
            </p:extLst>
          </p:nvPr>
        </p:nvGraphicFramePr>
        <p:xfrm>
          <a:off x="214282" y="1214423"/>
          <a:ext cx="8786873" cy="5573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4443"/>
                <a:gridCol w="2035338"/>
                <a:gridCol w="652860"/>
                <a:gridCol w="1003274"/>
                <a:gridCol w="936076"/>
                <a:gridCol w="815197"/>
                <a:gridCol w="872298"/>
                <a:gridCol w="1857387"/>
              </a:tblGrid>
              <a:tr h="2645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Schoolbook" panose="020406040505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Название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соревнований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9150" algn="l"/>
                        </a:tabLst>
                      </a:pPr>
                      <a:r>
                        <a:rPr lang="ru-RU" sz="1400" dirty="0">
                          <a:effectLst/>
                          <a:latin typeface="Century Schoolbook" panose="02040604050505020304" pitchFamily="18" charset="0"/>
                        </a:rPr>
                        <a:t>Уровень (место)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Дата и </a:t>
                      </a: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группа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группа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то проведения</a:t>
                      </a: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Дата  и место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Когда и где проходили соревнования</a:t>
                      </a:r>
                    </a:p>
                  </a:txBody>
                  <a:tcPr marL="18506" marR="18506" marT="0" marB="0"/>
                </a:tc>
              </a:tr>
              <a:tr h="10580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  <a:endParaRPr lang="ru-RU" sz="1400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Всероссийский</a:t>
                      </a:r>
                      <a:endParaRPr lang="ru-RU" sz="14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0570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     13.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Кубок  Южного Федерального Округа  по  футболу  «Жемчужина моря»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II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УТГ-1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2018г., п.Кабардинка Краснодарский край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95871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14.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футболу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 рамках проекта « Легенды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спорта-детям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»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   </a:t>
                      </a:r>
                      <a:endParaRPr lang="ru-RU" sz="12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 ГНП-2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2018г., г.Элиста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108691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15.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Межрегиональный открытый турнир по мини- футболу,</a:t>
                      </a: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 посвященный «Дню сотрудника Органов Внутренних Дел»»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    </a:t>
                      </a:r>
                      <a:r>
                        <a:rPr lang="en-US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 УТГ-1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п.Лиман</a:t>
                      </a:r>
                    </a:p>
                    <a:p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Астраханская область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126504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16.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Районные</a:t>
                      </a: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 соревнования по мини – футболу, посвященные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rgbClr val="0070C0"/>
                          </a:solidFill>
                        </a:rPr>
                        <a:t>100-летию системы  дополнительного  образования  Российской Федерации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 ГНП-1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2018г., п.Комсомольский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28600" y="1"/>
            <a:ext cx="8486804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и воспитанников на  соревнованиях  по направлению.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53922310"/>
              </p:ext>
            </p:extLst>
          </p:nvPr>
        </p:nvGraphicFramePr>
        <p:xfrm>
          <a:off x="214282" y="1214422"/>
          <a:ext cx="8786874" cy="56435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4443"/>
                <a:gridCol w="2035338"/>
                <a:gridCol w="779243"/>
                <a:gridCol w="876891"/>
                <a:gridCol w="936076"/>
                <a:gridCol w="815197"/>
                <a:gridCol w="778514"/>
                <a:gridCol w="1951172"/>
              </a:tblGrid>
              <a:tr h="24716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entury Schoolbook" panose="020406040505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Название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Наименование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</a:rPr>
                        <a:t>соревнований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819150" algn="l"/>
                        </a:tabLst>
                      </a:pPr>
                      <a:r>
                        <a:rPr lang="ru-RU" sz="1400" dirty="0">
                          <a:effectLst/>
                          <a:latin typeface="Century Schoolbook" panose="02040604050505020304" pitchFamily="18" charset="0"/>
                        </a:rPr>
                        <a:t>Уровень (место)</a:t>
                      </a:r>
                      <a:endParaRPr lang="ru-RU" sz="1400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Дата и </a:t>
                      </a: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группа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группа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то проведения</a:t>
                      </a:r>
                    </a:p>
                  </a:txBody>
                  <a:tcPr marL="18506" marR="18506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effectLst/>
                          <a:latin typeface="Century Schoolbook" panose="02040604050505020304" pitchFamily="18" charset="0"/>
                          <a:ea typeface="Calibri"/>
                          <a:cs typeface="Times New Roman"/>
                        </a:rPr>
                        <a:t>Когда и где проходили соревнования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проведения</a:t>
                      </a:r>
                      <a:endParaRPr lang="ru-RU" sz="14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</a:tr>
              <a:tr h="1283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  <a:endParaRPr lang="ru-RU" sz="1400"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  <a:endParaRPr lang="ru-RU" sz="1400" dirty="0" smtClean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Всероссийский</a:t>
                      </a:r>
                      <a:endParaRPr lang="ru-RU" sz="1400" dirty="0">
                        <a:solidFill>
                          <a:schemeClr val="accent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8667">
                <a:tc>
                  <a:txBody>
                    <a:bodyPr/>
                    <a:lstStyle/>
                    <a:p>
                      <a:r>
                        <a:rPr lang="ru-RU" sz="1100" baseline="0" dirty="0" smtClean="0"/>
                        <a:t>     17.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Районный открытый турнир по мини-футболу памяти </a:t>
                      </a:r>
                      <a:r>
                        <a:rPr lang="ru-RU" sz="1100" dirty="0" err="1" smtClean="0">
                          <a:solidFill>
                            <a:srgbClr val="0070C0"/>
                          </a:solidFill>
                        </a:rPr>
                        <a:t>В.Буваева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ГНП-3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2018г., п.Комсомольский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965200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18.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Районный открытый турнир по мини-футболу памяти </a:t>
                      </a:r>
                      <a:r>
                        <a:rPr lang="ru-RU" sz="1200" dirty="0" err="1" smtClean="0">
                          <a:solidFill>
                            <a:srgbClr val="0070C0"/>
                          </a:solidFill>
                        </a:rPr>
                        <a:t>В.Буваева</a:t>
                      </a:r>
                      <a:endParaRPr lang="ru-RU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0070C0"/>
                          </a:solidFill>
                        </a:rPr>
                        <a:t>Тюрбеев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 Бата – </a:t>
                      </a:r>
                      <a:r>
                        <a:rPr lang="ru-RU" sz="1200" dirty="0" err="1" smtClean="0">
                          <a:solidFill>
                            <a:srgbClr val="0070C0"/>
                          </a:solidFill>
                        </a:rPr>
                        <a:t>номиация</a:t>
                      </a:r>
                      <a:r>
                        <a:rPr lang="ru-RU" sz="1200" baseline="0" dirty="0" smtClean="0">
                          <a:solidFill>
                            <a:srgbClr val="0070C0"/>
                          </a:solidFill>
                        </a:rPr>
                        <a:t> «Лучший игрок»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     ГНП-3</a:t>
                      </a:r>
                      <a:endParaRPr lang="ru-RU" sz="12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2018г., п.Комсомольский</a:t>
                      </a:r>
                      <a:endParaRPr lang="ru-RU" sz="1200" dirty="0"/>
                    </a:p>
                  </a:txBody>
                  <a:tcPr marL="18506" marR="18506" marT="0" marB="0"/>
                </a:tc>
              </a:tr>
              <a:tr h="73687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19.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Турнир  футбольной школы « Юниор»,</a:t>
                      </a:r>
                    </a:p>
                    <a:p>
                      <a:r>
                        <a:rPr lang="ru-RU" sz="1200" dirty="0" smtClean="0"/>
                        <a:t> международная</a:t>
                      </a:r>
                      <a:r>
                        <a:rPr lang="ru-RU" sz="1200" baseline="0" dirty="0" smtClean="0"/>
                        <a:t> сеть детских футбольных школ</a:t>
                      </a:r>
                      <a:endParaRPr lang="ru-RU" sz="12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solidFill>
                            <a:srgbClr val="0070C0"/>
                          </a:solidFill>
                        </a:rPr>
                        <a:t>Тюрбеев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 Бата – </a:t>
                      </a:r>
                    </a:p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участник</a:t>
                      </a:r>
                      <a:endParaRPr lang="ru-RU" sz="12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ГНП-3</a:t>
                      </a:r>
                      <a:endParaRPr lang="ru-RU" sz="12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2018г.,  г.Волжский</a:t>
                      </a:r>
                      <a:endParaRPr lang="ru-RU" sz="1200" dirty="0"/>
                    </a:p>
                  </a:txBody>
                  <a:tcPr marL="18506" marR="18506" marT="0" marB="0"/>
                </a:tc>
              </a:tr>
              <a:tr h="490178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20.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Республиканский турнир по  мини-футболу  памяти 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В.Асархинова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   </a:t>
                      </a:r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II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УТГ-2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2019г.,  г.Элиста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  <a:tr h="118199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      21.</a:t>
                      </a:r>
                      <a:endParaRPr lang="ru-RU" sz="1100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904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 Narrow" pitchFamily="34" charset="0"/>
                          <a:cs typeface="Times New Roman" pitchFamily="18" charset="0"/>
                        </a:rPr>
                        <a:t>Кубок  Южного Федерального Округа  по  футболу  «Жемчужина моря»</a:t>
                      </a:r>
                      <a:endParaRPr lang="ru-RU" sz="1100" dirty="0" smtClean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   </a:t>
                      </a:r>
                      <a:r>
                        <a:rPr lang="ru-RU" sz="1100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100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III</a:t>
                      </a: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     УТГ-2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rgbClr val="0070C0"/>
                          </a:solidFill>
                        </a:rPr>
                        <a:t> 2019г., г.Пятигорск Ставропольский край</a:t>
                      </a:r>
                      <a:endParaRPr lang="ru-RU" sz="1100" dirty="0">
                        <a:solidFill>
                          <a:srgbClr val="0070C0"/>
                        </a:solidFill>
                      </a:endParaRPr>
                    </a:p>
                  </a:txBody>
                  <a:tcPr marL="18506" marR="18506" marT="0" marB="0"/>
                </a:tc>
              </a:tr>
            </a:tbl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729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на  соревнованиях  по направлению.</a:t>
            </a:r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468"/>
          <a:stretch>
            <a:fillRect/>
          </a:stretch>
        </p:blipFill>
        <p:spPr bwMode="auto">
          <a:xfrm>
            <a:off x="142844" y="714356"/>
            <a:ext cx="219700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Рисунок 5"/>
          <p:cNvPicPr/>
          <p:nvPr/>
        </p:nvPicPr>
        <p:blipFill>
          <a:blip r:embed="rId3" cstate="print"/>
          <a:srcRect l="5622" t="1569"/>
          <a:stretch>
            <a:fillRect/>
          </a:stretch>
        </p:blipFill>
        <p:spPr bwMode="auto">
          <a:xfrm>
            <a:off x="4643438" y="785794"/>
            <a:ext cx="220505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4" cstate="print"/>
          <a:srcRect l="5694"/>
          <a:stretch>
            <a:fillRect/>
          </a:stretch>
        </p:blipFill>
        <p:spPr bwMode="auto">
          <a:xfrm>
            <a:off x="2357422" y="714356"/>
            <a:ext cx="22145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5" cstate="print"/>
          <a:srcRect l="6253" t="2687"/>
          <a:stretch>
            <a:fillRect/>
          </a:stretch>
        </p:blipFill>
        <p:spPr bwMode="auto">
          <a:xfrm>
            <a:off x="6929454" y="714356"/>
            <a:ext cx="207170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6"/>
          <a:srcRect l="3367" t="1402" r="1389"/>
          <a:stretch>
            <a:fillRect/>
          </a:stretch>
        </p:blipFill>
        <p:spPr bwMode="auto">
          <a:xfrm>
            <a:off x="142844" y="3714752"/>
            <a:ext cx="228601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Содержимое 3"/>
          <p:cNvPicPr>
            <a:picLocks/>
          </p:cNvPicPr>
          <p:nvPr/>
        </p:nvPicPr>
        <p:blipFill>
          <a:blip r:embed="rId7" cstate="print"/>
          <a:srcRect l="6174" t="2411"/>
          <a:stretch>
            <a:fillRect/>
          </a:stretch>
        </p:blipFill>
        <p:spPr bwMode="auto">
          <a:xfrm rot="5400000">
            <a:off x="2821781" y="3393272"/>
            <a:ext cx="307181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ДЮСШ 1\Pictures\2019-03-07_001.jpg"/>
          <p:cNvPicPr/>
          <p:nvPr/>
        </p:nvPicPr>
        <p:blipFill>
          <a:blip r:embed="rId8" cstate="print"/>
          <a:srcRect t="1313" r="3938"/>
          <a:stretch>
            <a:fillRect/>
          </a:stretch>
        </p:blipFill>
        <p:spPr bwMode="auto">
          <a:xfrm rot="5400000">
            <a:off x="6179340" y="3750488"/>
            <a:ext cx="3000394" cy="2928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на  соревнованиях  по направлению.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sz="3600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935480"/>
            <a:ext cx="1971660" cy="199358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Рисунок 8" descr="C:\Users\ДЮСШ 1\Pictures\2019-03-07_002.jpg"/>
          <p:cNvPicPr/>
          <p:nvPr/>
        </p:nvPicPr>
        <p:blipFill>
          <a:blip r:embed="rId2" cstate="print"/>
          <a:srcRect l="4060" t="1475" r="2536"/>
          <a:stretch>
            <a:fillRect/>
          </a:stretch>
        </p:blipFill>
        <p:spPr bwMode="auto">
          <a:xfrm>
            <a:off x="0" y="714356"/>
            <a:ext cx="2571736" cy="362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ДЮСШ 1\Pictures\2019-03-07_003.jpg"/>
          <p:cNvPicPr/>
          <p:nvPr/>
        </p:nvPicPr>
        <p:blipFill>
          <a:blip r:embed="rId3" cstate="print"/>
          <a:srcRect l="2133" r="4033" b="2375"/>
          <a:stretch>
            <a:fillRect/>
          </a:stretch>
        </p:blipFill>
        <p:spPr bwMode="auto">
          <a:xfrm>
            <a:off x="2500298" y="714356"/>
            <a:ext cx="242889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ДЮСШ 1\Pictures\2019-03-07_004.jpg"/>
          <p:cNvPicPr/>
          <p:nvPr/>
        </p:nvPicPr>
        <p:blipFill>
          <a:blip r:embed="rId4" cstate="print"/>
          <a:srcRect l="3046" t="583" r="1068" b="1343"/>
          <a:stretch>
            <a:fillRect/>
          </a:stretch>
        </p:blipFill>
        <p:spPr bwMode="auto">
          <a:xfrm>
            <a:off x="6929454" y="714356"/>
            <a:ext cx="221454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/>
          <a:srcRect l="4624" t="919"/>
          <a:stretch>
            <a:fillRect/>
          </a:stretch>
        </p:blipFill>
        <p:spPr bwMode="auto">
          <a:xfrm>
            <a:off x="4786314" y="714356"/>
            <a:ext cx="2286016" cy="3562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ДЮСШ 1\Pictures\2019-03-07_00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29066"/>
            <a:ext cx="2313395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ДЮСШ 1\Pictures\2019-03-07_006.jpg"/>
          <p:cNvPicPr/>
          <p:nvPr/>
        </p:nvPicPr>
        <p:blipFill>
          <a:blip r:embed="rId7" cstate="print"/>
          <a:srcRect l="2565" t="816" b="2797"/>
          <a:stretch>
            <a:fillRect/>
          </a:stretch>
        </p:blipFill>
        <p:spPr bwMode="auto">
          <a:xfrm>
            <a:off x="2357422" y="3929066"/>
            <a:ext cx="2357454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ДЮСШ 1\Pictures\2019-03-07_007.jpg"/>
          <p:cNvPicPr/>
          <p:nvPr/>
        </p:nvPicPr>
        <p:blipFill>
          <a:blip r:embed="rId8" cstate="print"/>
          <a:srcRect l="3150" t="954" r="2362" b="1527"/>
          <a:stretch>
            <a:fillRect/>
          </a:stretch>
        </p:blipFill>
        <p:spPr bwMode="auto">
          <a:xfrm>
            <a:off x="4786314" y="3929066"/>
            <a:ext cx="2315078" cy="292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ДЮСШ 1\Pictures\2019-03-07_008.jpg"/>
          <p:cNvPicPr/>
          <p:nvPr/>
        </p:nvPicPr>
        <p:blipFill>
          <a:blip r:embed="rId9" cstate="print"/>
          <a:srcRect l="3046" t="932" r="2030" b="1399"/>
          <a:stretch>
            <a:fillRect/>
          </a:stretch>
        </p:blipFill>
        <p:spPr bwMode="auto">
          <a:xfrm>
            <a:off x="7072330" y="4000504"/>
            <a:ext cx="207167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на  соревнованиях  по направлению.</a:t>
            </a:r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1571636" cy="15716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ДЮСШ 1\Pictures\2019-03-07_009.jpg"/>
          <p:cNvPicPr/>
          <p:nvPr/>
        </p:nvPicPr>
        <p:blipFill>
          <a:blip r:embed="rId2" cstate="print"/>
          <a:srcRect l="1893" r="1893" b="1835"/>
          <a:stretch>
            <a:fillRect/>
          </a:stretch>
        </p:blipFill>
        <p:spPr bwMode="auto">
          <a:xfrm>
            <a:off x="0" y="642918"/>
            <a:ext cx="257176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ДЮСШ 1\Pictures\2019-03-07_010.jpg"/>
          <p:cNvPicPr/>
          <p:nvPr/>
        </p:nvPicPr>
        <p:blipFill>
          <a:blip r:embed="rId3" cstate="print"/>
          <a:srcRect l="2084" t="932" r="1442" b="1049"/>
          <a:stretch>
            <a:fillRect/>
          </a:stretch>
        </p:blipFill>
        <p:spPr bwMode="auto">
          <a:xfrm>
            <a:off x="2571736" y="642918"/>
            <a:ext cx="245544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ДЮСШ 1\Pictures\2019-03-07_011.jpg"/>
          <p:cNvPicPr/>
          <p:nvPr/>
        </p:nvPicPr>
        <p:blipFill>
          <a:blip r:embed="rId4" cstate="print"/>
          <a:srcRect l="2084" t="816" r="962"/>
          <a:stretch>
            <a:fillRect/>
          </a:stretch>
        </p:blipFill>
        <p:spPr bwMode="auto">
          <a:xfrm>
            <a:off x="4857752" y="642918"/>
            <a:ext cx="241068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ДЮСШ 1\Pictures\2019-03-07_012.jpg"/>
          <p:cNvPicPr/>
          <p:nvPr/>
        </p:nvPicPr>
        <p:blipFill>
          <a:blip r:embed="rId5" cstate="print"/>
          <a:srcRect l="2565" t="699" r="909"/>
          <a:stretch>
            <a:fillRect/>
          </a:stretch>
        </p:blipFill>
        <p:spPr bwMode="auto">
          <a:xfrm>
            <a:off x="7215206" y="642918"/>
            <a:ext cx="1928794" cy="3119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ДЮСШ 1\Pictures\2019-03-07_013.jpg"/>
          <p:cNvPicPr/>
          <p:nvPr/>
        </p:nvPicPr>
        <p:blipFill>
          <a:blip r:embed="rId6" cstate="print"/>
          <a:srcRect l="3367" t="1165" r="2083" b="1865"/>
          <a:stretch>
            <a:fillRect/>
          </a:stretch>
        </p:blipFill>
        <p:spPr bwMode="auto">
          <a:xfrm>
            <a:off x="0" y="3714752"/>
            <a:ext cx="2571736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ДЮСШ 1\Pictures\2019-03-07_014.jpg"/>
          <p:cNvPicPr/>
          <p:nvPr/>
        </p:nvPicPr>
        <p:blipFill>
          <a:blip r:embed="rId7" cstate="print"/>
          <a:srcRect l="4328" t="1880" r="2045" b="1880"/>
          <a:stretch>
            <a:fillRect/>
          </a:stretch>
        </p:blipFill>
        <p:spPr bwMode="auto">
          <a:xfrm>
            <a:off x="2571736" y="3786190"/>
            <a:ext cx="2428892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ДЮСШ 1\Pictures\2019-03-07_015.jpg"/>
          <p:cNvPicPr/>
          <p:nvPr/>
        </p:nvPicPr>
        <p:blipFill>
          <a:blip r:embed="rId8" cstate="print"/>
          <a:srcRect l="5097" t="3704" r="3154" b="3703"/>
          <a:stretch>
            <a:fillRect/>
          </a:stretch>
        </p:blipFill>
        <p:spPr bwMode="auto">
          <a:xfrm>
            <a:off x="4929190" y="3786190"/>
            <a:ext cx="2214578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ДЮСШ 1\Pictures\2019-03-07_016.jpg"/>
          <p:cNvPicPr/>
          <p:nvPr/>
        </p:nvPicPr>
        <p:blipFill>
          <a:blip r:embed="rId9" cstate="print"/>
          <a:srcRect l="2188" t="953" r="2188" b="953"/>
          <a:stretch>
            <a:fillRect/>
          </a:stretch>
        </p:blipFill>
        <p:spPr bwMode="auto">
          <a:xfrm>
            <a:off x="7072330" y="3643314"/>
            <a:ext cx="207167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2869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Результаты участия обучающихся на  соревнованиях  по направлению.</a:t>
            </a:r>
            <a: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ru-RU" sz="9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1571636" cy="157163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Рисунок 12" descr="C:\Users\ДЮСШ 1\Pictures\2019-03-11_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5250645" y="-464355"/>
            <a:ext cx="2786082" cy="5000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14332"/>
            <a:ext cx="421481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476625"/>
            <a:ext cx="5000628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3257544" cy="2922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4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Выступления на научно-практических  конференциях,    </a:t>
            </a:r>
          </a:p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семинарах, секциях, круглых столах, мастер-классов.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142985"/>
          <a:ext cx="8858365" cy="55721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73045"/>
                <a:gridCol w="1197962"/>
                <a:gridCol w="1883199"/>
                <a:gridCol w="3004159"/>
              </a:tblGrid>
              <a:tr h="7452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Название </a:t>
                      </a: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мероприятия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Дата </a:t>
                      </a: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проведения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Место </a:t>
                      </a: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и уровень мероприятия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Тема </a:t>
                      </a: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выступления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0970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Районная</a:t>
                      </a:r>
                      <a:r>
                        <a:rPr lang="ru-RU" sz="1200" b="1" baseline="0" dirty="0" smtClean="0">
                          <a:effectLst/>
                          <a:latin typeface="Century Schoolbook" panose="02040604050505020304" pitchFamily="18" charset="0"/>
                        </a:rPr>
                        <a:t> конференция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учителей 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физической культуры, тренеров-преподавателей</a:t>
                      </a:r>
                      <a:r>
                        <a:rPr lang="ru-RU" sz="1200" b="1" baseline="0" dirty="0" smtClean="0">
                          <a:effectLst/>
                          <a:latin typeface="Century Schoolbook" panose="02040604050505020304" pitchFamily="18" charset="0"/>
                        </a:rPr>
                        <a:t> 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28.03.2016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МКОУ 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«Комсомольская СОШ 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им. </a:t>
                      </a:r>
                      <a:r>
                        <a:rPr lang="ru-RU" sz="1200" b="1" dirty="0" err="1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Н.Манджиева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»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Районный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«Инновационные 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методы и формы работы физкультурно-спортивной направленности в рамках реализации проекта «Паспорт здоровья школьника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»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097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Семинар 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«Организация и особенности работы группы СМГ в школе. Работа с освобожденными  детьми»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29.01.2016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МКОУ ДОД «</a:t>
                      </a:r>
                      <a:r>
                        <a:rPr lang="ru-RU" sz="1200" b="1" dirty="0" err="1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Черноземельская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ДЮСШ»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Районный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«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Особенности физического развития детей младшего и среднего школьного  </a:t>
                      </a:r>
                      <a:r>
                        <a:rPr lang="ru-RU" sz="1200" b="1" baseline="0" dirty="0" err="1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вораста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»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535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Обучающий семинар учителей физической культуры, тренеров-преподавателей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10.12.2018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МКУ ДО «Черноземельская ДЮСШ»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Районный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«Качественное предоставление дополнительных образовательных услуг</a:t>
                      </a:r>
                      <a:r>
                        <a:rPr lang="ru-RU" sz="1200" b="1" baseline="0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 в сфере физической культуры и спорта на основе профессионально –личностного роста тренеров- преподавателей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»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  <a:tr h="1097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entury Schoolbook" panose="02040604050505020304" pitchFamily="18" charset="0"/>
                        </a:rPr>
                        <a:t>Августовская конференция педагогических работников 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Черноземельского, </a:t>
                      </a:r>
                      <a:r>
                        <a:rPr lang="ru-RU" sz="1200" b="1" dirty="0" err="1" smtClean="0">
                          <a:effectLst/>
                          <a:latin typeface="Century Schoolbook" panose="02040604050505020304" pitchFamily="18" charset="0"/>
                        </a:rPr>
                        <a:t>Лаганского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, </a:t>
                      </a:r>
                      <a:r>
                        <a:rPr lang="ru-RU" sz="1200" b="1" dirty="0" err="1" smtClean="0">
                          <a:effectLst/>
                          <a:latin typeface="Century Schoolbook" panose="02040604050505020304" pitchFamily="18" charset="0"/>
                        </a:rPr>
                        <a:t>Юстинского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, </a:t>
                      </a:r>
                      <a:r>
                        <a:rPr lang="ru-RU" sz="1200" b="1" dirty="0" err="1" smtClean="0">
                          <a:effectLst/>
                          <a:latin typeface="Century Schoolbook" panose="02040604050505020304" pitchFamily="18" charset="0"/>
                        </a:rPr>
                        <a:t>Яшкульского</a:t>
                      </a:r>
                      <a:r>
                        <a:rPr lang="ru-RU" sz="1200" b="1" dirty="0" smtClean="0">
                          <a:effectLst/>
                          <a:latin typeface="Century Schoolbook" panose="02040604050505020304" pitchFamily="18" charset="0"/>
                        </a:rPr>
                        <a:t> районов</a:t>
                      </a:r>
                      <a:endParaRPr lang="ru-RU" sz="1200" b="1" dirty="0"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20.08.2018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МКОУ «Комсомольская СОШ им. </a:t>
                      </a:r>
                      <a:r>
                        <a:rPr lang="ru-RU" sz="1200" b="1" dirty="0" err="1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Н.Манджиева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»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Зональный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Century Schoolbook" panose="02040604050505020304" pitchFamily="18" charset="0"/>
                        </a:rPr>
                        <a:t>участие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Century Schoolbook" panose="02040604050505020304" pitchFamily="18" charset="0"/>
                        <a:ea typeface="Calibri"/>
                        <a:cs typeface="Times New Roman"/>
                      </a:endParaRPr>
                    </a:p>
                  </a:txBody>
                  <a:tcPr marL="46121" marR="46121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C:\Users\Home\Desktop\1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5372" t="7143" r="3368"/>
          <a:stretch>
            <a:fillRect/>
          </a:stretch>
        </p:blipFill>
        <p:spPr bwMode="auto">
          <a:xfrm>
            <a:off x="214282" y="3928518"/>
            <a:ext cx="2215721" cy="292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121442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defRPr/>
            </a:pPr>
            <a:r>
              <a:rPr lang="ru-RU" sz="28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</a:t>
            </a: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Участие в ОГЭ, судействе, форумах, семинарах, </a:t>
            </a:r>
            <a:b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   секциях, круглых столах, мастер-классов.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" name="Рисунок 9" descr="C:\Users\Home\Desktop\12.png"/>
          <p:cNvPicPr>
            <a:picLocks noChangeAspect="1" noChangeArrowheads="1"/>
          </p:cNvPicPr>
          <p:nvPr/>
        </p:nvPicPr>
        <p:blipFill>
          <a:blip r:embed="rId3"/>
          <a:srcRect l="10963" t="5235" r="6798" b="3140"/>
          <a:stretch>
            <a:fillRect/>
          </a:stretch>
        </p:blipFill>
        <p:spPr bwMode="auto">
          <a:xfrm>
            <a:off x="2500298" y="3929060"/>
            <a:ext cx="2143142" cy="292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5" descr="C:\Users\Home\Desktop\ывфа.png"/>
          <p:cNvPicPr>
            <a:picLocks noChangeAspect="1" noChangeArrowheads="1"/>
          </p:cNvPicPr>
          <p:nvPr/>
        </p:nvPicPr>
        <p:blipFill>
          <a:blip r:embed="rId4" cstate="print"/>
          <a:srcRect l="9882" t="5473"/>
          <a:stretch>
            <a:fillRect/>
          </a:stretch>
        </p:blipFill>
        <p:spPr bwMode="auto">
          <a:xfrm>
            <a:off x="6500826" y="1142984"/>
            <a:ext cx="264317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/>
          <p:cNvPicPr>
            <a:picLocks noChangeAspect="1" noChangeArrowheads="1"/>
          </p:cNvPicPr>
          <p:nvPr/>
        </p:nvPicPr>
        <p:blipFill>
          <a:blip r:embed="rId5"/>
          <a:srcRect l="6047" r="6248" b="2499"/>
          <a:stretch>
            <a:fillRect/>
          </a:stretch>
        </p:blipFill>
        <p:spPr bwMode="auto">
          <a:xfrm>
            <a:off x="214282" y="1071546"/>
            <a:ext cx="235742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/>
          <a:srcRect l="10001" t="3448" r="5556" b="4597"/>
          <a:stretch>
            <a:fillRect/>
          </a:stretch>
        </p:blipFill>
        <p:spPr bwMode="auto">
          <a:xfrm>
            <a:off x="2571736" y="1071546"/>
            <a:ext cx="2000250" cy="2857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7"/>
          <a:srcRect l="9375" r="6252" b="6252"/>
          <a:stretch>
            <a:fillRect/>
          </a:stretch>
        </p:blipFill>
        <p:spPr bwMode="auto">
          <a:xfrm>
            <a:off x="4500562" y="1071546"/>
            <a:ext cx="2071702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ДЮСШ 1\Pictures\2019-03-07_017.jpg"/>
          <p:cNvPicPr/>
          <p:nvPr/>
        </p:nvPicPr>
        <p:blipFill>
          <a:blip r:embed="rId8" cstate="print"/>
          <a:srcRect l="9660" t="1515" r="1499" b="3030"/>
          <a:stretch>
            <a:fillRect/>
          </a:stretch>
        </p:blipFill>
        <p:spPr bwMode="auto">
          <a:xfrm>
            <a:off x="4500562" y="4000504"/>
            <a:ext cx="192882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ДЮСШ 1\Pictures\2019-03-07_018.jpg"/>
          <p:cNvPicPr/>
          <p:nvPr/>
        </p:nvPicPr>
        <p:blipFill>
          <a:blip r:embed="rId9" cstate="print"/>
          <a:srcRect l="10101" b="13358"/>
          <a:stretch>
            <a:fillRect/>
          </a:stretch>
        </p:blipFill>
        <p:spPr bwMode="auto">
          <a:xfrm>
            <a:off x="6429388" y="3614717"/>
            <a:ext cx="2714612" cy="3243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115328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Участие в ОГЭ, судействе, форумах, семинарах, 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секциях, круглых столах, мастер-классов.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1935480"/>
            <a:ext cx="2328850" cy="320803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" name="Рисунок 11" descr="C:\Users\ДЮСШ 1\Pictures\2019-03-07_019.jpg"/>
          <p:cNvPicPr/>
          <p:nvPr/>
        </p:nvPicPr>
        <p:blipFill>
          <a:blip r:embed="rId2" cstate="print"/>
          <a:srcRect l="11545" b="26107"/>
          <a:stretch>
            <a:fillRect/>
          </a:stretch>
        </p:blipFill>
        <p:spPr bwMode="auto">
          <a:xfrm>
            <a:off x="0" y="1071546"/>
            <a:ext cx="2643174" cy="30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ДЮСШ 1\Pictures\2019-03-07_020.jpg"/>
          <p:cNvPicPr/>
          <p:nvPr/>
        </p:nvPicPr>
        <p:blipFill>
          <a:blip r:embed="rId3" cstate="print"/>
          <a:srcRect l="8713" b="10204"/>
          <a:stretch>
            <a:fillRect/>
          </a:stretch>
        </p:blipFill>
        <p:spPr bwMode="auto">
          <a:xfrm>
            <a:off x="2571736" y="1000108"/>
            <a:ext cx="2428892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ДЮСШ 1\Pictures\2019-03-07_021.jpg"/>
          <p:cNvPicPr/>
          <p:nvPr/>
        </p:nvPicPr>
        <p:blipFill>
          <a:blip r:embed="rId4" cstate="print"/>
          <a:srcRect l="8658" r="2031" b="1399"/>
          <a:stretch>
            <a:fillRect/>
          </a:stretch>
        </p:blipFill>
        <p:spPr bwMode="auto">
          <a:xfrm>
            <a:off x="4929190" y="1000108"/>
            <a:ext cx="20717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ДЮСШ 1\Pictures\2019-03-07_022.jpg"/>
          <p:cNvPicPr/>
          <p:nvPr/>
        </p:nvPicPr>
        <p:blipFill>
          <a:blip r:embed="rId5" cstate="print"/>
          <a:srcRect l="7293" t="3357" r="1297" b="8481"/>
          <a:stretch>
            <a:fillRect/>
          </a:stretch>
        </p:blipFill>
        <p:spPr bwMode="auto">
          <a:xfrm>
            <a:off x="7000892" y="1000108"/>
            <a:ext cx="214310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ДЮСШ 1\Pictures\2019-03-07_023.jpg"/>
          <p:cNvPicPr/>
          <p:nvPr/>
        </p:nvPicPr>
        <p:blipFill>
          <a:blip r:embed="rId6" cstate="print"/>
          <a:srcRect l="10743" t="3613" r="3792"/>
          <a:stretch>
            <a:fillRect/>
          </a:stretch>
        </p:blipFill>
        <p:spPr bwMode="auto">
          <a:xfrm>
            <a:off x="0" y="3643314"/>
            <a:ext cx="2571736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C:\Users\ДЮСШ 1\Pictures\2019-03-07_024.jpg"/>
          <p:cNvPicPr/>
          <p:nvPr/>
        </p:nvPicPr>
        <p:blipFill>
          <a:blip r:embed="rId7" cstate="print"/>
          <a:srcRect l="5037" t="3171" r="8725"/>
          <a:stretch>
            <a:fillRect/>
          </a:stretch>
        </p:blipFill>
        <p:spPr bwMode="auto">
          <a:xfrm>
            <a:off x="2571736" y="3714752"/>
            <a:ext cx="2357454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ДЮСШ 1\Pictures\2019-03-07_025.jpg"/>
          <p:cNvPicPr/>
          <p:nvPr/>
        </p:nvPicPr>
        <p:blipFill>
          <a:blip r:embed="rId8" cstate="print"/>
          <a:srcRect l="9139" t="4079" r="5235" b="25115"/>
          <a:stretch>
            <a:fillRect/>
          </a:stretch>
        </p:blipFill>
        <p:spPr bwMode="auto">
          <a:xfrm>
            <a:off x="4857752" y="3750404"/>
            <a:ext cx="2214578" cy="3107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ДЮСШ 1\Pictures\2019-03-07_026.jpg"/>
          <p:cNvPicPr/>
          <p:nvPr/>
        </p:nvPicPr>
        <p:blipFill>
          <a:blip r:embed="rId9" cstate="print"/>
          <a:srcRect l="7696" t="3613" r="5559" b="4429"/>
          <a:stretch>
            <a:fillRect/>
          </a:stretch>
        </p:blipFill>
        <p:spPr bwMode="auto">
          <a:xfrm>
            <a:off x="7000892" y="3824301"/>
            <a:ext cx="2143108" cy="3033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115328" cy="1142984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Участие в ОГЭ, судействе, форумах, семинарах, </a:t>
            </a:r>
            <a:b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                 секциях, круглых столах, мастер-классов.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571472" y="1935480"/>
            <a:ext cx="2214578" cy="17792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" name="Рисунок 19" descr="C:\Users\ДЮСШ 1\Pictures\2019-03-07_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292895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ДЮСШ 1\Pictures\2019-03-07_002.jpg"/>
          <p:cNvPicPr/>
          <p:nvPr/>
        </p:nvPicPr>
        <p:blipFill>
          <a:blip r:embed="rId3" cstate="print"/>
          <a:srcRect l="10583" t="2098" r="1229" b="5594"/>
          <a:stretch>
            <a:fillRect/>
          </a:stretch>
        </p:blipFill>
        <p:spPr bwMode="auto">
          <a:xfrm>
            <a:off x="3071802" y="1071546"/>
            <a:ext cx="300039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C:\Users\ДЮСШ 1\Pictures\2019-03-07_0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1071546"/>
            <a:ext cx="284457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ДЮСШ 1\Pictures\2019-03-07_004.jpg"/>
          <p:cNvPicPr/>
          <p:nvPr/>
        </p:nvPicPr>
        <p:blipFill>
          <a:blip r:embed="rId5" cstate="print"/>
          <a:srcRect l="5772" t="1865" r="5078" b="12471"/>
          <a:stretch>
            <a:fillRect/>
          </a:stretch>
        </p:blipFill>
        <p:spPr bwMode="auto">
          <a:xfrm>
            <a:off x="785786" y="4214818"/>
            <a:ext cx="3714776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ДЮСШ 1\Pictures\2019-03-07_005.jpg"/>
          <p:cNvPicPr/>
          <p:nvPr/>
        </p:nvPicPr>
        <p:blipFill>
          <a:blip r:embed="rId6" cstate="print"/>
          <a:srcRect l="9781" t="3846" r="4433" b="28555"/>
          <a:stretch>
            <a:fillRect/>
          </a:stretch>
        </p:blipFill>
        <p:spPr bwMode="auto">
          <a:xfrm>
            <a:off x="4929190" y="4214818"/>
            <a:ext cx="357190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1757346" cy="17078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85725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Награды и поощрения  за  личное участие в соревнованиях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l="3679" b="4103"/>
          <a:stretch>
            <a:fillRect/>
          </a:stretch>
        </p:blipFill>
        <p:spPr bwMode="auto">
          <a:xfrm>
            <a:off x="285720" y="1071546"/>
            <a:ext cx="214314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 cstate="print"/>
          <a:srcRect l="3688" t="933" r="1282" b="2334"/>
          <a:stretch>
            <a:fillRect/>
          </a:stretch>
        </p:blipFill>
        <p:spPr bwMode="auto">
          <a:xfrm>
            <a:off x="6929454" y="1071546"/>
            <a:ext cx="200026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ДЮСШ 1\Pictures\2019-03-05_016.jpg"/>
          <p:cNvPicPr/>
          <p:nvPr/>
        </p:nvPicPr>
        <p:blipFill>
          <a:blip r:embed="rId4" cstate="print"/>
          <a:srcRect l="3046" t="1282" b="1748"/>
          <a:stretch>
            <a:fillRect/>
          </a:stretch>
        </p:blipFill>
        <p:spPr bwMode="auto">
          <a:xfrm>
            <a:off x="4714876" y="1071546"/>
            <a:ext cx="207170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5" cstate="print"/>
          <a:srcRect l="3528" t="816" r="1710" b="2331"/>
          <a:stretch>
            <a:fillRect/>
          </a:stretch>
        </p:blipFill>
        <p:spPr bwMode="auto">
          <a:xfrm>
            <a:off x="4714876" y="3857628"/>
            <a:ext cx="214314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6" cstate="print"/>
          <a:srcRect l="3688" t="932" r="1763" b="2098"/>
          <a:stretch>
            <a:fillRect/>
          </a:stretch>
        </p:blipFill>
        <p:spPr bwMode="auto">
          <a:xfrm>
            <a:off x="6929454" y="3857628"/>
            <a:ext cx="200026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7" cstate="print"/>
          <a:srcRect l="2886" t="699" r="2191" b="2214"/>
          <a:stretch>
            <a:fillRect/>
          </a:stretch>
        </p:blipFill>
        <p:spPr bwMode="auto">
          <a:xfrm>
            <a:off x="2571736" y="3857628"/>
            <a:ext cx="2071702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/>
          <p:cNvPicPr/>
          <p:nvPr/>
        </p:nvPicPr>
        <p:blipFill>
          <a:blip r:embed="rId8" cstate="print"/>
          <a:srcRect r="3666" b="2940"/>
          <a:stretch>
            <a:fillRect/>
          </a:stretch>
        </p:blipFill>
        <p:spPr bwMode="auto">
          <a:xfrm>
            <a:off x="285720" y="3857628"/>
            <a:ext cx="214314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9" cstate="print"/>
          <a:srcRect l="2980" t="2273" r="1655" b="2272"/>
          <a:stretch>
            <a:fillRect/>
          </a:stretch>
        </p:blipFill>
        <p:spPr bwMode="auto">
          <a:xfrm>
            <a:off x="2571736" y="1071546"/>
            <a:ext cx="200026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1757346" cy="17078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85725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    Награды и поощрения  за  личное участие в соревнованиях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223837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3" cstate="print"/>
          <a:srcRect l="4833" t="1538" r="1832" b="1538"/>
          <a:stretch>
            <a:fillRect/>
          </a:stretch>
        </p:blipFill>
        <p:spPr bwMode="auto">
          <a:xfrm>
            <a:off x="4714876" y="4071942"/>
            <a:ext cx="185738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4000504"/>
            <a:ext cx="214314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 l="3279" t="2041" r="1639" b="4081"/>
          <a:stretch>
            <a:fillRect/>
          </a:stretch>
        </p:blipFill>
        <p:spPr bwMode="auto">
          <a:xfrm>
            <a:off x="214282" y="4000504"/>
            <a:ext cx="207170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7" descr="C:\Users\Home\Desktop\Новая папка\38.png"/>
          <p:cNvPicPr>
            <a:picLocks noChangeAspect="1" noChangeArrowheads="1"/>
          </p:cNvPicPr>
          <p:nvPr/>
        </p:nvPicPr>
        <p:blipFill>
          <a:blip r:embed="rId6" cstate="print"/>
          <a:srcRect l="4301" t="2444" b="748"/>
          <a:stretch>
            <a:fillRect/>
          </a:stretch>
        </p:blipFill>
        <p:spPr bwMode="auto">
          <a:xfrm>
            <a:off x="2500298" y="1071546"/>
            <a:ext cx="2143124" cy="281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Home\Desktop\Новая папка\30.png"/>
          <p:cNvPicPr>
            <a:picLocks noChangeAspect="1" noChangeArrowheads="1"/>
          </p:cNvPicPr>
          <p:nvPr/>
        </p:nvPicPr>
        <p:blipFill>
          <a:blip r:embed="rId7" cstate="print"/>
          <a:srcRect l="3101" t="2444" b="748"/>
          <a:stretch>
            <a:fillRect/>
          </a:stretch>
        </p:blipFill>
        <p:spPr bwMode="auto">
          <a:xfrm>
            <a:off x="4714876" y="1071546"/>
            <a:ext cx="2187084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0" descr="C:\Users\Home\Desktop\Новая папка\31.png"/>
          <p:cNvPicPr>
            <a:picLocks noChangeAspect="1" noChangeArrowheads="1"/>
          </p:cNvPicPr>
          <p:nvPr/>
        </p:nvPicPr>
        <p:blipFill>
          <a:blip r:embed="rId8" cstate="print"/>
          <a:srcRect l="1897" t="2444" r="3101" b="1596"/>
          <a:stretch>
            <a:fillRect/>
          </a:stretch>
        </p:blipFill>
        <p:spPr bwMode="auto">
          <a:xfrm>
            <a:off x="7000892" y="1071546"/>
            <a:ext cx="200023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/>
          <p:nvPr/>
        </p:nvPicPr>
        <p:blipFill>
          <a:blip r:embed="rId9" cstate="print"/>
          <a:srcRect l="4329" r="2958" b="2100"/>
          <a:stretch>
            <a:fillRect/>
          </a:stretch>
        </p:blipFill>
        <p:spPr bwMode="auto">
          <a:xfrm>
            <a:off x="6786578" y="4000504"/>
            <a:ext cx="2162177" cy="258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1757346" cy="17078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85725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Награды и поощрения  за успехи в профессиональной деятельности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859" t="1353" r="3318" b="1262"/>
          <a:stretch>
            <a:fillRect/>
          </a:stretch>
        </p:blipFill>
        <p:spPr bwMode="auto">
          <a:xfrm>
            <a:off x="214283" y="1071547"/>
            <a:ext cx="207170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C:\Users\ДЮСШ 1\Pictures\2019-03-11_009.jpg"/>
          <p:cNvPicPr/>
          <p:nvPr/>
        </p:nvPicPr>
        <p:blipFill>
          <a:blip r:embed="rId3" cstate="print"/>
          <a:srcRect l="1947" t="1117" b="1117"/>
          <a:stretch>
            <a:fillRect/>
          </a:stretch>
        </p:blipFill>
        <p:spPr bwMode="auto">
          <a:xfrm>
            <a:off x="2428860" y="1071546"/>
            <a:ext cx="207170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4" cstate="print"/>
          <a:srcRect l="2565" t="1049" r="1229" b="3147"/>
          <a:stretch>
            <a:fillRect/>
          </a:stretch>
        </p:blipFill>
        <p:spPr bwMode="auto">
          <a:xfrm>
            <a:off x="4643438" y="1071546"/>
            <a:ext cx="21431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/>
          <p:cNvPicPr/>
          <p:nvPr/>
        </p:nvPicPr>
        <p:blipFill>
          <a:blip r:embed="rId5" cstate="print"/>
          <a:srcRect l="3173" b="3824"/>
          <a:stretch>
            <a:fillRect/>
          </a:stretch>
        </p:blipFill>
        <p:spPr bwMode="auto">
          <a:xfrm>
            <a:off x="6858016" y="1000108"/>
            <a:ext cx="2071702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Рисунок 7" descr="C:\Users\ДЮСШ 1\Pictures\2019-03-11_01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857628"/>
            <a:ext cx="2311890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ДЮСШ 1\Pictures\2019-03-11_01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57422" y="3786190"/>
            <a:ext cx="2119311" cy="285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ДЮСШ 1\Pictures\2019-03-11_014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00562" y="3857628"/>
            <a:ext cx="255270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ДЮСШ 1\Pictures\2019-03-11_01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67525" y="3714752"/>
            <a:ext cx="227647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1757346" cy="170783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14290"/>
            <a:ext cx="8643998" cy="85725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>Награды и поощрения  за успехи в профессиональной деятельности</a:t>
            </a:r>
          </a:p>
        </p:txBody>
      </p:sp>
      <p:pic>
        <p:nvPicPr>
          <p:cNvPr id="14" name="Рисунок 13" descr="C:\Users\ДЮСШ 1\Pictures\2019-03-11_0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071547"/>
            <a:ext cx="22860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ДЮСШ 1\Pictures\2019-03-11_01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000108"/>
            <a:ext cx="23574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Users\ДЮСШ 1\Pictures\2019-03-11_02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1000108"/>
            <a:ext cx="235745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929066"/>
            <a:ext cx="221457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C:\Users\ДЮСШ 1\Pictures\2019-03-11_021.jpg"/>
          <p:cNvPicPr/>
          <p:nvPr/>
        </p:nvPicPr>
        <p:blipFill>
          <a:blip r:embed="rId6" cstate="print"/>
          <a:srcRect l="6256"/>
          <a:stretch>
            <a:fillRect/>
          </a:stretch>
        </p:blipFill>
        <p:spPr bwMode="auto">
          <a:xfrm>
            <a:off x="3929058" y="3929066"/>
            <a:ext cx="2283965" cy="257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3857628"/>
            <a:ext cx="2214578" cy="26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b="14286"/>
          <a:stretch>
            <a:fillRect/>
          </a:stretch>
        </p:blipFill>
        <p:spPr bwMode="auto">
          <a:xfrm>
            <a:off x="0" y="1571612"/>
            <a:ext cx="4143372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164305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4400" b="1" dirty="0">
                <a:ln w="1905"/>
                <a:solidFill>
                  <a:schemeClr val="bg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Благодарю за внимание!</a:t>
            </a:r>
            <a:endParaRPr lang="ru-RU" sz="4400" b="1" i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Educa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85728"/>
            <a:ext cx="2000264" cy="1071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Рисунок1.jpg"/>
          <p:cNvPicPr/>
          <p:nvPr/>
        </p:nvPicPr>
        <p:blipFill>
          <a:blip r:embed="rId4" cstate="print"/>
          <a:srcRect l="5317" t="26718" r="12110" b="2033"/>
          <a:stretch>
            <a:fillRect/>
          </a:stretch>
        </p:blipFill>
        <p:spPr>
          <a:xfrm>
            <a:off x="4143372" y="1500174"/>
            <a:ext cx="4714908" cy="3071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>
          <a:blip r:embed="rId5" cstate="print"/>
          <a:srcRect l="22353" t="10031" r="14353"/>
          <a:stretch>
            <a:fillRect/>
          </a:stretch>
        </p:blipFill>
        <p:spPr bwMode="auto">
          <a:xfrm>
            <a:off x="6715140" y="4286256"/>
            <a:ext cx="214314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6"/>
          <a:srcRect l="19152" t="20667" r="14377" b="3566"/>
          <a:stretch>
            <a:fillRect/>
          </a:stretch>
        </p:blipFill>
        <p:spPr bwMode="auto">
          <a:xfrm>
            <a:off x="3929058" y="4143380"/>
            <a:ext cx="271464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/>
          <p:nvPr/>
        </p:nvPicPr>
        <p:blipFill>
          <a:blip r:embed="rId7" cstate="print"/>
          <a:srcRect l="5612" t="23504" r="674" b="20299"/>
          <a:stretch>
            <a:fillRect/>
          </a:stretch>
        </p:blipFill>
        <p:spPr bwMode="auto">
          <a:xfrm>
            <a:off x="0" y="4143380"/>
            <a:ext cx="4000496" cy="255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936</TotalTime>
  <Words>989</Words>
  <Application>Microsoft Office PowerPoint</Application>
  <PresentationFormat>Экран (4:3)</PresentationFormat>
  <Paragraphs>334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Поток</vt:lpstr>
      <vt:lpstr>МУНИЦИПАЛЬНОЕ КАЗЕННОЕ УЧРЕЖДЕНИЕ    ДОПОЛНИТЕЛЬНОГО ОБРАЗОВАНИЯ           «ЧЕРНОЗЕМЕЛЬСКАЯ ДЕТСКО-ЮНОШЕСКАЯ СПОРТИВНАЯ ШКОЛА» </vt:lpstr>
      <vt:lpstr>МУНИЦИПАЛЬНОЕ КАЗЕННОЕ УЧРЕЖДЕНИЕ    ДОПОЛНИТЕЛЬНОГО ОБРАЗОВАНИЯ                   «ЧЕРНОЗЕМЕЛЬСКАЯ ДЕТСКО-ЮНОШЕСКАЯ СПОРТИВНАЯ ШКОЛА»</vt:lpstr>
      <vt:lpstr>Слайд 3</vt:lpstr>
      <vt:lpstr>Слайд 4</vt:lpstr>
      <vt:lpstr>Слайд 5</vt:lpstr>
      <vt:lpstr>Слайд 6</vt:lpstr>
      <vt:lpstr>Слайд 7</vt:lpstr>
      <vt:lpstr>       Результаты участия обучающихся на  соревнованиях  по направлению. </vt:lpstr>
      <vt:lpstr>Результаты участия обучающихся на  соревнованиях  по направлению. </vt:lpstr>
      <vt:lpstr>Результаты участия обучающихся на  соревнованиях  по направлению. </vt:lpstr>
      <vt:lpstr>Результаты участия обучающихся на  соревнованиях  по направлению. </vt:lpstr>
      <vt:lpstr>Выступления на научно-практических  конференциях,       семинарах, секциях, круглых столах, мастер-классов.</vt:lpstr>
      <vt:lpstr>               Участие в ОГЭ, судействе, форумах, семинарах,                          секциях, круглых столах, мастер-классов.</vt:lpstr>
      <vt:lpstr> Участие в ОГЭ, судействе, форумах, семинарах,  секциях, круглых столах, мастер-классов.</vt:lpstr>
      <vt:lpstr>             Участие в ОГЭ, судействе, форумах, семинарах,                       секциях, круглых столах, мастер-классов.</vt:lpstr>
      <vt:lpstr>    Награды и поощрения  за  личное участие в соревнованиях</vt:lpstr>
      <vt:lpstr>    Награды и поощрения  за  личное участие в соревнованиях</vt:lpstr>
      <vt:lpstr>Награды и поощрения  за успехи в профессиональной деятельности</vt:lpstr>
      <vt:lpstr>Награды и поощрения  за успехи в профессиональной деятельности</vt:lpstr>
      <vt:lpstr>                     Благодарю за внимание!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ДЮСШ 1</dc:creator>
  <cp:lastModifiedBy>ДЮСШ 1</cp:lastModifiedBy>
  <cp:revision>99</cp:revision>
  <dcterms:created xsi:type="dcterms:W3CDTF">2019-02-22T05:15:35Z</dcterms:created>
  <dcterms:modified xsi:type="dcterms:W3CDTF">2019-03-12T10:53:14Z</dcterms:modified>
</cp:coreProperties>
</file>