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93F067B-8C85-4B21-851B-342A68A5B4FA}" type="datetimeFigureOut">
              <a:rPr lang="ru-RU" smtClean="0"/>
              <a:t>11.01.2016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2DE3BE8-D855-47B3-AE87-3C3E5D5E3C4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E%D0%BB%D1%8F%D0%B4%D0%BE%D0%B2%D0%B0%D0%BD%D0%B8%D0%B5" TargetMode="External"/><Relationship Id="rId2" Type="http://schemas.openxmlformats.org/officeDocument/2006/relationships/hyperlink" Target="https://ru.wikipedia.org/wiki/%D0%9E%D0%B1%D1%85%D0%BE%D0%B4%D0%BD%D1%8B%D0%B5_%D0%BE%D0%B1%D1%80%D1%8F%D0%B4%D1%8B_%D1%81%D0%BB%D0%B0%D0%B2%D1%8F%D0%BD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581128"/>
            <a:ext cx="7425612" cy="129614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9600" dirty="0" smtClean="0">
                <a:solidFill>
                  <a:srgbClr val="FFFF00"/>
                </a:solidFill>
              </a:rPr>
              <a:t>Колядки</a:t>
            </a:r>
          </a:p>
          <a:p>
            <a:endParaRPr lang="ru-RU" dirty="0"/>
          </a:p>
        </p:txBody>
      </p:sp>
      <p:pic>
        <p:nvPicPr>
          <p:cNvPr id="22530" name="Picture 2" descr="http://fs00.infourok.ru/images/doc/155/179652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76672"/>
            <a:ext cx="4512501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9091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Колядки</a:t>
            </a:r>
            <a:r>
              <a:rPr lang="ru-RU" b="0" dirty="0" smtClean="0"/>
              <a:t> </a:t>
            </a:r>
            <a:r>
              <a:rPr lang="ru-RU" b="0" dirty="0" smtClean="0">
                <a:solidFill>
                  <a:srgbClr val="FF0000"/>
                </a:solidFill>
              </a:rPr>
              <a:t>(</a:t>
            </a:r>
            <a:r>
              <a:rPr lang="ru-RU" b="0" i="1" dirty="0" err="1" smtClean="0">
                <a:solidFill>
                  <a:srgbClr val="FF0000"/>
                </a:solidFill>
              </a:rPr>
              <a:t>коледовки</a:t>
            </a:r>
            <a:r>
              <a:rPr lang="ru-RU" b="0" dirty="0" smtClean="0">
                <a:solidFill>
                  <a:srgbClr val="FF0000"/>
                </a:solidFill>
              </a:rPr>
              <a:t>, </a:t>
            </a:r>
            <a:r>
              <a:rPr lang="ru-RU" b="0" i="1" dirty="0" smtClean="0">
                <a:solidFill>
                  <a:srgbClr val="FF0000"/>
                </a:solidFill>
              </a:rPr>
              <a:t>колядные </a:t>
            </a:r>
            <a:r>
              <a:rPr lang="ru-RU" b="0" i="1" dirty="0" smtClean="0">
                <a:solidFill>
                  <a:srgbClr val="FF0000"/>
                </a:solidFill>
              </a:rPr>
              <a:t>песни</a:t>
            </a:r>
            <a:r>
              <a:rPr lang="ru-RU" b="0" dirty="0" smtClean="0">
                <a:solidFill>
                  <a:srgbClr val="FF0000"/>
                </a:solidFill>
              </a:rPr>
              <a:t>) </a:t>
            </a:r>
            <a:r>
              <a:rPr lang="ru-RU" b="0" dirty="0" smtClean="0">
                <a:solidFill>
                  <a:srgbClr val="0070C0"/>
                </a:solidFill>
              </a:rPr>
              <a:t>— календарные обрядовые песни, исполняемые преимущественно </a:t>
            </a:r>
            <a:r>
              <a:rPr lang="ru-RU" b="0" dirty="0" smtClean="0">
                <a:solidFill>
                  <a:srgbClr val="0070C0"/>
                </a:solidFill>
              </a:rPr>
              <a:t>во </a:t>
            </a:r>
            <a:r>
              <a:rPr lang="ru-RU" b="0" dirty="0" smtClean="0">
                <a:solidFill>
                  <a:srgbClr val="0070C0"/>
                </a:solidFill>
              </a:rPr>
              <a:t>время </a:t>
            </a:r>
            <a:r>
              <a:rPr lang="ru-RU" b="0" dirty="0" smtClean="0">
                <a:solidFill>
                  <a:srgbClr val="0070C0"/>
                </a:solidFill>
                <a:hlinkClick r:id="rId2" tooltip="Обходные обряды славян"/>
              </a:rPr>
              <a:t>ритуальных обходов</a:t>
            </a:r>
            <a:r>
              <a:rPr lang="ru-RU" b="0" dirty="0" smtClean="0">
                <a:solidFill>
                  <a:srgbClr val="0070C0"/>
                </a:solidFill>
              </a:rPr>
              <a:t> по домам (</a:t>
            </a:r>
            <a:r>
              <a:rPr lang="ru-RU" b="0" u="sng" dirty="0" err="1" smtClean="0">
                <a:solidFill>
                  <a:srgbClr val="0070C0"/>
                </a:solidFill>
                <a:hlinkClick r:id="rId3" tooltip="Колядование"/>
              </a:rPr>
              <a:t>колядовании</a:t>
            </a:r>
            <a:r>
              <a:rPr lang="ru-RU" b="0" dirty="0" smtClean="0">
                <a:solidFill>
                  <a:srgbClr val="0070C0"/>
                </a:solidFill>
              </a:rPr>
              <a:t>).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im1-tub-ru.yandex.net/i?id=49e3bfd4ee3af6b7b872b83d343ee931&amp;n=33&amp;h=190&amp;w=2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870770" cy="3672408"/>
          </a:xfrm>
          <a:prstGeom prst="rect">
            <a:avLst/>
          </a:prstGeom>
          <a:noFill/>
        </p:spPr>
      </p:pic>
      <p:pic>
        <p:nvPicPr>
          <p:cNvPr id="8196" name="Picture 4" descr="https://im0-tub-ru.yandex.net/i?id=8519590a1675e68013381c9ea616dcf6&amp;n=33&amp;h=190&amp;w=2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933056"/>
            <a:ext cx="3600400" cy="2725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im3-tub-ru.yandex.net/i?id=a74c17e7026afa2ec2840060f620d88d&amp;n=33&amp;h=190&amp;w=2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6821811" cy="4629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460888"/>
          </a:xfrm>
        </p:spPr>
        <p:txBody>
          <a:bodyPr>
            <a:normAutofit/>
          </a:bodyPr>
          <a:lstStyle/>
          <a:p>
            <a:r>
              <a:rPr lang="ru-RU" sz="2800" b="0" dirty="0" smtClean="0">
                <a:solidFill>
                  <a:srgbClr val="FF0000"/>
                </a:solidFill>
              </a:rPr>
              <a:t>Люди ходили по домам и пели песни, выражали хозяину дома </a:t>
            </a:r>
            <a:r>
              <a:rPr lang="ru-RU" sz="2800" b="0" dirty="0" smtClean="0">
                <a:solidFill>
                  <a:srgbClr val="FF0000"/>
                </a:solidFill>
              </a:rPr>
              <a:t>пожелания всяких благ, русские колядки отличаются серьёзностью и задушевностью. 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s://im2-tub-ru.yandex.net/i?id=630b653500cb1af742da80940929483a&amp;n=33&amp;h=190&amp;w=2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36912"/>
            <a:ext cx="5177751" cy="3888432"/>
          </a:xfrm>
          <a:prstGeom prst="rect">
            <a:avLst/>
          </a:prstGeom>
          <a:noFill/>
        </p:spPr>
      </p:pic>
      <p:pic>
        <p:nvPicPr>
          <p:cNvPr id="6148" name="Picture 4" descr="http://www.funlib.ru/cimg/2014/102206/33321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3168352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1944216"/>
          </a:xfrm>
        </p:spPr>
        <p:txBody>
          <a:bodyPr>
            <a:normAutofit/>
          </a:bodyPr>
          <a:lstStyle/>
          <a:p>
            <a:pPr algn="ctr"/>
            <a:r>
              <a:rPr lang="ru-RU" b="0" dirty="0" smtClean="0">
                <a:solidFill>
                  <a:srgbClr val="FF0000"/>
                </a:solidFill>
              </a:rPr>
              <a:t>Дети одевали маски </a:t>
            </a:r>
            <a:r>
              <a:rPr lang="ru-RU" b="0" dirty="0" smtClean="0">
                <a:solidFill>
                  <a:srgbClr val="FF0000"/>
                </a:solidFill>
              </a:rPr>
              <a:t>козы, коня, журавля, трёх королей, ходивших со звездой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m.pg21.ru/userfiles/picitem/img-20140113114906-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676275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im1-tub-ru.yandex.net/i?id=261e2751a8b3aa34149902d9354cf72c&amp;n=33&amp;h=190&amp;w=2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744416" cy="3521977"/>
          </a:xfrm>
          <a:prstGeom prst="rect">
            <a:avLst/>
          </a:prstGeom>
          <a:noFill/>
        </p:spPr>
      </p:pic>
      <p:pic>
        <p:nvPicPr>
          <p:cNvPr id="4100" name="Picture 4" descr="http://fs00.infourok.ru/images/doc/155/179652/img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492896"/>
            <a:ext cx="4704522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52928" cy="28083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dirty="0" smtClean="0">
                <a:solidFill>
                  <a:srgbClr val="FFC000"/>
                </a:solidFill>
              </a:rPr>
              <a:t>Во время шествия по селу </a:t>
            </a:r>
            <a:r>
              <a:rPr lang="ru-RU" b="0" dirty="0" err="1" smtClean="0">
                <a:solidFill>
                  <a:srgbClr val="FFC000"/>
                </a:solidFill>
              </a:rPr>
              <a:t>колядники</a:t>
            </a:r>
            <a:r>
              <a:rPr lang="ru-RU" b="0" dirty="0" smtClean="0">
                <a:solidFill>
                  <a:srgbClr val="FFC000"/>
                </a:solidFill>
              </a:rPr>
              <a:t> пели, пританцовывали под музыку, звонили в колокольчик; очень шумно вела себя процессия ряженых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3074" name="Picture 2" descr="https://retina.news.mail.ru/prev670x400/pic/b8/8f/image16390138_5d926a66fc489ff37141f728b123b00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284984"/>
            <a:ext cx="5328592" cy="3330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31224" cy="19568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Подойдя к дому</a:t>
            </a:r>
            <a:r>
              <a:rPr lang="ru-RU" b="0" dirty="0" smtClean="0">
                <a:solidFill>
                  <a:srgbClr val="FF0000"/>
                </a:solidFill>
              </a:rPr>
              <a:t>, </a:t>
            </a:r>
            <a:r>
              <a:rPr lang="ru-RU" b="0" dirty="0" err="1" smtClean="0">
                <a:solidFill>
                  <a:srgbClr val="FF0000"/>
                </a:solidFill>
              </a:rPr>
              <a:t>колядники</a:t>
            </a:r>
            <a:r>
              <a:rPr lang="ru-RU" b="0" dirty="0" smtClean="0">
                <a:solidFill>
                  <a:srgbClr val="FF0000"/>
                </a:solidFill>
              </a:rPr>
              <a:t> становились под окном или во дворе и окликали хозяина.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s://im0-tub-ru.yandex.net/i?id=10b0ebecc0aff41b86a6207daeddf80f&amp;n=33&amp;h=190&amp;w=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492897"/>
            <a:ext cx="6070271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Хозяин одаривал </a:t>
            </a:r>
            <a:r>
              <a:rPr lang="ru-RU" dirty="0" err="1" smtClean="0">
                <a:solidFill>
                  <a:srgbClr val="FF0000"/>
                </a:solidFill>
              </a:rPr>
              <a:t>колядовщиков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novosp-roo.my1.ru/_nw/1/88299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6552728" cy="4914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</TotalTime>
  <Words>79</Words>
  <Application>Microsoft Office PowerPoint</Application>
  <PresentationFormat>Экран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Слайд 1</vt:lpstr>
      <vt:lpstr>Колядки (коледовки, колядные песни) — календарные обрядовые песни, исполняемые преимущественно во время ритуальных обходов по домам (колядовании).</vt:lpstr>
      <vt:lpstr>Слайд 3</vt:lpstr>
      <vt:lpstr>Слайд 4</vt:lpstr>
      <vt:lpstr>Люди ходили по домам и пели песни, выражали хозяину дома пожелания всяких благ, русские колядки отличаются серьёзностью и задушевностью. </vt:lpstr>
      <vt:lpstr>Дети одевали маски козы, коня, журавля, трёх королей, ходивших со звездой</vt:lpstr>
      <vt:lpstr>Слайд 7</vt:lpstr>
      <vt:lpstr>Во время шествия по селу колядники пели, пританцовывали под музыку, звонили в колокольчик; очень шумно вела себя процессия ряженых</vt:lpstr>
      <vt:lpstr>Подойдя к дому, колядники становились под окном или во дворе и окликали хозяина.</vt:lpstr>
      <vt:lpstr>Хозяин одаривал колядовщиков 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123</cp:lastModifiedBy>
  <cp:revision>1</cp:revision>
  <dcterms:created xsi:type="dcterms:W3CDTF">2016-01-11T04:39:27Z</dcterms:created>
  <dcterms:modified xsi:type="dcterms:W3CDTF">2016-01-11T05:05:56Z</dcterms:modified>
</cp:coreProperties>
</file>