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5" autoAdjust="0"/>
    <p:restoredTop sz="94660"/>
  </p:normalViewPr>
  <p:slideViewPr>
    <p:cSldViewPr>
      <p:cViewPr>
        <p:scale>
          <a:sx n="77" d="100"/>
          <a:sy n="77" d="100"/>
        </p:scale>
        <p:origin x="-1002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3236-0151-41C6-BFC8-8A57632CED27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4359-B6AC-4426-AAAB-DF339440EA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3236-0151-41C6-BFC8-8A57632CED27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4359-B6AC-4426-AAAB-DF339440EA2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3236-0151-41C6-BFC8-8A57632CED27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4359-B6AC-4426-AAAB-DF339440EA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3236-0151-41C6-BFC8-8A57632CED27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4359-B6AC-4426-AAAB-DF339440EA2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3236-0151-41C6-BFC8-8A57632CED27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4359-B6AC-4426-AAAB-DF339440EA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3236-0151-41C6-BFC8-8A57632CED27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4359-B6AC-4426-AAAB-DF339440EA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3236-0151-41C6-BFC8-8A57632CED27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4359-B6AC-4426-AAAB-DF339440EA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3236-0151-41C6-BFC8-8A57632CED27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4359-B6AC-4426-AAAB-DF339440EA27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3236-0151-41C6-BFC8-8A57632CED27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4359-B6AC-4426-AAAB-DF339440EA2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3236-0151-41C6-BFC8-8A57632CED27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4359-B6AC-4426-AAAB-DF339440EA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3236-0151-41C6-BFC8-8A57632CED27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B4359-B6AC-4426-AAAB-DF339440EA27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9AF3236-0151-41C6-BFC8-8A57632CED27}" type="datetimeFigureOut">
              <a:rPr lang="ru-RU" smtClean="0"/>
              <a:t>19.09.2016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01B4359-B6AC-4426-AAAB-DF339440EA2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8800" b="1" dirty="0">
                <a:solidFill>
                  <a:srgbClr val="FF0000"/>
                </a:solidFill>
              </a:rPr>
              <a:t>Архитектура барокко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614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12976"/>
            <a:ext cx="2890596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32792"/>
            <a:ext cx="6414492" cy="4276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696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38328"/>
            <a:ext cx="9036496" cy="6259024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/>
            </a:r>
            <a:br>
              <a:rPr lang="ru-RU" sz="3200" dirty="0">
                <a:solidFill>
                  <a:srgbClr val="FF0000"/>
                </a:solidFill>
              </a:rPr>
            </a:br>
            <a:r>
              <a:rPr lang="ru-RU" sz="3200" dirty="0">
                <a:solidFill>
                  <a:srgbClr val="FF0000"/>
                </a:solidFill>
              </a:rPr>
              <a:t/>
            </a:r>
            <a:br>
              <a:rPr lang="ru-RU" sz="3200" dirty="0">
                <a:solidFill>
                  <a:srgbClr val="FF0000"/>
                </a:solidFill>
              </a:rPr>
            </a:br>
            <a:r>
              <a:rPr lang="ru-RU" sz="3200" b="1" dirty="0">
                <a:solidFill>
                  <a:srgbClr val="FF0000"/>
                </a:solidFill>
              </a:rPr>
              <a:t/>
            </a:r>
            <a:br>
              <a:rPr lang="ru-RU" sz="3200" b="1" dirty="0">
                <a:solidFill>
                  <a:srgbClr val="FF0000"/>
                </a:solidFill>
              </a:rPr>
            </a:br>
            <a:r>
              <a:rPr lang="ru-RU" sz="2800" b="1" dirty="0">
                <a:solidFill>
                  <a:srgbClr val="FF0000"/>
                </a:solidFill>
              </a:rPr>
              <a:t>Великий Микеланджело мощью и экспрессией своего индивидуального стиля в один миг разрушил все привычные представления о прежних «правилах» рисунка и композиции. Написанные им на потолке Сикстинской капеллы могучие фигуры зрительно «разрушили» отведенное для них изобразительное пространство; они не соответствовали ни сценарию, ни пространству самой архитектуры. Здесь все было </a:t>
            </a:r>
            <a:r>
              <a:rPr lang="ru-RU" sz="2800" b="1" dirty="0" err="1">
                <a:solidFill>
                  <a:srgbClr val="FF0000"/>
                </a:solidFill>
              </a:rPr>
              <a:t>антиклассично</a:t>
            </a:r>
            <a:r>
              <a:rPr lang="ru-RU" sz="2800" b="1" dirty="0">
                <a:solidFill>
                  <a:srgbClr val="FF0000"/>
                </a:solidFill>
              </a:rPr>
              <a:t>. Дж. Вазари, знаменитый летописец Возрождения, пораженный, как и другие, назвал этот стиль «причудливым, из ряда вон выходящим и новым».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640013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40304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Другие произведения Микеланджело: архитектурный ансамбль Капитолия в Риме, интерьер Капеллы Медичи и вестибюль библиотеки Сан-Лоренцо во Флоренции, - демонстрировали классицистические формы, но все в них было охвачено необычайным напряжением и волнением.</a:t>
            </a:r>
            <a:br>
              <a:rPr lang="ru-RU" b="1" dirty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34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7489279" cy="372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1728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76275"/>
            <a:ext cx="7620000" cy="550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0025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9600"/>
            <a:ext cx="76200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3178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40304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Барокко – первый стиль архитектуры, в котором воплощено представление о сложности мира, о сущности жизни в движении и борьбе случайных и стихийных сил. Барокко приводит искусство к иррациональности, к мистике, воздействует на воображение изображением могущественных сил природы, гигантскими композициями, глубиной пространства, контрастом малого и грандиозного. Художник барокко предпочитает изображать сцены мучений, экстазов, панегирики, подвиги и триумфы.</a:t>
            </a:r>
          </a:p>
        </p:txBody>
      </p:sp>
    </p:spTree>
    <p:extLst>
      <p:ext uri="{BB962C8B-B14F-4D97-AF65-F5344CB8AC3E}">
        <p14:creationId xmlns:p14="http://schemas.microsoft.com/office/powerpoint/2010/main" val="929294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331032"/>
          </a:xfrm>
        </p:spPr>
        <p:txBody>
          <a:bodyPr>
            <a:normAutofit fontScale="90000"/>
          </a:bodyPr>
          <a:lstStyle/>
          <a:p>
            <a:r>
              <a:rPr lang="ru-RU" sz="3100" b="1" dirty="0" err="1">
                <a:solidFill>
                  <a:srgbClr val="FF0000"/>
                </a:solidFill>
              </a:rPr>
              <a:t>Панеги́рик</a:t>
            </a:r>
            <a:r>
              <a:rPr lang="ru-RU" sz="3100" b="1" dirty="0">
                <a:solidFill>
                  <a:srgbClr val="FF0000"/>
                </a:solidFill>
              </a:rPr>
              <a:t> (от лат. </a:t>
            </a:r>
            <a:r>
              <a:rPr lang="ru-RU" sz="3100" b="1" dirty="0" err="1">
                <a:solidFill>
                  <a:srgbClr val="FF0000"/>
                </a:solidFill>
              </a:rPr>
              <a:t>panegyrikus</a:t>
            </a:r>
            <a:r>
              <a:rPr lang="ru-RU" sz="3100" b="1" dirty="0">
                <a:solidFill>
                  <a:srgbClr val="FF0000"/>
                </a:solidFill>
              </a:rPr>
              <a:t> ← др.-греч. π</a:t>
            </a:r>
            <a:r>
              <a:rPr lang="ru-RU" sz="3100" b="1" dirty="0" err="1">
                <a:solidFill>
                  <a:srgbClr val="FF0000"/>
                </a:solidFill>
              </a:rPr>
              <a:t>ᾰν-ηγῠρικός</a:t>
            </a:r>
            <a:r>
              <a:rPr lang="ru-RU" sz="3100" b="1" dirty="0">
                <a:solidFill>
                  <a:srgbClr val="FF0000"/>
                </a:solidFill>
              </a:rPr>
              <a:t> — «похвальное слово в торжественном всенародном собрании» от др.-греч. π</a:t>
            </a:r>
            <a:r>
              <a:rPr lang="ru-RU" sz="3100" b="1" dirty="0" err="1">
                <a:solidFill>
                  <a:srgbClr val="FF0000"/>
                </a:solidFill>
              </a:rPr>
              <a:t>ᾶς</a:t>
            </a:r>
            <a:r>
              <a:rPr lang="ru-RU" sz="3100" b="1" dirty="0">
                <a:solidFill>
                  <a:srgbClr val="FF0000"/>
                </a:solidFill>
              </a:rPr>
              <a:t>, π</a:t>
            </a:r>
            <a:r>
              <a:rPr lang="ru-RU" sz="3100" b="1" dirty="0" err="1">
                <a:solidFill>
                  <a:srgbClr val="FF0000"/>
                </a:solidFill>
              </a:rPr>
              <a:t>ᾶσ</a:t>
            </a:r>
            <a:r>
              <a:rPr lang="ru-RU" sz="3100" b="1" dirty="0">
                <a:solidFill>
                  <a:srgbClr val="FF0000"/>
                </a:solidFill>
              </a:rPr>
              <a:t>α, πᾶν — «все» + др.-греч. </a:t>
            </a:r>
            <a:r>
              <a:rPr lang="ru-RU" sz="3100" b="1" dirty="0" err="1">
                <a:solidFill>
                  <a:srgbClr val="FF0000"/>
                </a:solidFill>
              </a:rPr>
              <a:t>ἀγείρω</a:t>
            </a:r>
            <a:r>
              <a:rPr lang="ru-RU" sz="3100" b="1" dirty="0">
                <a:solidFill>
                  <a:srgbClr val="FF0000"/>
                </a:solidFill>
              </a:rPr>
              <a:t> — «собирать, созывать») — всякое восхваление в литературном произведении (например в оде) или выступлении. С XIX века — неоправданное восхваление.</a:t>
            </a:r>
            <a:br>
              <a:rPr lang="ru-RU" sz="3100" b="1" dirty="0">
                <a:solidFill>
                  <a:srgbClr val="FF0000"/>
                </a:solidFill>
              </a:rPr>
            </a:br>
            <a:r>
              <a:rPr lang="ru-RU" sz="3100" b="1" dirty="0">
                <a:solidFill>
                  <a:srgbClr val="FF0000"/>
                </a:solidFill>
              </a:rPr>
              <a:t/>
            </a:r>
            <a:br>
              <a:rPr lang="ru-RU" sz="3100" b="1" dirty="0">
                <a:solidFill>
                  <a:srgbClr val="FF0000"/>
                </a:solidFill>
              </a:rPr>
            </a:br>
            <a:r>
              <a:rPr lang="ru-RU" sz="3100" b="1" dirty="0">
                <a:solidFill>
                  <a:srgbClr val="FF0000"/>
                </a:solidFill>
              </a:rPr>
              <a:t>Буквальный перевод слова др.-греч. π</a:t>
            </a:r>
            <a:r>
              <a:rPr lang="ru-RU" sz="3100" b="1" dirty="0" err="1">
                <a:solidFill>
                  <a:srgbClr val="FF0000"/>
                </a:solidFill>
              </a:rPr>
              <a:t>ᾰν-ηγῠρικός</a:t>
            </a:r>
            <a:r>
              <a:rPr lang="ru-RU" sz="3100" b="1" dirty="0">
                <a:solidFill>
                  <a:srgbClr val="FF0000"/>
                </a:solidFill>
              </a:rPr>
              <a:t> — «собрание всех», по другому — «всеобщее народное собрание». В дальнейшем это слово стало обозначать «похвальное слово, сказанное в торжественном всенародном собрании».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883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40304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Греки заимствовали у египтян обычай говорить речи при погребении усопших и создали впоследствии из этого обычая особый род литературы и ораторского искусства. Уже во времена Солона такого рода речи при общественных похоронах произносились не кем-нибудь случайно, а известным лицом, по назначению. «</a:t>
            </a:r>
            <a:r>
              <a:rPr lang="ru-RU" sz="2800" b="1" dirty="0" err="1">
                <a:solidFill>
                  <a:srgbClr val="FF0000"/>
                </a:solidFill>
              </a:rPr>
              <a:t>De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mortuis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aut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bene</a:t>
            </a:r>
            <a:r>
              <a:rPr lang="ru-RU" sz="2800" b="1" dirty="0">
                <a:solidFill>
                  <a:srgbClr val="FF0000"/>
                </a:solidFill>
              </a:rPr>
              <a:t>, </a:t>
            </a:r>
            <a:r>
              <a:rPr lang="ru-RU" sz="2800" b="1" dirty="0" err="1">
                <a:solidFill>
                  <a:srgbClr val="FF0000"/>
                </a:solidFill>
              </a:rPr>
              <a:t>aut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nihil</a:t>
            </a:r>
            <a:r>
              <a:rPr lang="ru-RU" sz="2800" b="1" dirty="0">
                <a:solidFill>
                  <a:srgbClr val="FF0000"/>
                </a:solidFill>
              </a:rPr>
              <a:t>» («О мёртвых или хорошо, или ничего»), говорили римляне, и надгробные речи их всегда отличались похвалами, причём первоначальная искренность уступала место риторике, по мере того, как речи эти приобретали официальный характер и стали служить предлогом для похвалы живым.</a:t>
            </a:r>
          </a:p>
        </p:txBody>
      </p:sp>
    </p:spTree>
    <p:extLst>
      <p:ext uri="{BB962C8B-B14F-4D97-AF65-F5344CB8AC3E}">
        <p14:creationId xmlns:p14="http://schemas.microsoft.com/office/powerpoint/2010/main" val="392115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40304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Из панегирических речей древности особенно замечательны речь Перикла в честь павших при Марафоне и </a:t>
            </a:r>
            <a:r>
              <a:rPr lang="ru-RU" sz="2800" b="1" dirty="0" err="1">
                <a:solidFill>
                  <a:srgbClr val="FF0000"/>
                </a:solidFill>
              </a:rPr>
              <a:t>Саламине</a:t>
            </a:r>
            <a:r>
              <a:rPr lang="ru-RU" sz="2800" b="1" dirty="0">
                <a:solidFill>
                  <a:srgbClr val="FF0000"/>
                </a:solidFill>
              </a:rPr>
              <a:t> (у Фукидида) и речь </a:t>
            </a:r>
            <a:r>
              <a:rPr lang="ru-RU" sz="2800" b="1" dirty="0" err="1">
                <a:solidFill>
                  <a:srgbClr val="FF0000"/>
                </a:solidFill>
              </a:rPr>
              <a:t>Лисия</a:t>
            </a:r>
            <a:r>
              <a:rPr lang="ru-RU" sz="2800" b="1" dirty="0">
                <a:solidFill>
                  <a:srgbClr val="FF0000"/>
                </a:solidFill>
              </a:rPr>
              <a:t> в похвалу сражавшимся с Коринфом. Эти речи имели главным образом целью воодушевить афинян к новым жертвам для блага и спасения отечества. В точном смысле слова панегириком (от </a:t>
            </a:r>
            <a:r>
              <a:rPr lang="ru-RU" sz="2800" b="1" dirty="0" err="1">
                <a:solidFill>
                  <a:srgbClr val="FF0000"/>
                </a:solidFill>
              </a:rPr>
              <a:t>pan</a:t>
            </a:r>
            <a:r>
              <a:rPr lang="ru-RU" sz="2800" b="1" dirty="0">
                <a:solidFill>
                  <a:srgbClr val="FF0000"/>
                </a:solidFill>
              </a:rPr>
              <a:t> — весь и </a:t>
            </a:r>
            <a:r>
              <a:rPr lang="ru-RU" sz="2800" b="1" dirty="0" err="1">
                <a:solidFill>
                  <a:srgbClr val="FF0000"/>
                </a:solidFill>
              </a:rPr>
              <a:t>agora</a:t>
            </a:r>
            <a:r>
              <a:rPr lang="ru-RU" sz="2800" b="1" dirty="0">
                <a:solidFill>
                  <a:srgbClr val="FF0000"/>
                </a:solidFill>
              </a:rPr>
              <a:t> — афинский форум, агора) стали называть речь, произносимую перед народом в честь какого-либо лица, города или нации и содержащую в себе похвалу, без примеси критики. Из памятников такого красноречия в Греции сохранился до нашего времени только панегирик Афинам </a:t>
            </a:r>
            <a:r>
              <a:rPr lang="ru-RU" sz="2800" b="1" dirty="0" err="1">
                <a:solidFill>
                  <a:srgbClr val="FF0000"/>
                </a:solidFill>
              </a:rPr>
              <a:t>Исократа</a:t>
            </a:r>
            <a:r>
              <a:rPr lang="ru-RU" sz="2800" b="1" dirty="0">
                <a:solidFill>
                  <a:srgbClr val="FF0000"/>
                </a:solidFill>
              </a:rPr>
              <a:t> (386 г. до н. э.).</a:t>
            </a:r>
          </a:p>
        </p:txBody>
      </p:sp>
    </p:spTree>
    <p:extLst>
      <p:ext uri="{BB962C8B-B14F-4D97-AF65-F5344CB8AC3E}">
        <p14:creationId xmlns:p14="http://schemas.microsoft.com/office/powerpoint/2010/main" val="3042116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21088"/>
            <a:ext cx="8229600" cy="2448272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В римской литературе знаменит панегирик Траяну Плиния Младшего, по случаю назначения его консулом — образец тонкой и остроумной лести. «Жизнь </a:t>
            </a:r>
            <a:r>
              <a:rPr lang="ru-RU" sz="2400" b="1" dirty="0" err="1">
                <a:solidFill>
                  <a:srgbClr val="FF0000"/>
                </a:solidFill>
              </a:rPr>
              <a:t>Агриколы</a:t>
            </a:r>
            <a:r>
              <a:rPr lang="ru-RU" sz="2400" b="1" dirty="0">
                <a:solidFill>
                  <a:srgbClr val="FF0000"/>
                </a:solidFill>
              </a:rPr>
              <a:t>» Тацита — другой пример панегирика в римской литературе, но уже без всякой примеси лести живому.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8640"/>
            <a:ext cx="3110838" cy="414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15305"/>
            <a:ext cx="3125366" cy="412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3105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043000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Центром барокко становится Рим, католическая реакция на Реформацию приводит к поиску новых средств воздействия на верующих. </a:t>
            </a:r>
          </a:p>
        </p:txBody>
      </p:sp>
    </p:spTree>
    <p:extLst>
      <p:ext uri="{BB962C8B-B14F-4D97-AF65-F5344CB8AC3E}">
        <p14:creationId xmlns:p14="http://schemas.microsoft.com/office/powerpoint/2010/main" val="2338111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115008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Храмы барокко грандиозны, сложны, искусство монументально и приподнято. Скульптура и архитектура вновь вступают в сложные отношения синтеза. Красочные росписи украшают плафоны, купола, стены. Создается иллюзия необъятного пространства. Природа включается в архитектурный ансамбль. Объединяются площади и улицы при помощи колоннад, террас, скульптуры и каскадов. Планировка площадей и городов рассчитана на массы народа.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7123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259024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Храмы барокко грандиозны, сложны, искусство монументально и приподнято. Скульптура и архитектура вновь вступают в сложные отношения синтеза. Красочные росписи украшают плафоны, купола, стены. Создается иллюзия необъятного пространства. Природа включается в архитектурный ансамбль. Объединяются площади и улицы при помощи колоннад, террас, скульптуры и каскадов. Планировка площадей и городов рассчитана на массы народа.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0848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403040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В архитектурных формах барокко предпочтение отдается криволинейным очертаниям, усиливается пластическая и живописная трактовка архитектуры. Прямые линии заменяются криволинейными, изогнутыми, скругленными, извивающимися. Волнообразный фасад, декоративная скульптура, глубокие ниши, беспокойный ритм окон – все это черты барокко.</a:t>
            </a:r>
          </a:p>
        </p:txBody>
      </p:sp>
    </p:spTree>
    <p:extLst>
      <p:ext uri="{BB962C8B-B14F-4D97-AF65-F5344CB8AC3E}">
        <p14:creationId xmlns:p14="http://schemas.microsoft.com/office/powerpoint/2010/main" val="3432897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25902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Большое место занимают дворцы, нарядные, пышные, окруженные флигелями-крыльями. Виллы располагаются на террасах, бегущих вниз, окруженных садами. Храмы барокко грандиозны, напоминают дворцы.</a:t>
            </a:r>
            <a:br>
              <a:rPr lang="ru-RU" b="1" dirty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0519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3234688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rgbClr val="FF0000"/>
                </a:solidFill>
              </a:rPr>
              <a:t>Фли́гель</a:t>
            </a:r>
            <a:r>
              <a:rPr lang="ru-RU" b="1" dirty="0">
                <a:solidFill>
                  <a:srgbClr val="FF0000"/>
                </a:solidFill>
              </a:rPr>
              <a:t> (от нем. </a:t>
            </a:r>
            <a:r>
              <a:rPr lang="ru-RU" b="1" dirty="0" err="1">
                <a:solidFill>
                  <a:srgbClr val="FF0000"/>
                </a:solidFill>
              </a:rPr>
              <a:t>Flügel</a:t>
            </a:r>
            <a:r>
              <a:rPr lang="ru-RU" b="1" dirty="0">
                <a:solidFill>
                  <a:srgbClr val="FF0000"/>
                </a:solidFill>
              </a:rPr>
              <a:t>, основное значение — крыло) — вспомогательная пристройка к жилому или нежилому дому, а также отдельно стоящая </a:t>
            </a:r>
            <a:r>
              <a:rPr lang="ru-RU" dirty="0"/>
              <a:t>второстепенная постройка.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212976"/>
            <a:ext cx="5093568" cy="338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1972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Портрет мадам Помпадур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68636"/>
            <a:ext cx="6120680" cy="491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651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Портрет Марии </a:t>
            </a:r>
            <a:r>
              <a:rPr lang="ru-RU" b="1" dirty="0" err="1" smtClean="0">
                <a:solidFill>
                  <a:srgbClr val="FF0000"/>
                </a:solidFill>
              </a:rPr>
              <a:t>Манчини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772816"/>
            <a:ext cx="3950089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656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Портрет дамы в голубом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001" y="1628800"/>
            <a:ext cx="6381750" cy="479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909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331032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Барокко свойственны контрастность, напряжённость, динамичность образов, аффектация (чрезмерное выражение чувств). В произведениях барокко стремление к величию и пышности, к совмещению реальности и иллюзии, к слиянию искусств (городские и дворцово-парковые ансамбли</a:t>
            </a:r>
            <a:r>
              <a:rPr lang="ru-RU" b="1" dirty="0" smtClean="0">
                <a:solidFill>
                  <a:srgbClr val="FF0000"/>
                </a:solidFill>
              </a:rPr>
              <a:t>)</a:t>
            </a: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492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04300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Для архитектуры барокко (Л. Бернини, Ф. </a:t>
            </a:r>
            <a:r>
              <a:rPr lang="ru-RU" sz="2800" b="1" dirty="0" err="1">
                <a:solidFill>
                  <a:srgbClr val="FF0000"/>
                </a:solidFill>
              </a:rPr>
              <a:t>Борромини</a:t>
            </a:r>
            <a:r>
              <a:rPr lang="ru-RU" sz="2800" b="1" dirty="0">
                <a:solidFill>
                  <a:srgbClr val="FF0000"/>
                </a:solidFill>
              </a:rPr>
              <a:t> в Италии, Б. Растрелли в России) характерны пространственный размах, слитность, текучесть сложных, обычно криволинейных форм. Часто встречаются развернутые масштабные колоннады, изобилие скульптуры на фасадах и в интерьерах, волюты, большое число раскреповок, лучковые фасады с раскреповкой в середине, рустованные колонны и пилястры. Купола приобретают сложные формы, часто они многоярусны, как у собора Св. Петра в Риме. Характерные детали барокко — </a:t>
            </a:r>
            <a:r>
              <a:rPr lang="ru-RU" sz="2800" b="1" dirty="0" err="1">
                <a:solidFill>
                  <a:srgbClr val="FF0000"/>
                </a:solidFill>
              </a:rPr>
              <a:t>теламон</a:t>
            </a:r>
            <a:r>
              <a:rPr lang="ru-RU" sz="2800" b="1" dirty="0">
                <a:solidFill>
                  <a:srgbClr val="FF0000"/>
                </a:solidFill>
              </a:rPr>
              <a:t> (атлант), кариатида, маскарон</a:t>
            </a:r>
          </a:p>
        </p:txBody>
      </p:sp>
    </p:spTree>
    <p:extLst>
      <p:ext uri="{BB962C8B-B14F-4D97-AF65-F5344CB8AC3E}">
        <p14:creationId xmlns:p14="http://schemas.microsoft.com/office/powerpoint/2010/main" val="35934859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Джованни-Лоренцо Бернини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340768"/>
            <a:ext cx="4097263" cy="52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4379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FF0000"/>
                </a:solidFill>
              </a:rPr>
              <a:t>Франческо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Борромини</a:t>
            </a:r>
            <a:r>
              <a:rPr lang="ru-RU" b="1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484784"/>
            <a:ext cx="3844552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01089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24936" cy="6180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52863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3306696"/>
          </a:xfrm>
        </p:spPr>
        <p:txBody>
          <a:bodyPr>
            <a:noAutofit/>
          </a:bodyPr>
          <a:lstStyle/>
          <a:p>
            <a:r>
              <a:rPr lang="ru-RU" sz="3200" b="1" dirty="0" err="1">
                <a:solidFill>
                  <a:srgbClr val="FF0000"/>
                </a:solidFill>
              </a:rPr>
              <a:t>Атла́нт</a:t>
            </a:r>
            <a:r>
              <a:rPr lang="ru-RU" sz="3200" b="1" dirty="0">
                <a:solidFill>
                  <a:srgbClr val="FF0000"/>
                </a:solidFill>
              </a:rPr>
              <a:t> (также распространено название атлас) — в европейской архитектурной традиции скульптура в виде мужчины, выполняющая декоративную либо функциональную роль в поддержке перекрытия здания, балкона, карниза, проч.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645024"/>
            <a:ext cx="4173488" cy="2783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08986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3738744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rgbClr val="FF0000"/>
                </a:solidFill>
              </a:rPr>
              <a:t>Кариати́да</a:t>
            </a:r>
            <a:r>
              <a:rPr lang="ru-RU" b="1" dirty="0">
                <a:solidFill>
                  <a:srgbClr val="FF0000"/>
                </a:solidFill>
              </a:rPr>
              <a:t> — статуя одетой женщины, введённая в употребление древнегреческим зодчеством для поддержки антаблемента, заменявшая собой </a:t>
            </a:r>
            <a:r>
              <a:rPr lang="ru-RU" b="1" dirty="0" err="1" smtClean="0">
                <a:solidFill>
                  <a:srgbClr val="FF0000"/>
                </a:solidFill>
              </a:rPr>
              <a:t>колонну.</a:t>
            </a:r>
            <a:r>
              <a:rPr lang="ru-RU" dirty="0" err="1" smtClean="0"/>
              <a:t>илястру</a:t>
            </a:r>
            <a:r>
              <a:rPr lang="ru-RU" dirty="0"/>
              <a:t>. 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573015"/>
            <a:ext cx="4032448" cy="261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54211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514608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rgbClr val="FF0000"/>
                </a:solidFill>
              </a:rPr>
              <a:t>Маскаро́н</a:t>
            </a:r>
            <a:r>
              <a:rPr lang="ru-RU" b="1" dirty="0">
                <a:solidFill>
                  <a:srgbClr val="FF0000"/>
                </a:solidFill>
              </a:rPr>
              <a:t> (фр. </a:t>
            </a:r>
            <a:r>
              <a:rPr lang="ru-RU" b="1" dirty="0" err="1">
                <a:solidFill>
                  <a:srgbClr val="FF0000"/>
                </a:solidFill>
              </a:rPr>
              <a:t>mascaron</a:t>
            </a:r>
            <a:r>
              <a:rPr lang="ru-RU" b="1" dirty="0">
                <a:solidFill>
                  <a:srgbClr val="FF0000"/>
                </a:solidFill>
              </a:rPr>
              <a:t>, итал. </a:t>
            </a:r>
            <a:r>
              <a:rPr lang="ru-RU" b="1" dirty="0" err="1">
                <a:solidFill>
                  <a:srgbClr val="FF0000"/>
                </a:solidFill>
              </a:rPr>
              <a:t>mascherone</a:t>
            </a:r>
            <a:r>
              <a:rPr lang="ru-RU" b="1" dirty="0">
                <a:solidFill>
                  <a:srgbClr val="FF0000"/>
                </a:solidFill>
              </a:rPr>
              <a:t>) — вид скульптурного украшения здания в форме головы человека или животного анфас.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99" y="2852936"/>
            <a:ext cx="6256233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0350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259024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Стиль барокко получает распространение в Испании, Германии, Бельгии (тогда Фландрии), Нидерландах, России, Франции. Испанское барокко, или по местному </a:t>
            </a:r>
            <a:r>
              <a:rPr lang="ru-RU" sz="2800" b="1" dirty="0" err="1">
                <a:solidFill>
                  <a:srgbClr val="FF0000"/>
                </a:solidFill>
              </a:rPr>
              <a:t>чурригереско</a:t>
            </a:r>
            <a:r>
              <a:rPr lang="ru-RU" sz="2800" b="1" dirty="0">
                <a:solidFill>
                  <a:srgbClr val="FF0000"/>
                </a:solidFill>
              </a:rPr>
              <a:t> (в честь архитектора </a:t>
            </a:r>
            <a:r>
              <a:rPr lang="ru-RU" sz="2800" b="1" dirty="0" err="1">
                <a:solidFill>
                  <a:srgbClr val="FF0000"/>
                </a:solidFill>
              </a:rPr>
              <a:t>Чурригеры</a:t>
            </a:r>
            <a:r>
              <a:rPr lang="ru-RU" sz="2800" b="1" dirty="0">
                <a:solidFill>
                  <a:srgbClr val="FF0000"/>
                </a:solidFill>
              </a:rPr>
              <a:t>), распространилось также в Латинской Америке. Наиболее популярный памятник его — собор в Сантьяго де </a:t>
            </a:r>
            <a:r>
              <a:rPr lang="ru-RU" sz="2800" b="1" dirty="0" err="1">
                <a:solidFill>
                  <a:srgbClr val="FF0000"/>
                </a:solidFill>
              </a:rPr>
              <a:t>Компостела</a:t>
            </a:r>
            <a:r>
              <a:rPr lang="ru-RU" sz="2800" b="1" dirty="0">
                <a:solidFill>
                  <a:srgbClr val="FF0000"/>
                </a:solidFill>
              </a:rPr>
              <a:t>, является также одним из наиболее почитаемых верующими храмов Испании. В Латинской Америке барокко смешалось с местными архитектурными традициями, это — самый вычурный его вариант, и называют его </a:t>
            </a:r>
            <a:r>
              <a:rPr lang="ru-RU" sz="2800" b="1" dirty="0" err="1">
                <a:solidFill>
                  <a:srgbClr val="FF0000"/>
                </a:solidFill>
              </a:rPr>
              <a:t>ультрабарокко</a:t>
            </a:r>
            <a:r>
              <a:rPr lang="ru-RU" sz="2800" b="1" dirty="0">
                <a:solidFill>
                  <a:srgbClr val="FF0000"/>
                </a:solidFill>
              </a:rPr>
              <a:t>.</a:t>
            </a:r>
            <a:br>
              <a:rPr lang="ru-RU" sz="2800" b="1" dirty="0">
                <a:solidFill>
                  <a:srgbClr val="FF0000"/>
                </a:solidFill>
              </a:rPr>
            </a:b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9171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6" y="404664"/>
            <a:ext cx="8978430" cy="6015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76502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640871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Во Франции стиль барокко выражен скромнее, чем в других странах. Раньше считалось, что здесь стиль вообще развития не получил, и памятники барокко считались памятниками классицизма. Иногда употребляют термин "барочный классицизм" применительно к французскому и английскому вариантам барокко. Сейчас к французскому барокко причисляют Версальский дворец вместе с регулярным парком, Люксембургский дворец, здание Французской Академии в Париже и др. произведения. Они действительно имеют некоторые черты </a:t>
            </a:r>
            <a:r>
              <a:rPr lang="ru-RU" sz="2800" b="1" dirty="0" smtClean="0">
                <a:solidFill>
                  <a:srgbClr val="FF0000"/>
                </a:solidFill>
              </a:rPr>
              <a:t>классицизма.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1597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628379" cy="580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04873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65960"/>
            <a:ext cx="8618580" cy="3347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911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8513688" cy="4464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7990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В Германии выдающимся памятником барокко является Новый дворец в Сан-</a:t>
            </a:r>
            <a:r>
              <a:rPr lang="ru-RU" b="1" dirty="0" err="1">
                <a:solidFill>
                  <a:srgbClr val="FF0000"/>
                </a:solidFill>
              </a:rPr>
              <a:t>Суси</a:t>
            </a:r>
            <a:r>
              <a:rPr lang="ru-RU" b="1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88840"/>
            <a:ext cx="6984776" cy="4658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50756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Самые крупные и знаменитые ансамбли барокко в мире: Версаль (Франция</a:t>
            </a:r>
            <a:r>
              <a:rPr lang="ru-RU" b="1" dirty="0" smtClean="0">
                <a:solidFill>
                  <a:srgbClr val="FF0000"/>
                </a:solidFill>
              </a:rPr>
              <a:t>)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16831"/>
            <a:ext cx="7566846" cy="4729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8116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Петродворец (Россия</a:t>
            </a:r>
            <a:r>
              <a:rPr lang="ru-RU" b="1" dirty="0" smtClean="0">
                <a:solidFill>
                  <a:srgbClr val="FF0000"/>
                </a:solidFill>
              </a:rPr>
              <a:t>)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40768"/>
            <a:ext cx="6973805" cy="52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65487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FF0000"/>
                </a:solidFill>
              </a:rPr>
              <a:t>Аранхуэс</a:t>
            </a:r>
            <a:r>
              <a:rPr lang="ru-RU" b="1" dirty="0">
                <a:solidFill>
                  <a:srgbClr val="FF0000"/>
                </a:solidFill>
              </a:rPr>
              <a:t> (Испания</a:t>
            </a:r>
            <a:r>
              <a:rPr lang="ru-RU" b="1" dirty="0" smtClean="0">
                <a:solidFill>
                  <a:srgbClr val="FF0000"/>
                </a:solidFill>
              </a:rPr>
              <a:t>)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5"/>
            <a:ext cx="7848872" cy="5232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24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, serif"/>
              </a:rPr>
              <a:t>Цвингер (Германия</a:t>
            </a:r>
            <a:r>
              <a:rPr lang="ru-RU" b="1" dirty="0" smtClean="0">
                <a:solidFill>
                  <a:srgbClr val="FF0000"/>
                </a:solidFill>
                <a:latin typeface="Times New Roman, serif"/>
              </a:rPr>
              <a:t>)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7817554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5895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380</TotalTime>
  <Words>1092</Words>
  <Application>Microsoft Office PowerPoint</Application>
  <PresentationFormat>Экран (4:3)</PresentationFormat>
  <Paragraphs>31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Волна</vt:lpstr>
      <vt:lpstr>Архитектура барокко</vt:lpstr>
      <vt:lpstr>Презентация PowerPoint</vt:lpstr>
      <vt:lpstr>   Великий Микеланджело мощью и экспрессией своего индивидуального стиля в один миг разрушил все привычные представления о прежних «правилах» рисунка и композиции. Написанные им на потолке Сикстинской капеллы могучие фигуры зрительно «разрушили» отведенное для них изобразительное пространство; они не соответствовали ни сценарию, ни пространству самой архитектуры. Здесь все было антиклассично. Дж. Вазари, знаменитый летописец Возрождения, пораженный, как и другие, назвал этот стиль «причудливым, из ряда вон выходящим и новым».  </vt:lpstr>
      <vt:lpstr>Другие произведения Микеланджело: архитектурный ансамбль Капитолия в Риме, интерьер Капеллы Медичи и вестибюль библиотеки Сан-Лоренцо во Флоренции, - демонстрировали классицистические формы, но все в них было охвачено необычайным напряжением и волнением. </vt:lpstr>
      <vt:lpstr>Презентация PowerPoint</vt:lpstr>
      <vt:lpstr>Презентация PowerPoint</vt:lpstr>
      <vt:lpstr>Презентация PowerPoint</vt:lpstr>
      <vt:lpstr>Барокко – первый стиль архитектуры, в котором воплощено представление о сложности мира, о сущности жизни в движении и борьбе случайных и стихийных сил. Барокко приводит искусство к иррациональности, к мистике, воздействует на воображение изображением могущественных сил природы, гигантскими композициями, глубиной пространства, контрастом малого и грандиозного. Художник барокко предпочитает изображать сцены мучений, экстазов, панегирики, подвиги и триумфы.</vt:lpstr>
      <vt:lpstr>Панеги́рик (от лат. panegyrikus ← др.-греч. πᾰν-ηγῠρικός — «похвальное слово в торжественном всенародном собрании» от др.-греч. πᾶς, πᾶσα, πᾶν — «все» + др.-греч. ἀγείρω — «собирать, созывать») — всякое восхваление в литературном произведении (например в оде) или выступлении. С XIX века — неоправданное восхваление.  Буквальный перевод слова др.-греч. πᾰν-ηγῠρικός — «собрание всех», по другому — «всеобщее народное собрание». В дальнейшем это слово стало обозначать «похвальное слово, сказанное в торжественном всенародном собрании». </vt:lpstr>
      <vt:lpstr>Греки заимствовали у египтян обычай говорить речи при погребении усопших и создали впоследствии из этого обычая особый род литературы и ораторского искусства. Уже во времена Солона такого рода речи при общественных похоронах произносились не кем-нибудь случайно, а известным лицом, по назначению. «De mortuis aut bene, aut nihil» («О мёртвых или хорошо, или ничего»), говорили римляне, и надгробные речи их всегда отличались похвалами, причём первоначальная искренность уступала место риторике, по мере того, как речи эти приобретали официальный характер и стали служить предлогом для похвалы живым.</vt:lpstr>
      <vt:lpstr>Из панегирических речей древности особенно замечательны речь Перикла в честь павших при Марафоне и Саламине (у Фукидида) и речь Лисия в похвалу сражавшимся с Коринфом. Эти речи имели главным образом целью воодушевить афинян к новым жертвам для блага и спасения отечества. В точном смысле слова панегириком (от pan — весь и agora — афинский форум, агора) стали называть речь, произносимую перед народом в честь какого-либо лица, города или нации и содержащую в себе похвалу, без примеси критики. Из памятников такого красноречия в Греции сохранился до нашего времени только панегирик Афинам Исократа (386 г. до н. э.).</vt:lpstr>
      <vt:lpstr>В римской литературе знаменит панегирик Траяну Плиния Младшего, по случаю назначения его консулом — образец тонкой и остроумной лести. «Жизнь Агриколы» Тацита — другой пример панегирика в римской литературе, но уже без всякой примеси лести живому.</vt:lpstr>
      <vt:lpstr>Центром барокко становится Рим, католическая реакция на Реформацию приводит к поиску новых средств воздействия на верующих. </vt:lpstr>
      <vt:lpstr>Храмы барокко грандиозны, сложны, искусство монументально и приподнято. Скульптура и архитектура вновь вступают в сложные отношения синтеза. Красочные росписи украшают плафоны, купола, стены. Создается иллюзия необъятного пространства. Природа включается в архитектурный ансамбль. Объединяются площади и улицы при помощи колоннад, террас, скульптуры и каскадов. Планировка площадей и городов рассчитана на массы народа. </vt:lpstr>
      <vt:lpstr>Храмы барокко грандиозны, сложны, искусство монументально и приподнято. Скульптура и архитектура вновь вступают в сложные отношения синтеза. Красочные росписи украшают плафоны, купола, стены. Создается иллюзия необъятного пространства. Природа включается в архитектурный ансамбль. Объединяются площади и улицы при помощи колоннад, террас, скульптуры и каскадов. Планировка площадей и городов рассчитана на массы народа. </vt:lpstr>
      <vt:lpstr>В архитектурных формах барокко предпочтение отдается криволинейным очертаниям, усиливается пластическая и живописная трактовка архитектуры. Прямые линии заменяются криволинейными, изогнутыми, скругленными, извивающимися. Волнообразный фасад, декоративная скульптура, глубокие ниши, беспокойный ритм окон – все это черты барокко.</vt:lpstr>
      <vt:lpstr>Большое место занимают дворцы, нарядные, пышные, окруженные флигелями-крыльями. Виллы располагаются на террасах, бегущих вниз, окруженных садами. Храмы барокко грандиозны, напоминают дворцы. </vt:lpstr>
      <vt:lpstr>Фли́гель (от нем. Flügel, основное значение — крыло) — вспомогательная пристройка к жилому или нежилому дому, а также отдельно стоящая второстепенная постройка. </vt:lpstr>
      <vt:lpstr>Портрет мадам Помпадур</vt:lpstr>
      <vt:lpstr>Портрет Марии Манчини</vt:lpstr>
      <vt:lpstr>Портрет дамы в голубом</vt:lpstr>
      <vt:lpstr>Барокко свойственны контрастность, напряжённость, динамичность образов, аффектация (чрезмерное выражение чувств). В произведениях барокко стремление к величию и пышности, к совмещению реальности и иллюзии, к слиянию искусств (городские и дворцово-парковые ансамбли) </vt:lpstr>
      <vt:lpstr>Для архитектуры барокко (Л. Бернини, Ф. Борромини в Италии, Б. Растрелли в России) характерны пространственный размах, слитность, текучесть сложных, обычно криволинейных форм. Часто встречаются развернутые масштабные колоннады, изобилие скульптуры на фасадах и в интерьерах, волюты, большое число раскреповок, лучковые фасады с раскреповкой в середине, рустованные колонны и пилястры. Купола приобретают сложные формы, часто они многоярусны, как у собора Св. Петра в Риме. Характерные детали барокко — теламон (атлант), кариатида, маскарон</vt:lpstr>
      <vt:lpstr>Джованни-Лоренцо Бернини </vt:lpstr>
      <vt:lpstr>Франческо Борромини </vt:lpstr>
      <vt:lpstr>Презентация PowerPoint</vt:lpstr>
      <vt:lpstr>Атла́нт (также распространено название атлас) — в европейской архитектурной традиции скульптура в виде мужчины, выполняющая декоративную либо функциональную роль в поддержке перекрытия здания, балкона, карниза, проч.</vt:lpstr>
      <vt:lpstr>Кариати́да — статуя одетой женщины, введённая в употребление древнегреческим зодчеством для поддержки антаблемента, заменявшая собой колонну.илястру. </vt:lpstr>
      <vt:lpstr>Маскаро́н (фр. mascaron, итал. mascherone) — вид скульптурного украшения здания в форме головы человека или животного анфас.</vt:lpstr>
      <vt:lpstr>Стиль барокко получает распространение в Испании, Германии, Бельгии (тогда Фландрии), Нидерландах, России, Франции. Испанское барокко, или по местному чурригереско (в честь архитектора Чурригеры), распространилось также в Латинской Америке. Наиболее популярный памятник его — собор в Сантьяго де Компостела, является также одним из наиболее почитаемых верующими храмов Испании. В Латинской Америке барокко смешалось с местными архитектурными традициями, это — самый вычурный его вариант, и называют его ультрабарокко. </vt:lpstr>
      <vt:lpstr>Презентация PowerPoint</vt:lpstr>
      <vt:lpstr>Во Франции стиль барокко выражен скромнее, чем в других странах. Раньше считалось, что здесь стиль вообще развития не получил, и памятники барокко считались памятниками классицизма. Иногда употребляют термин "барочный классицизм" применительно к французскому и английскому вариантам барокко. Сейчас к французскому барокко причисляют Версальский дворец вместе с регулярным парком, Люксембургский дворец, здание Французской Академии в Париже и др. произведения. Они действительно имеют некоторые черты классицизма.</vt:lpstr>
      <vt:lpstr>Презентация PowerPoint</vt:lpstr>
      <vt:lpstr>Презентация PowerPoint</vt:lpstr>
      <vt:lpstr>Презентация PowerPoint</vt:lpstr>
      <vt:lpstr>В Германии выдающимся памятником барокко является Новый дворец в Сан-Суси </vt:lpstr>
      <vt:lpstr>Самые крупные и знаменитые ансамбли барокко в мире: Версаль (Франция)</vt:lpstr>
      <vt:lpstr>Петродворец (Россия)</vt:lpstr>
      <vt:lpstr>Аранхуэс (Испания)</vt:lpstr>
      <vt:lpstr>Цвингер (Германия)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Архитектура барокко</dc:title>
  <dc:creator>оъ</dc:creator>
  <cp:lastModifiedBy>оъ</cp:lastModifiedBy>
  <cp:revision>12</cp:revision>
  <dcterms:created xsi:type="dcterms:W3CDTF">2016-09-19T07:06:54Z</dcterms:created>
  <dcterms:modified xsi:type="dcterms:W3CDTF">2016-09-19T13:27:30Z</dcterms:modified>
</cp:coreProperties>
</file>