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6"/>
  </p:notesMasterIdLst>
  <p:sldIdLst>
    <p:sldId id="311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</p:sldIdLst>
  <p:sldSz cx="9906000" cy="6858000" type="A4"/>
  <p:notesSz cx="6881813" cy="9661525"/>
  <p:defaultTextStyle>
    <a:defPPr>
      <a:defRPr lang="ru-RU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353"/>
    <a:srgbClr val="1DC4FF"/>
    <a:srgbClr val="FFFF75"/>
    <a:srgbClr val="FFFF93"/>
    <a:srgbClr val="00F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8710" autoAdjust="0"/>
  </p:normalViewPr>
  <p:slideViewPr>
    <p:cSldViewPr>
      <p:cViewPr varScale="1">
        <p:scale>
          <a:sx n="88" d="100"/>
          <a:sy n="88" d="100"/>
        </p:scale>
        <p:origin x="1094" y="5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119" cy="4830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98103" y="0"/>
            <a:ext cx="2982119" cy="4830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3BA06-E1BF-4734-B4C4-B0DD6A814F1C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23913" y="723900"/>
            <a:ext cx="5233987" cy="3622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182" y="4589225"/>
            <a:ext cx="5505450" cy="4347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176773"/>
            <a:ext cx="2982119" cy="4830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98103" y="9176773"/>
            <a:ext cx="2982119" cy="4830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9B3F3-4699-4CF1-BCB5-21D3BF6EC7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21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49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2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7D2DC-0365-4DCC-9958-DA42F9FEE21F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D0E12-5275-463C-A144-DE242BF31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7286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2325" indent="-402325" algn="l" defTabSz="1072866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703" indent="-335270" algn="l" defTabSz="1072866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082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7515" indent="-268216" algn="l" defTabSz="107286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947" indent="-268216" algn="l" defTabSz="107286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-747464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595414" y="500042"/>
            <a:ext cx="757242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Воспитательные задачи класса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 2018 – 2019 учебного года: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595414" y="2339830"/>
            <a:ext cx="7358114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Организовать работу по созданию дружеского коллектива, создавать благоприятные условия для воспитания и обучения детей.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Воспитывать и развивать моральные качества, поощрять за искренние проявления наилучших качеств.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навыки и умения по самообслуживанию в школе  и дома, формировать навыки личной гигиены.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Широко изучать историю и географию края, воспитывать патриотические чувства.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Систематически привлекать родителей учащихся к организации интересной и разнообразной жизни класса.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Привлекать детей к посещению кружков и секций, следить за физическим и нравственным здоровьем детей.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интеллектуальные, эмоциональные умения и навыки детей.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-747464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595414" y="500042"/>
            <a:ext cx="757242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СВЕДЕНИЯ ОБ ОБУЧАЮЩИХСЯ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173709"/>
              </p:ext>
            </p:extLst>
          </p:nvPr>
        </p:nvGraphicFramePr>
        <p:xfrm>
          <a:off x="1309662" y="1785924"/>
          <a:ext cx="7358114" cy="2857519"/>
        </p:xfrm>
        <a:graphic>
          <a:graphicData uri="http://schemas.openxmlformats.org/drawingml/2006/table">
            <a:tbl>
              <a:tblPr/>
              <a:tblGrid>
                <a:gridCol w="795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9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82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Литер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Ф.И.О.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Дата рождения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Домашний адрес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2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 - 75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Маргарита Андреевна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14.03.2011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Цапко 26/1 - 32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2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 - 163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Егор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Викторович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01.04.2011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Красноармейская 14- 13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2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 - 164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Елизавета Андреевна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25.05.2010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 лет СССР 19/5 - 37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2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 - 101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Егор Сергеевич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06.12.2010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Цапко 32/1 - 47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2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 - 112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Ярослав Викторович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17.12.2011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Комсомольская 23 - 44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2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Ш - 48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Светлана Павловна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04.12.2011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Советская 24 - 34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-747464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595414" y="500042"/>
            <a:ext cx="757242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Характеристика класса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952472" y="1306755"/>
            <a:ext cx="835824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1 (дополнительном) классе обучается 6 учащихся, из них – 3 маль­чика и 3девочки. До поступления в 1 класс дети посещали дошкольное учреждение.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Первые недели обучения в школе выявили группу детей, которые внимательны и активны на уроке, имеют достаточно высокий уровень сформированности познавательного интереса. К таким учащимся необходимо отнести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Света и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Ярослав.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классе есть ученики, которые пока присматриваются, осторожничают, боятся ошибиться. Они не проявляют на уроках высокую активность, хотя, как правило, правильно отвечают на вопросы, справляются с учебными заданиями, осознанно воспринимают новый материал. Эту группу сос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­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тавляют следующие учащиеся: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Маргарита.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состав класса входят и дети, которые с трудом адапти­руются к школьной жизни, требованиям учителя. Они об­ладают неустойчивым вниманием, с трудом переключают свое внимание с одного вида деятельности на другой, нуждаются в обучающей помощи учителя. К таким учащимся относятся: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Елизавета.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Есть и такие дети, которые находятся под  постоянным контролем взрослых это: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Егор,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Егор.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классе обучаются: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 многодетной семьи –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Светлана,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Ярослав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 неполных семей –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Егор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приёмные семьи –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Ярослав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     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Неблагополучных семей пока не вы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явлено.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-747464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52538" y="0"/>
            <a:ext cx="7572428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Социальный паспорт класса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393072"/>
              </p:ext>
            </p:extLst>
          </p:nvPr>
        </p:nvGraphicFramePr>
        <p:xfrm>
          <a:off x="1095348" y="2000240"/>
          <a:ext cx="7143800" cy="3069940"/>
        </p:xfrm>
        <a:graphic>
          <a:graphicData uri="http://schemas.openxmlformats.org/drawingml/2006/table">
            <a:tbl>
              <a:tblPr/>
              <a:tblGrid>
                <a:gridCol w="1480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43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Ф.И. обучающихся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Дата рождения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Ф.И.О. 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родителей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Многодетные семьи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Светлана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П.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Ярослав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04.12.2011 г.р.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17.12.2011 г.р.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Тамара Павловна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З.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Наталья Николаевна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3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Неполные семьи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Светлана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04.12.2011 г.р.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0728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Тамара Павловна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3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Неблагополучные семьи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3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Малообеспеченные семьи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Маргарита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14.03.2011 г.р.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Елена Александровна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78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Дети инвалиды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Маргарита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Егор Викторович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М.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Егор Сергеевич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14.03.2011 г.р.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01.04.2011 г.р.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06.12.2010 г.р.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Елена Александровна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Марина </a:t>
                      </a:r>
                      <a:r>
                        <a:rPr lang="ru-RU" sz="1000" dirty="0" err="1" smtClean="0">
                          <a:latin typeface="Times New Roman"/>
                          <a:ea typeface="Times New Roman"/>
                        </a:rPr>
                        <a:t>Ринатовна</a:t>
                      </a:r>
                      <a:endParaRPr lang="ru-RU" sz="10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Анна </a:t>
                      </a:r>
                      <a:r>
                        <a:rPr lang="ru-RU" sz="1000" dirty="0" err="1" smtClean="0">
                          <a:latin typeface="Times New Roman"/>
                          <a:ea typeface="Times New Roman"/>
                        </a:rPr>
                        <a:t>Вахифовна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3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Дети под опекой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П.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Ярослав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17.12.2011 г.р.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З.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</a:rPr>
                        <a:t>Наталья Николаевна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6224" marR="662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238224" y="857232"/>
            <a:ext cx="7286676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Количество учащихся  6 чел.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Количество девочек  3чел.; мальчиков 3 чел.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Год рождения детей 2010 - 2011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Состав семей: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95348" y="5214950"/>
            <a:ext cx="4953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Жилищные условия проживания семей:</a:t>
            </a:r>
            <a:endParaRPr lang="ru-RU" sz="700" dirty="0" smtClean="0">
              <a:latin typeface="Arial" pitchFamily="34" charset="0"/>
              <a:cs typeface="Arial" pitchFamily="34" charset="0"/>
            </a:endParaRPr>
          </a:p>
          <a:p>
            <a:pPr marL="457200" lvl="1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отдельных квартирах:  6 человек</a:t>
            </a:r>
            <a:endParaRPr lang="ru-RU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457200" lvl="1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Арендуют жильё: </a:t>
            </a:r>
            <a:endParaRPr lang="ru-RU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457200" lvl="1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частных домах:.</a:t>
            </a:r>
            <a:endParaRPr lang="ru-RU" sz="700" dirty="0" smtClean="0"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Национальный состав класса:</a:t>
            </a:r>
            <a:endParaRPr lang="ru-RU" sz="700" dirty="0" smtClean="0"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Национальность: русские				Количество:6 чел.</a:t>
            </a:r>
            <a:endParaRPr lang="ru-RU" sz="7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0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24174" y="357166"/>
            <a:ext cx="5214974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СВЕДЕНИЯ О РОДИТЕЛЯХ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132132"/>
              </p:ext>
            </p:extLst>
          </p:nvPr>
        </p:nvGraphicFramePr>
        <p:xfrm>
          <a:off x="1717040" y="1935479"/>
          <a:ext cx="6471920" cy="2560320"/>
        </p:xfrm>
        <a:graphic>
          <a:graphicData uri="http://schemas.openxmlformats.org/drawingml/2006/table">
            <a:tbl>
              <a:tblPr/>
              <a:tblGrid>
                <a:gridCol w="428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4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7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Ф.И.О.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Место работы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Телефон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Елена Александровна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Андрей Александрович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 работает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8 984 134 80 92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Марина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Ринатовна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Виктор Викторович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 работает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Оператор- «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Мухто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»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8 924 194 68 15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Надежда Владимировна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Андрей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Прокопевич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ЦРБ – палатная санитарка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ООО «Путина»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8 962 104 79 55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8 914 093 43 15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Анна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Вахифовна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«Глобл»- горничная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8 984 130 80 68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З.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Наталья Николаевна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З.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Марсил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Гавтулович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Пенсионер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Оператор «Одопту»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8 962 102 29 34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Тамара Павловна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Пенсионер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8 924 196 89 01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0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95612" y="571480"/>
            <a:ext cx="5214974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 работы с родителями</a:t>
            </a:r>
            <a:endParaRPr lang="ru-RU" sz="5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452406" y="1802375"/>
            <a:ext cx="9096404" cy="321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Постоянное информирование родителей о результатах учёбы, воспитания, душевного состояния, развития ребёнка.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Просвещение родителей в вопросах воспитания и обучения детей, оказание им помощи.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Привлечение к организации досуга детей по интересам.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Помощь в налаживании контактов между детьми, родителями и учителями.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0" i="0" u="sng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Формы работы: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Родительские собрания.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Открытые уроки.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Индивидуальные беседы.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Посещение на дому.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Совместные экскурсии, праздники.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0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95612" y="571480"/>
            <a:ext cx="521497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u="sng" dirty="0" smtClean="0">
                <a:solidFill>
                  <a:srgbClr val="002060"/>
                </a:solidFill>
              </a:rPr>
              <a:t>Темы родительских собраний: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738158" y="1785926"/>
            <a:ext cx="8239148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Сентябрь: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1. Режим младшего школьника, здоровье детей.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2. Помощь родителей в подготовке домашнего задания учащимся, в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организации досуга детей.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3. Развитие личности младшего школьника.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Ноябрь: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1. Роль микроклимата в семье и авторитета родителей в процессе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воспитания детей.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2. Что должны знать родители о суициде.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3. Как помочь стать ребёнку внимательным.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Январь: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1. Урок этической грамматики «Вся семья вместе, так и душа на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месте».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Март: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1. Острые углы семейного круга.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2. Разговор на «трудную» тему: «Профилактика вредных привычек в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семье».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3. Садимся за уроки.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Май: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1. Необходимость полноценного отдыха детей во время летних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каникул.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2. Психологические и физиологические особенности детей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7 - 9 лет.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0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95612" y="571480"/>
            <a:ext cx="521497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u="sng" dirty="0" smtClean="0">
                <a:solidFill>
                  <a:srgbClr val="002060"/>
                </a:solidFill>
              </a:rPr>
              <a:t>График посещения семей: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041443"/>
              </p:ext>
            </p:extLst>
          </p:nvPr>
        </p:nvGraphicFramePr>
        <p:xfrm>
          <a:off x="1717040" y="2225039"/>
          <a:ext cx="6471920" cy="2103120"/>
        </p:xfrm>
        <a:graphic>
          <a:graphicData uri="http://schemas.openxmlformats.org/drawingml/2006/table">
            <a:tbl>
              <a:tblPr/>
              <a:tblGrid>
                <a:gridCol w="33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6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45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Ф.И.О.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Сент.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Окт.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Нояб.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Дек.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Янв.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Фев.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Март 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Апр.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Маргарита Андреевна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Егор Викторович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Елизавета Андреевна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Егор Сергеевич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Ярослав Викторович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Светлана Павловна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0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95612" y="571480"/>
            <a:ext cx="5214974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u="sng" dirty="0" smtClean="0">
                <a:solidFill>
                  <a:srgbClr val="002060"/>
                </a:solidFill>
              </a:rPr>
              <a:t>Внеурочная деятельность: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879424"/>
              </p:ext>
            </p:extLst>
          </p:nvPr>
        </p:nvGraphicFramePr>
        <p:xfrm>
          <a:off x="309530" y="2225040"/>
          <a:ext cx="8786873" cy="3418537"/>
        </p:xfrm>
        <a:graphic>
          <a:graphicData uri="http://schemas.openxmlformats.org/drawingml/2006/table">
            <a:tbl>
              <a:tblPr/>
              <a:tblGrid>
                <a:gridCol w="485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09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58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37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5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Ф.И.О.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Пон.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Вт.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Чет.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Пят.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2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Маргарита Андреевна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Развивай-ка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Азбука здоровья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Страна добра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 -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Улыбка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Удивительный мир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Егор Викторович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Развивай-ка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Азбука здоровья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Страна добра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 -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Улыбка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Удивительный мир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2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Елизавета Андреевна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Развивай-ка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Азбука здоровья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Страна добра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 -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Улыбка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Удивительный мир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М. Егор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Сергеевич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Развивай-ка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Азбука здоровья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Страна добра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 -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Улыбка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Удивительный мир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Ярослав Викторович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Развивай-ка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Азбука здоровья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Страна добра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 -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Улыбка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Удивительный мир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Светлана Павловна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Развивай-ка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Азбука здоровья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Страна добра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Развивай -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Улыбка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Удивительный мир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0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95546" y="357166"/>
            <a:ext cx="621510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u="sng" dirty="0" smtClean="0">
                <a:solidFill>
                  <a:srgbClr val="002060"/>
                </a:solidFill>
              </a:rPr>
              <a:t>Классные часы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u="sng" dirty="0" smtClean="0">
                <a:solidFill>
                  <a:srgbClr val="002060"/>
                </a:solidFill>
              </a:rPr>
              <a:t>на первое и второе полугодие:</a:t>
            </a:r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952472" y="1156004"/>
          <a:ext cx="8358245" cy="4987642"/>
        </p:xfrm>
        <a:graphic>
          <a:graphicData uri="http://schemas.openxmlformats.org/drawingml/2006/table">
            <a:tbl>
              <a:tblPr/>
              <a:tblGrid>
                <a:gridCol w="64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5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6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Дата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Мероприятие 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 indent="449580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Классный час: «Законы улиц и дорог»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Практические игры по правилам дорожного движения. «Опасная дорога» 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«Права и обязанности школьников. Поведение в школе, на уроках, на переменах, в столовой».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Весёлые старты.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Разучивание подвижных игр для проведения перемен.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«Берегись огня». Конкурс рисунков: «Спички детям не игрушка». 01. Краткие сведения о пожарной охране.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Классный час: «Поговорим о вежливости».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«Профилактика детского травматизма.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Травмоопасные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участки в школе».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Классный час: «Здоровый образ жизни. Режим дня. Вредные привычки». Беседа: «Наркотики – это смерть». 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Классный час: «Кого можно считать настоящим другом?».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«Личная гигиена человека и гигиена жилища».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«Правила дорожного движения. О правилах поведения на улице, дома во время каникул».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Классный час: «День ребёнка. Знай свои права».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«Что такое правонарушения и как их избежать?»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«Ценность человеческой жизни. Самый дорогой человек». Изготовление сувениров для мам. 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Выставка рисунков: «Мамин портрет»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Общешкольный праздник осени. «Осенний бал». 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Библиотечный урок.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Классный час: «Спешите делать добро!» 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«Будь в школе и дома хорошим хозяином!»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67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Классный час: «Любите животных».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0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952472" y="928676"/>
          <a:ext cx="8358245" cy="5349740"/>
        </p:xfrm>
        <a:graphic>
          <a:graphicData uri="http://schemas.openxmlformats.org/drawingml/2006/table">
            <a:tbl>
              <a:tblPr/>
              <a:tblGrid>
                <a:gridCol w="64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5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2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 dirty="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«Правила дорожного движения. Правила безопасного поведения в общественных местах. Повторение противопожарных правил. Пиротехника – опасность для вашей жизни».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Новогодний праздник. «Ёлка».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Экологическая викторина – «Планета в опасности».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Классный час: «Огонь – друг и враг человека!»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Математический лабиринт. Игры, конкурсы, викторины.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Беседа: «Будь внимательным к пожилым людям»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Путешествия в страну «Русского языка». Игры, конкурсы, викторины.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Беседа: «Вспомним юных героев ВОВ».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6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Беседа: «Правила дорожного движения. О безопасности поведения дома, во дворе». 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Беседа: «Защитники нашей Родины». Праздник для будущих защитников отечества.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«В каждом человеке есть талант».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«Праздник для мам и бабушек».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6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Классный час: «Берегись автомобиля!». Правила дорожного движения. Безопасность пешеходов.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Классный час: «Книга – твой учитель и друг»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Классный час: «Они покоряют космос».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«Спортивный калейдоскоп». Весёлые игры.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Посещение краеведческого музея.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Беседа: «Здоровый образ жизни. Здоровое питание».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Беседа: «Труд кормит, а лень портит».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Классный час: «День победы!»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Весёлые старты.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46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 о правилах дорожного движения. Поведение во дворе, дома, на реке и море. «Я один дома». </a:t>
                      </a:r>
                    </a:p>
                  </a:txBody>
                  <a:tcPr marL="23699" marR="236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0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242109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38290" y="1714488"/>
          <a:ext cx="6471920" cy="4214839"/>
        </p:xfrm>
        <a:graphic>
          <a:graphicData uri="http://schemas.openxmlformats.org/drawingml/2006/table">
            <a:tbl>
              <a:tblPr/>
              <a:tblGrid>
                <a:gridCol w="34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3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Темы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Дата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Классный час: «Законы улиц и дорог»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2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«Правила дорожного движения. О безопасности поведения дома, во дворе».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2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Практические игры по правилам дорожного движения. «Опасная дорога»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2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«Профилактика детского травматизма.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Травмоопасные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участки в школе».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2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Беседа: «Правила дорожного движения. О правилах поведения на улице, дома во время каникул».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2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Классный час: «Берегись автомобиля!». Правила дорожного движения. Безопасность пешеходов.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4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Беседа: «Правила дорожного движения. Правила безопасного поведения в общественных местах. Повторение противопожарных правил. Пиротехника – опасность для вашей жизни».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2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Беседа о правилах дорожного движения. Поведение во дворе, дома, на реке и море. «Я один дома».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Встреча с инспектором ГИБДД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714356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Темы занятий по правилам дорожного движения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класс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2018 – 2019 г.г.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452538" y="6286520"/>
            <a:ext cx="68818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Классный руководитель                                                         Е.В. Поп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-99392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404664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375069"/>
              </p:ext>
            </p:extLst>
          </p:nvPr>
        </p:nvGraphicFramePr>
        <p:xfrm>
          <a:off x="1914207" y="2377439"/>
          <a:ext cx="6077585" cy="1307592"/>
        </p:xfrm>
        <a:graphic>
          <a:graphicData uri="http://schemas.openxmlformats.org/drawingml/2006/table">
            <a:tbl>
              <a:tblPr/>
              <a:tblGrid>
                <a:gridCol w="2040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1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6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ФИО учащегося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Год рождения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Наличие транспортного средства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Маргарита Андреевна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14.03.2011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Не имеет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Егор Викторович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01.04.2011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smtClean="0">
                          <a:latin typeface="Times New Roman" pitchFamily="18" charset="0"/>
                          <a:cs typeface="Times New Roman" pitchFamily="18" charset="0"/>
                        </a:rPr>
                        <a:t>Не имеет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Елизавета Андреевна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25.05.2010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smtClean="0">
                          <a:latin typeface="Times New Roman" pitchFamily="18" charset="0"/>
                          <a:cs typeface="Times New Roman" pitchFamily="18" charset="0"/>
                        </a:rPr>
                        <a:t>Не имеет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Егор Сергеевич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06.12.2010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smtClean="0">
                          <a:latin typeface="Times New Roman" pitchFamily="18" charset="0"/>
                          <a:cs typeface="Times New Roman" pitchFamily="18" charset="0"/>
                        </a:rPr>
                        <a:t>Не имеет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Ярослав Викторович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17.12.2011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Не имеет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Ш.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Светлана Павловна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04.12.2011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Не имеет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142477"/>
            <a:ext cx="990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аличия у обучающихся транспортных средств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4User1\Desktop\Семинар апрель2018\клипарты\1194(1).jpg"/>
          <p:cNvPicPr>
            <a:picLocks noChangeAspect="1" noChangeArrowheads="1"/>
          </p:cNvPicPr>
          <p:nvPr/>
        </p:nvPicPr>
        <p:blipFill rotWithShape="1">
          <a:blip r:embed="rId2" cstate="print"/>
          <a:srcRect t="8649"/>
          <a:stretch/>
        </p:blipFill>
        <p:spPr bwMode="auto">
          <a:xfrm>
            <a:off x="0" y="-99392"/>
            <a:ext cx="9906000" cy="7605464"/>
          </a:xfrm>
          <a:prstGeom prst="rect">
            <a:avLst/>
          </a:prstGeom>
          <a:noFill/>
        </p:spPr>
      </p:pic>
      <p:pic>
        <p:nvPicPr>
          <p:cNvPr id="6" name="Picture 7" descr="C:\Users\S4User1\Desktop\логотип школы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1136576" cy="64941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226570"/>
            <a:ext cx="1496616" cy="7483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4497" y="404664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96616" y="2273979"/>
            <a:ext cx="67687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Обучающие 1 (дополнительного класса)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е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состоят на разных видах учёта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1749</Words>
  <Application>Microsoft Office PowerPoint</Application>
  <PresentationFormat>Лист A4 (210x297 мм)</PresentationFormat>
  <Paragraphs>365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S4User1</dc:creator>
  <cp:lastModifiedBy>Ксения</cp:lastModifiedBy>
  <cp:revision>266</cp:revision>
  <dcterms:created xsi:type="dcterms:W3CDTF">2018-04-02T05:49:41Z</dcterms:created>
  <dcterms:modified xsi:type="dcterms:W3CDTF">2019-02-02T11:35:41Z</dcterms:modified>
</cp:coreProperties>
</file>