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57" r:id="rId4"/>
    <p:sldId id="258" r:id="rId5"/>
    <p:sldId id="259" r:id="rId6"/>
    <p:sldId id="273" r:id="rId7"/>
    <p:sldId id="274" r:id="rId8"/>
    <p:sldId id="261" r:id="rId9"/>
    <p:sldId id="263" r:id="rId10"/>
    <p:sldId id="262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4143404" cy="14700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2500306"/>
            <a:ext cx="5143536" cy="378621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642918"/>
            <a:ext cx="4143404" cy="12858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143116"/>
            <a:ext cx="5000660" cy="414340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EB8F9-8BB9-4321-A584-36924B05A87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5567B-D4DA-45AA-971C-C6F5F53CBA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501122" cy="62865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28604"/>
            <a:ext cx="8215370" cy="60007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user\Desktop\0_635ab_700d7a94_L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16200000">
            <a:off x="3613944" y="961209"/>
            <a:ext cx="6348413" cy="47117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2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571480"/>
            <a:ext cx="4786346" cy="5715040"/>
          </a:xfrm>
        </p:spPr>
        <p:txBody>
          <a:bodyPr>
            <a:normAutofit lnSpcReduction="10000"/>
          </a:bodyPr>
          <a:lstStyle/>
          <a:p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Тема выступления: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«Духовно – нравственное воспитание и развитие личности обучающихся в урочной и внеурочной деятельности» </a:t>
            </a:r>
          </a:p>
          <a:p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МБОУ «СОШ№6»</a:t>
            </a:r>
          </a:p>
          <a:p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</a:rPr>
              <a:t>Замахаева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Н.В.</a:t>
            </a:r>
          </a:p>
          <a:p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428604"/>
            <a:ext cx="5000660" cy="57150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500" b="1" i="1" dirty="0" smtClean="0">
                <a:solidFill>
                  <a:schemeClr val="accent2">
                    <a:lumMod val="75000"/>
                  </a:schemeClr>
                </a:solidFill>
              </a:rPr>
              <a:t>«Знания без воспитания –  это меч в руках сумасшедшего»</a:t>
            </a:r>
            <a:endParaRPr lang="ru-RU" sz="3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3500" b="1" dirty="0" smtClean="0"/>
              <a:t>                                                                                              </a:t>
            </a:r>
            <a:r>
              <a:rPr lang="ru-RU" sz="3500" dirty="0" smtClean="0"/>
              <a:t>Д.И.Менделеев</a:t>
            </a:r>
          </a:p>
          <a:p>
            <a:pPr>
              <a:buNone/>
            </a:pPr>
            <a:r>
              <a:rPr lang="ru-RU" sz="3500" b="1" i="1" dirty="0" smtClean="0">
                <a:solidFill>
                  <a:schemeClr val="accent2">
                    <a:lumMod val="75000"/>
                  </a:schemeClr>
                </a:solidFill>
              </a:rPr>
              <a:t>«Всех выше должно стоять образование нравственное» </a:t>
            </a:r>
            <a:endParaRPr lang="ru-RU" sz="35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3500" dirty="0" smtClean="0"/>
              <a:t>                                                                                          В. Г. Белинский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5000660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Ф.М. Достоевский писал: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«Не зная, для чего ему жить, человек скорее истребит себя, даже если кругом него всё будут хлеба… ибо тайна человеческого бытия не в том, чтобы жить, а для чего жить». 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00042"/>
            <a:ext cx="5000660" cy="578647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«Особая сфера воспитательной работы – ограждение детей, подростков, юношества от одной из самых больших бед – пустоты души,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бездуховности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… Настоящий человек начинается там, где есть святыни души…»</a:t>
            </a:r>
          </a:p>
          <a:p>
            <a:pPr>
              <a:buNone/>
            </a:pPr>
            <a:r>
              <a:rPr lang="ru-RU" i="1" dirty="0" smtClean="0"/>
              <a:t>В.А. Сухомлинский</a:t>
            </a:r>
            <a:endParaRPr lang="ru-RU" dirty="0" smtClean="0"/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42875" y="0"/>
            <a:ext cx="9001125" cy="1214438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Вопрос духовно-нравственного воспитания детей является одной из ключевых проблем</a:t>
            </a:r>
          </a:p>
        </p:txBody>
      </p:sp>
      <p:pic>
        <p:nvPicPr>
          <p:cNvPr id="7171" name="Содержимое 5" descr="00001_421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" y="1285875"/>
            <a:ext cx="2786063" cy="2109788"/>
          </a:xfrm>
        </p:spPr>
      </p:pic>
      <p:pic>
        <p:nvPicPr>
          <p:cNvPr id="7172" name="Содержимое 6" descr="107039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72188" y="1285875"/>
            <a:ext cx="2928937" cy="2343150"/>
          </a:xfrm>
        </p:spPr>
      </p:pic>
      <p:pic>
        <p:nvPicPr>
          <p:cNvPr id="7173" name="Рисунок 7" descr="121852891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8" y="1285875"/>
            <a:ext cx="1524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8" descr="53055221_podrostki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" y="4286250"/>
            <a:ext cx="2714625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Рисунок 9" descr="boys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63" y="4286250"/>
            <a:ext cx="3376612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Рисунок 10" descr="image_18967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3" y="2786063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Рисунок 11" descr="PR20090226163859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21013" y="4714875"/>
            <a:ext cx="24765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Рисунок 12" descr="1252355449_39.jpg"/>
          <p:cNvPicPr>
            <a:picLocks noChangeAspect="1"/>
          </p:cNvPicPr>
          <p:nvPr/>
        </p:nvPicPr>
        <p:blipFill>
          <a:blip r:embed="rId9"/>
          <a:srcRect b="8263"/>
          <a:stretch>
            <a:fillRect/>
          </a:stretch>
        </p:blipFill>
        <p:spPr bwMode="auto">
          <a:xfrm>
            <a:off x="2214563" y="2786063"/>
            <a:ext cx="22066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6" descr="P101088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1500188"/>
            <a:ext cx="3817937" cy="253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Нравственные качества человека </a:t>
            </a:r>
            <a:br>
              <a:rPr lang="ru-RU" sz="3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будущего общества должны закладываться сегодня</a:t>
            </a:r>
          </a:p>
        </p:txBody>
      </p:sp>
      <p:pic>
        <p:nvPicPr>
          <p:cNvPr id="8196" name="Содержимое 4" descr="Рисунок2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81625" y="3929063"/>
            <a:ext cx="3619500" cy="2711450"/>
          </a:xfrm>
        </p:spPr>
      </p:pic>
      <p:pic>
        <p:nvPicPr>
          <p:cNvPr id="8197" name="Содержимое 5" descr="Изображение 015.jpg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714875" y="2786063"/>
            <a:ext cx="2686050" cy="2014537"/>
          </a:xfrm>
        </p:spPr>
      </p:pic>
      <p:pic>
        <p:nvPicPr>
          <p:cNvPr id="8198" name="Рисунок 7" descr="P412001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5" y="928688"/>
            <a:ext cx="2833688" cy="212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8" descr="P1010571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5" y="3141663"/>
            <a:ext cx="2286000" cy="344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9" descr="P1010583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928688"/>
            <a:ext cx="32527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Рисунок 10" descr="P1000064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38" y="4286250"/>
            <a:ext cx="3024187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zoozel.ru/gallery/images/65871_krai-rodnoi-risunki-karandashom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428605"/>
            <a:ext cx="428628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youpainter.ru/sites/default/files/styles/painting_full_screen/public/users/mariya_batyr/mariya_batyr_babochki.jpg?itok=bv6O63g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286124"/>
            <a:ext cx="407196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www.kirovreg.ru/econom/forest/0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500042"/>
            <a:ext cx="385921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fotohomka.ru/images/Jan/09/782be57fdc421ffa7fd27950c57422f0/mini_5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214686"/>
            <a:ext cx="364333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642918"/>
            <a:ext cx="4143404" cy="1714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00042"/>
            <a:ext cx="8001056" cy="578647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добрый, не причиняющий зла живому,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творящий и оберегающий красоту мира,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свободолюбивый и ответственный,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самостоятельный и законопослушный,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чувствующий связь со своим народом, страной, культурой,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- патриотичный (готовый поступиться своими интересами ради «своих» -  класса, школы, поселка, России) и т. 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4143404" cy="171451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1.Воспитание гражданственности, патриотизма, уважения к правам, свободам и обязанностям человека.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700" dirty="0"/>
          </a:p>
        </p:txBody>
      </p:sp>
      <p:pic>
        <p:nvPicPr>
          <p:cNvPr id="4" name="Содержимое 3" descr="C:\Users\1\Desktop\Новая папка (2)\DSC0256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35004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Новая папка (2)\DSC048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57166"/>
            <a:ext cx="3357554" cy="197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1\Desktop\Новая папка (2)\DSC0484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357430"/>
            <a:ext cx="2702323" cy="311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1\Desktop\Новая папка (14)\Новая папка (3)\DSC0399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4000504"/>
            <a:ext cx="3357586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2.Воспитание нравственных чувств и этического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сознания.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4" name="Содержимое 3" descr="C:\Users\класс\Desktop\фото 1 кл\SAM_0367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2000240"/>
            <a:ext cx="3767134" cy="2128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Desktop\Новая папка (24)\детские\DSC0266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714356"/>
            <a:ext cx="342899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класс\Desktop\1кл. фото\маслен\DSC01045.JP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4143380"/>
            <a:ext cx="3286148" cy="2214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1\Desktop\Новая папка (7)\фото\фото  докл\DSC0565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66" y="3214686"/>
            <a:ext cx="307183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1\Desktop\Новая папка (7)\фото\фото  докл\DSC0560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4500570"/>
            <a:ext cx="2514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4357718" cy="1500198"/>
          </a:xfrm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3.Воспитание трудолюбия, творческого отношения к учению, труду, жизни.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https://im0-tub-ru.yandex.net/i?id=4e61e499b782ee930debedfae046ffac-l&amp;n=1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362425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Новая папка (2)\DSC0336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57166"/>
            <a:ext cx="3454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1\Desktop\Новая папка (2)\DSC033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3000372"/>
            <a:ext cx="2590789" cy="190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3" descr="C:\Users\класс\Desktop\фото 1 кл\!!!ФОТО2\DSC01621.JPG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4786322"/>
            <a:ext cx="2000264" cy="171453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</p:pic>
      <p:pic>
        <p:nvPicPr>
          <p:cNvPr id="8" name="Рисунок 7" descr="C:\Users\1\Desktop\Новая папка (7)\фото\фото  докл\DSC0616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4500570"/>
            <a:ext cx="307183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714356"/>
            <a:ext cx="4071966" cy="1214446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4.Формирование ценностного отношения к семье, здоровью и здоровому образу жизни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5" descr="D:\фото от пономар\Новая папка\DSCN16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63342"/>
            <a:ext cx="3571900" cy="337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Новая папка (24)\детские\DSC026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643314"/>
            <a:ext cx="38227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1\Desktop\Новая папка (24)\детские\фото 2 класс\DSC021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85728"/>
            <a:ext cx="401161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00042"/>
            <a:ext cx="4214842" cy="1643074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5.Воспитание ценностного отношения к природе, окружающей среде (экологическое воспитание);</a:t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7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Содержимое 6" descr="C:\Users\1\Desktop\Новая папка (24)\детские\Новая папка (4)\DSC0241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28" y="214290"/>
            <a:ext cx="3143272" cy="2375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1\Desktop\Новая папка (2)\DSC025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58544" y="-29503918"/>
            <a:ext cx="34747200" cy="26060400"/>
          </a:xfrm>
          <a:prstGeom prst="rect">
            <a:avLst/>
          </a:prstGeom>
          <a:noFill/>
        </p:spPr>
      </p:pic>
      <p:pic>
        <p:nvPicPr>
          <p:cNvPr id="9" name="Рисунок 8" descr="C:\Users\1\Desktop\Новая папка (2)\DSC0257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1" y="2214555"/>
            <a:ext cx="414340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1\Desktop\Новая папка (2)\DSC0258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2571744"/>
            <a:ext cx="321467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1\Desktop\Новая папка (2)\DSC0422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4214818"/>
            <a:ext cx="3121025" cy="234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1\Desktop\Новая папка (7)\фото\фото  докл\DSC0560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8"/>
            <a:ext cx="2514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42852"/>
            <a:ext cx="4143404" cy="228601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6.Воспитание ценностного отношения к прекрасному, формирование представлений об эстетических идеалах и ценностях (эстетическое воспитание).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C:\Users\1\Desktop\Новая папка (2)\DSC048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357430"/>
            <a:ext cx="2952749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1\Desktop\Новая папка (24)\детские\Новая папка (4)\DSC023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14290"/>
            <a:ext cx="344488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1\Desktop\Новая папка (7)\фото\DSC0262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35743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1\Desktop\Новая папка (7)\фото\DSC0380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4572008"/>
            <a:ext cx="2714644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1\Desktop\Новая папка (24)\детские\DSC0440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8" y="4726781"/>
            <a:ext cx="2341559" cy="1631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71480"/>
            <a:ext cx="5429288" cy="57150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добро, зло, мудрость, мужество, умеренность, справедливость, счастье, дружба, свобода. милосердие, долг, вина.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00042"/>
            <a:ext cx="7929618" cy="578647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Да  и от школы нельзя требовать ПОЛНОГО решения задач воспитания. Это может сделать только общество в целом. Однако это не значит, что педагог может отмахнуться от этих задач. Мы можем и должны сделать то, что в наших силах, внести свой вклад. За 40 минут урока, несколько часов в школе, выходя вместе с детьми за пределы школы – в каждой этой ситуации мы можем повлиять на развитие духовного мира наших детей своими словами и делами. Мы можем повлиять на часть того мира, в котором живет школьник – работая с родителями, устанавливая контакты с культурными и общественными организациями.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71480"/>
            <a:ext cx="4643470" cy="557216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ru-RU" sz="6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Спасибо за внимание!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</Template>
  <TotalTime>221</TotalTime>
  <Words>223</Words>
  <Application>Microsoft Office PowerPoint</Application>
  <PresentationFormat>Экран (4:3)</PresentationFormat>
  <Paragraphs>33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2</vt:lpstr>
      <vt:lpstr>Слайд 1</vt:lpstr>
      <vt:lpstr>Слайд 2</vt:lpstr>
      <vt:lpstr>Слайд 3</vt:lpstr>
      <vt:lpstr>Слайд 4</vt:lpstr>
      <vt:lpstr>Слайд 5</vt:lpstr>
      <vt:lpstr>Вопрос духовно-нравственного воспитания детей является одной из ключевых проблем</vt:lpstr>
      <vt:lpstr>Нравственные качества человека  будущего общества должны закладываться сегодня</vt:lpstr>
      <vt:lpstr>Слайд 8</vt:lpstr>
      <vt:lpstr>Слайд 9</vt:lpstr>
      <vt:lpstr> 1.Воспитание гражданственности, патриотизма, уважения к правам, свободам и обязанностям человека. </vt:lpstr>
      <vt:lpstr>  2.Воспитание нравственных чувств и этического сознания. </vt:lpstr>
      <vt:lpstr> 3.Воспитание трудолюбия, творческого отношения к учению, труду, жизни. </vt:lpstr>
      <vt:lpstr> 4.Формирование ценностного отношения к семье, здоровью и здоровому образу жизни </vt:lpstr>
      <vt:lpstr> 5.Воспитание ценностного отношения к природе, окружающей среде (экологическое воспитание); </vt:lpstr>
      <vt:lpstr>  6.Воспитание ценностного отношения к прекрасному, формирование представлений об эстетических идеалах и ценностях (эстетическое воспитание). </vt:lpstr>
      <vt:lpstr>Слайд 16</vt:lpstr>
      <vt:lpstr>Слайд 17</vt:lpstr>
      <vt:lpstr>Слайд 18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23</cp:revision>
  <dcterms:created xsi:type="dcterms:W3CDTF">2014-04-26T10:19:18Z</dcterms:created>
  <dcterms:modified xsi:type="dcterms:W3CDTF">2017-05-22T14:41:03Z</dcterms:modified>
</cp:coreProperties>
</file>