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258" r:id="rId3"/>
    <p:sldId id="259" r:id="rId4"/>
    <p:sldId id="287" r:id="rId5"/>
    <p:sldId id="261" r:id="rId6"/>
    <p:sldId id="262" r:id="rId7"/>
    <p:sldId id="295" r:id="rId8"/>
    <p:sldId id="288" r:id="rId9"/>
    <p:sldId id="263" r:id="rId10"/>
    <p:sldId id="264" r:id="rId11"/>
    <p:sldId id="265" r:id="rId12"/>
    <p:sldId id="266" r:id="rId13"/>
    <p:sldId id="291" r:id="rId14"/>
    <p:sldId id="267" r:id="rId15"/>
    <p:sldId id="268" r:id="rId16"/>
    <p:sldId id="290" r:id="rId17"/>
    <p:sldId id="292" r:id="rId18"/>
    <p:sldId id="269" r:id="rId19"/>
    <p:sldId id="270" r:id="rId20"/>
    <p:sldId id="293" r:id="rId21"/>
    <p:sldId id="271" r:id="rId22"/>
    <p:sldId id="296" r:id="rId23"/>
    <p:sldId id="297" r:id="rId24"/>
    <p:sldId id="294" r:id="rId25"/>
    <p:sldId id="272" r:id="rId26"/>
    <p:sldId id="273" r:id="rId27"/>
    <p:sldId id="274" r:id="rId28"/>
    <p:sldId id="298" r:id="rId29"/>
    <p:sldId id="301" r:id="rId30"/>
    <p:sldId id="299" r:id="rId31"/>
    <p:sldId id="300" r:id="rId32"/>
    <p:sldId id="306" r:id="rId33"/>
    <p:sldId id="302" r:id="rId34"/>
    <p:sldId id="275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41" r:id="rId44"/>
    <p:sldId id="342" r:id="rId45"/>
    <p:sldId id="317" r:id="rId46"/>
    <p:sldId id="316" r:id="rId47"/>
    <p:sldId id="318" r:id="rId48"/>
    <p:sldId id="320" r:id="rId49"/>
    <p:sldId id="321" r:id="rId50"/>
    <p:sldId id="322" r:id="rId51"/>
    <p:sldId id="323" r:id="rId52"/>
    <p:sldId id="324" r:id="rId53"/>
    <p:sldId id="340" r:id="rId54"/>
    <p:sldId id="325" r:id="rId55"/>
    <p:sldId id="326" r:id="rId56"/>
    <p:sldId id="333" r:id="rId57"/>
    <p:sldId id="319" r:id="rId58"/>
    <p:sldId id="327" r:id="rId59"/>
    <p:sldId id="278" r:id="rId60"/>
    <p:sldId id="330" r:id="rId61"/>
    <p:sldId id="331" r:id="rId62"/>
    <p:sldId id="329" r:id="rId63"/>
    <p:sldId id="332" r:id="rId64"/>
    <p:sldId id="335" r:id="rId65"/>
    <p:sldId id="280" r:id="rId66"/>
    <p:sldId id="336" r:id="rId67"/>
    <p:sldId id="337" r:id="rId68"/>
    <p:sldId id="339" r:id="rId69"/>
    <p:sldId id="303" r:id="rId70"/>
    <p:sldId id="338" r:id="rId71"/>
    <p:sldId id="281" r:id="rId72"/>
    <p:sldId id="282" r:id="rId73"/>
    <p:sldId id="283" r:id="rId74"/>
    <p:sldId id="284" r:id="rId75"/>
    <p:sldId id="328" r:id="rId76"/>
    <p:sldId id="285" r:id="rId77"/>
    <p:sldId id="286" r:id="rId7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50"/>
    <a:srgbClr val="600C7A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706" autoAdjust="0"/>
  </p:normalViewPr>
  <p:slideViewPr>
    <p:cSldViewPr>
      <p:cViewPr varScale="1">
        <p:scale>
          <a:sx n="75" d="100"/>
          <a:sy n="75" d="100"/>
        </p:scale>
        <p:origin x="101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197856-EBB2-4A03-8A74-D225CF469D2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FC6F29-16B6-4163-8CA1-A7B42EE4E6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FC6F29-16B6-4163-8CA1-A7B42EE4E606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FFC97-9079-4BFB-9C49-4CA601FA48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F15B44-3C83-45B7-B926-5A9C02D72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9D2FC2-8455-40E5-BBC1-3663046A8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81200"/>
            <a:ext cx="38481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0555B-1775-42CA-B01E-7438C34D9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037554-A515-49F6-97A4-45C3F32650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166C59-AD81-41AA-91B7-8B2721A29B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3E432-B841-45A3-B712-E98FCEE073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9652B4-E8FF-4EA8-A574-790201201E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380DD-34DE-4B9A-9421-9C62FA8090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D34FE-C00D-4A6D-A9F4-736F9D507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3295E-1DC7-4402-8EE7-6E4688FE7B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1447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97195-B981-450E-9671-CEAF1D47510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7086600" cy="1447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61988" y="19050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24388" y="1905000"/>
            <a:ext cx="3810000" cy="4114800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B53E9-2D3A-4DE2-92BE-A03780C4AE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7000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61988" y="228600"/>
            <a:ext cx="8329612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4BB539-4BD6-4725-BA95-D968229675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 advClick="0" advTm="7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848600" cy="414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55640BD-66BE-4EA4-9B2A-4CBE3A58E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6" r:id="rId12"/>
    <p:sldLayoutId id="2147483697" r:id="rId13"/>
    <p:sldLayoutId id="2147483698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&#1048;&#1085;&#1085;&#1072;\&#1056;&#1072;&#1073;&#1086;&#1095;&#1080;&#1081;%20&#1089;&#1090;&#1086;&#1083;\&#1052;&#1080;&#1093;&#1072;&#1080;&#1083;%20&#1051;&#1086;&#1084;&#1072;&#1085;&#1086;&#1089;&#1086;&#1074;\&#1048;&#1086;&#1075;&#1072;&#1085;&#1085;+&#1057;&#1077;&#1073;&#1072;&#1089;&#1090;&#1100;&#1103;&#1085;+&#1041;&#1072;&#1093;++&#1064;&#1072;&#1088;&#1083;&#1100;+&#1043;&#1091;&#1085;&#1086;+-+&amp;quot;&#1040;&#1074;&#1077;,+&#1052;&#1072;&#1088;&#1080;&#1103;&amp;quot;.mp3" TargetMode="Externa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12" Type="http://schemas.openxmlformats.org/officeDocument/2006/relationships/image" Target="../media/image96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11" Type="http://schemas.openxmlformats.org/officeDocument/2006/relationships/image" Target="../media/image95.jpeg"/><Relationship Id="rId5" Type="http://schemas.openxmlformats.org/officeDocument/2006/relationships/image" Target="../media/image89.jpeg"/><Relationship Id="rId10" Type="http://schemas.openxmlformats.org/officeDocument/2006/relationships/image" Target="../media/image94.jpeg"/><Relationship Id="rId4" Type="http://schemas.openxmlformats.org/officeDocument/2006/relationships/image" Target="../media/image88.jpeg"/><Relationship Id="rId9" Type="http://schemas.openxmlformats.org/officeDocument/2006/relationships/image" Target="../media/image93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2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103.png"/><Relationship Id="rId7" Type="http://schemas.openxmlformats.org/officeDocument/2006/relationships/image" Target="../media/image10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106.png"/><Relationship Id="rId5" Type="http://schemas.openxmlformats.org/officeDocument/2006/relationships/image" Target="../media/image105.jpeg"/><Relationship Id="rId4" Type="http://schemas.openxmlformats.org/officeDocument/2006/relationships/image" Target="../media/image104.jpeg"/><Relationship Id="rId9" Type="http://schemas.openxmlformats.org/officeDocument/2006/relationships/image" Target="../media/image10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jpeg"/><Relationship Id="rId4" Type="http://schemas.openxmlformats.org/officeDocument/2006/relationships/image" Target="../media/image9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785786" y="1643050"/>
            <a:ext cx="7772400" cy="1470025"/>
          </a:xfrm>
        </p:spPr>
        <p:txBody>
          <a:bodyPr/>
          <a:lstStyle/>
          <a:p>
            <a:pPr eaLnBrk="1" hangingPunct="1"/>
            <a:r>
              <a:rPr lang="ru-RU" sz="5400" b="1" dirty="0" smtClean="0"/>
              <a:t>Михаил Васильевич Ломоносов</a:t>
            </a:r>
            <a:endParaRPr lang="ru-RU" sz="5400" dirty="0" smtClean="0"/>
          </a:p>
        </p:txBody>
      </p:sp>
      <p:pic>
        <p:nvPicPr>
          <p:cNvPr id="3076" name="Рисунок 4" descr="children_0120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5229200"/>
            <a:ext cx="122237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Рисунок 7" descr="children_0127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60648"/>
            <a:ext cx="1368425" cy="167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Рисунок 8" descr="children_0166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356992"/>
            <a:ext cx="1257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274638"/>
            <a:ext cx="5184576" cy="346050"/>
          </a:xfr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rgbClr val="C00000"/>
                </a:solidFill>
              </a:rPr>
              <a:t>Актуализация опорных знаний</a:t>
            </a:r>
            <a:endParaRPr lang="ru-RU" sz="2800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 algn="ctr">
              <a:buNone/>
            </a:pPr>
            <a:r>
              <a:rPr lang="ru-RU" sz="2800" i="1" dirty="0" smtClean="0">
                <a:solidFill>
                  <a:srgbClr val="0000CC"/>
                </a:solidFill>
              </a:rPr>
              <a:t>Индивидуальные задания по карточкам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Карточка 1</a:t>
            </a:r>
          </a:p>
          <a:p>
            <a:pPr>
              <a:buNone/>
            </a:pPr>
            <a:r>
              <a:rPr lang="ru-RU" sz="2000" i="1" dirty="0" smtClean="0"/>
              <a:t>Почему России нужен был флот?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Карточка 2</a:t>
            </a:r>
          </a:p>
          <a:p>
            <a:pPr>
              <a:buNone/>
            </a:pPr>
            <a:r>
              <a:rPr lang="ru-RU" sz="2000" i="1" dirty="0" smtClean="0"/>
              <a:t>Расскажите о детстве Петра </a:t>
            </a:r>
            <a:r>
              <a:rPr lang="en-US" sz="2000" i="1" dirty="0" smtClean="0"/>
              <a:t>l</a:t>
            </a:r>
            <a:r>
              <a:rPr lang="ru-RU" sz="2000" i="1" dirty="0" smtClean="0"/>
              <a:t>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Карточка 3</a:t>
            </a:r>
          </a:p>
          <a:p>
            <a:pPr>
              <a:buNone/>
            </a:pPr>
            <a:r>
              <a:rPr lang="ru-RU" sz="2000" i="1" dirty="0" smtClean="0"/>
              <a:t>Чем царь Пётр </a:t>
            </a:r>
            <a:r>
              <a:rPr lang="en-US" sz="2000" i="1" dirty="0" smtClean="0"/>
              <a:t>l</a:t>
            </a:r>
            <a:r>
              <a:rPr lang="ru-RU" sz="2000" i="1" dirty="0" smtClean="0"/>
              <a:t> отличался от других европейских правителей?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6600"/>
                </a:solidFill>
              </a:rPr>
              <a:t>Карточка 4</a:t>
            </a:r>
          </a:p>
          <a:p>
            <a:pPr>
              <a:buNone/>
            </a:pPr>
            <a:r>
              <a:rPr lang="ru-RU" sz="2000" i="1" dirty="0" smtClean="0"/>
              <a:t>Какие главные перемены произошли в России при Петре </a:t>
            </a:r>
            <a:r>
              <a:rPr lang="en-US" sz="2000" i="1" dirty="0" smtClean="0"/>
              <a:t>l</a:t>
            </a:r>
            <a:r>
              <a:rPr lang="ru-RU" sz="2000" i="1" dirty="0" smtClean="0"/>
              <a:t> ?</a:t>
            </a:r>
          </a:p>
          <a:p>
            <a:pPr algn="ctr">
              <a:buNone/>
            </a:pPr>
            <a:r>
              <a:rPr lang="ru-RU" i="1" dirty="0" smtClean="0">
                <a:solidFill>
                  <a:srgbClr val="0000CC"/>
                </a:solidFill>
              </a:rPr>
              <a:t>Работа в парах</a:t>
            </a:r>
          </a:p>
          <a:p>
            <a:pPr algn="ctr">
              <a:buNone/>
            </a:pPr>
            <a:r>
              <a:rPr lang="ru-RU" sz="2000" b="1" i="1" dirty="0" smtClean="0"/>
              <a:t>Давайте проверим друг у друга выполнения задания 6 на с. 34 – 35 рабочей тетради, воспользовавшись картой учебника с. 92 – 93.</a:t>
            </a:r>
          </a:p>
        </p:txBody>
      </p:sp>
      <p:pic>
        <p:nvPicPr>
          <p:cNvPr id="4" name="Рисунок 3" descr="C:\Documents and Settings\Татьяна\Local Settings\Temporary Internet Files\Content.IE5\3HRRVJ2K\j0398129[1].wm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772816"/>
            <a:ext cx="972190" cy="106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ученики-1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293096"/>
            <a:ext cx="1064399" cy="745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7" descr="C:\Users\1\Pictures\2014-07-05\Mai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980" y="5301208"/>
            <a:ext cx="540440" cy="64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6408712" cy="562074"/>
          </a:xfrm>
          <a:solidFill>
            <a:srgbClr val="FFC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Самоопределение к деятельности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ДНСКЙ      НВСКЙ      ПТР     ЛМНСВ</a:t>
            </a:r>
            <a:endParaRPr lang="ru-RU" b="1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11560" y="817269"/>
            <a:ext cx="85324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По какому принципу зашифрованы слова?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Назовите эти слова полностью.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2379969"/>
            <a:ext cx="8640960" cy="646331"/>
          </a:xfrm>
          <a:prstGeom prst="rect">
            <a:avLst/>
          </a:prstGeom>
          <a:solidFill>
            <a:srgbClr val="FFFF00"/>
          </a:solidFill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(Донской, Невский, Пётр, Ломоносов.)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23528" y="3281810"/>
            <a:ext cx="88204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Какое из этих слов лишнее? Почему?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Какая тема урока?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Что вы уже о нём знаете?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 Что хотите узнать?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31840" y="1628800"/>
            <a:ext cx="6350496" cy="2819400"/>
          </a:xfrm>
        </p:spPr>
        <p:txBody>
          <a:bodyPr/>
          <a:lstStyle/>
          <a:p>
            <a:pPr eaLnBrk="1" hangingPunct="1"/>
            <a:r>
              <a:rPr lang="ru-RU" b="1" i="1" dirty="0" smtClean="0">
                <a:solidFill>
                  <a:srgbClr val="000066"/>
                </a:solidFill>
              </a:rPr>
              <a:t>Михаил</a:t>
            </a:r>
            <a:br>
              <a:rPr lang="ru-RU" b="1" i="1" dirty="0" smtClean="0">
                <a:solidFill>
                  <a:srgbClr val="000066"/>
                </a:solidFill>
              </a:rPr>
            </a:br>
            <a:r>
              <a:rPr lang="ru-RU" b="1" i="1" dirty="0" smtClean="0">
                <a:solidFill>
                  <a:srgbClr val="000066"/>
                </a:solidFill>
              </a:rPr>
              <a:t>Васильевич</a:t>
            </a:r>
            <a:br>
              <a:rPr lang="ru-RU" b="1" i="1" dirty="0" smtClean="0">
                <a:solidFill>
                  <a:srgbClr val="000066"/>
                </a:solidFill>
              </a:rPr>
            </a:br>
            <a:r>
              <a:rPr lang="ru-RU" b="1" i="1" dirty="0" smtClean="0">
                <a:solidFill>
                  <a:srgbClr val="000066"/>
                </a:solidFill>
              </a:rPr>
              <a:t>Ломоносов</a:t>
            </a:r>
            <a:br>
              <a:rPr lang="ru-RU" b="1" i="1" dirty="0" smtClean="0">
                <a:solidFill>
                  <a:srgbClr val="000066"/>
                </a:solidFill>
              </a:rPr>
            </a:br>
            <a:r>
              <a:rPr lang="ru-RU" b="1" i="1" dirty="0" smtClean="0">
                <a:solidFill>
                  <a:srgbClr val="000066"/>
                </a:solidFill>
              </a:rPr>
              <a:t>(1711-1765)</a:t>
            </a:r>
          </a:p>
        </p:txBody>
      </p:sp>
      <p:pic>
        <p:nvPicPr>
          <p:cNvPr id="4101" name="Picture 5" descr="lomonoco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484784"/>
            <a:ext cx="36195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Иоганн+Себастьян+Бах++Шарль+Гуно+-+&amp;quot;Аве,+Мария&amp;quot;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7162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228600" y="5791200"/>
            <a:ext cx="3124200" cy="91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ru-RU" sz="1200" b="1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17" dur="1" fill="hold"/>
                                        <p:tgtEl>
                                          <p:spTgt spid="41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7">
                <p:cTn id="18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02"/>
                </p:tgtEl>
              </p:cMediaNode>
            </p:audio>
          </p:childTnLst>
        </p:cTn>
      </p:par>
    </p:tnLst>
    <p:bldLst>
      <p:bldP spid="40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4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23527" y="260648"/>
            <a:ext cx="4372171" cy="6264696"/>
          </a:xfrm>
          <a:effectLst>
            <a:softEdge rad="317500"/>
          </a:effectLst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32176" y="305272"/>
            <a:ext cx="4711824" cy="655272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ru-RU" b="1" dirty="0" smtClean="0">
                <a:solidFill>
                  <a:srgbClr val="403B24"/>
                </a:solidFill>
                <a:latin typeface="Monotype Corsiva" pitchFamily="66" charset="0"/>
              </a:rPr>
              <a:t>Пётр </a:t>
            </a:r>
            <a:r>
              <a:rPr lang="en-US" b="1" dirty="0" smtClean="0">
                <a:solidFill>
                  <a:srgbClr val="403B24"/>
                </a:solidFill>
                <a:latin typeface="Monotype Corsiva" pitchFamily="66" charset="0"/>
              </a:rPr>
              <a:t>I </a:t>
            </a:r>
            <a:r>
              <a:rPr lang="ru-RU" b="1" dirty="0" smtClean="0">
                <a:solidFill>
                  <a:srgbClr val="403B24"/>
                </a:solidFill>
                <a:latin typeface="Monotype Corsiva" pitchFamily="66" charset="0"/>
              </a:rPr>
              <a:t>дал сильный толчок развитию русского народа. Потребность в образовании стала ощущаться всё сильнее и сильнее. Образованные люди стали выходить не только из высших слоёв общества, но и из низших. Самым лучшим доказательством этого служит появление</a:t>
            </a: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b="1" u="sng" dirty="0" smtClean="0">
                <a:solidFill>
                  <a:srgbClr val="C00000"/>
                </a:solidFill>
                <a:latin typeface="Monotype Corsiva" pitchFamily="66" charset="0"/>
              </a:rPr>
              <a:t>Ломоносова</a:t>
            </a: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, </a:t>
            </a:r>
            <a:r>
              <a:rPr lang="ru-RU" b="1" dirty="0" smtClean="0">
                <a:solidFill>
                  <a:srgbClr val="403B24"/>
                </a:solidFill>
                <a:latin typeface="Monotype Corsiva" pitchFamily="66" charset="0"/>
              </a:rPr>
              <a:t>который будучи крестьянином, стал </a:t>
            </a:r>
            <a:r>
              <a:rPr lang="ru-RU" b="1" dirty="0" smtClean="0">
                <a:solidFill>
                  <a:srgbClr val="0000CC"/>
                </a:solidFill>
                <a:latin typeface="Monotype Corsiva" pitchFamily="66" charset="0"/>
              </a:rPr>
              <a:t>величайшим русским  учёным</a:t>
            </a: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 и </a:t>
            </a:r>
            <a:r>
              <a:rPr lang="ru-RU" b="1" dirty="0" smtClean="0">
                <a:solidFill>
                  <a:srgbClr val="0000CC"/>
                </a:solidFill>
                <a:latin typeface="Monotype Corsiva" pitchFamily="66" charset="0"/>
              </a:rPr>
              <a:t>поэтом</a:t>
            </a:r>
            <a:r>
              <a:rPr lang="ru-RU" b="1" dirty="0" smtClean="0">
                <a:solidFill>
                  <a:srgbClr val="403B24"/>
                </a:solidFill>
                <a:latin typeface="Monotype Corsiva" pitchFamily="66" charset="0"/>
              </a:rPr>
              <a:t>.</a:t>
            </a:r>
            <a:endParaRPr lang="ru-RU" b="1" dirty="0">
              <a:solidFill>
                <a:srgbClr val="403B24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0" y="2276872"/>
            <a:ext cx="4140200" cy="54721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rgbClr val="403B24"/>
                </a:solidFill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Михаил Васильевич Ломоносов  родился в 1711 году</a:t>
            </a:r>
            <a:r>
              <a:rPr lang="ru-RU" b="1" dirty="0" smtClean="0">
                <a:solidFill>
                  <a:srgbClr val="403B24"/>
                </a:solidFill>
                <a:latin typeface="Monotype Corsiva" pitchFamily="66" charset="0"/>
              </a:rPr>
              <a:t> в деревне Денисовка около села Холмогоры Архангельской губернии, в семье крестьянина-помора, занимавшегося морским промыслом на собственных судах</a:t>
            </a:r>
            <a:r>
              <a:rPr lang="ru-RU" b="1" dirty="0" smtClean="0">
                <a:latin typeface="Monotype Corsiva" pitchFamily="66" charset="0"/>
              </a:rPr>
              <a:t>.</a:t>
            </a:r>
          </a:p>
          <a:p>
            <a:endParaRPr lang="ru-RU" b="1" dirty="0">
              <a:latin typeface="Monotype Corsiva" pitchFamily="66" charset="0"/>
            </a:endParaRPr>
          </a:p>
        </p:txBody>
      </p:sp>
      <p:pic>
        <p:nvPicPr>
          <p:cNvPr id="21" name="Рисунок 20" descr="1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4140504" y="2924944"/>
            <a:ext cx="4968000" cy="373871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8" name="Рисунок 27" descr="scrn_big_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40000" y="188640"/>
            <a:ext cx="5004000" cy="287695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1" name="Рисунок 30" descr="1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1115616" y="260648"/>
            <a:ext cx="1660863" cy="2160240"/>
          </a:xfrm>
          <a:prstGeom prst="ellipse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/>
          </p:nvPr>
        </p:nvSpPr>
        <p:spPr>
          <a:xfrm>
            <a:off x="611560" y="260350"/>
            <a:ext cx="8532440" cy="1447800"/>
          </a:xfrm>
        </p:spPr>
        <p:txBody>
          <a:bodyPr/>
          <a:lstStyle/>
          <a:p>
            <a:pPr algn="ctr" eaLnBrk="1" hangingPunct="1"/>
            <a:r>
              <a:rPr lang="ru-RU" sz="4000" b="1" dirty="0" smtClean="0">
                <a:latin typeface="Comic Sans MS" pitchFamily="66" charset="0"/>
              </a:rPr>
              <a:t>Галиот «Чайка», принадлежащий Ломоносовым</a:t>
            </a:r>
          </a:p>
        </p:txBody>
      </p:sp>
      <p:pic>
        <p:nvPicPr>
          <p:cNvPr id="8195" name="Picture 2" descr="D:\школа\клип\Клип_4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16832"/>
            <a:ext cx="685800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74638"/>
            <a:ext cx="7848600" cy="1143000"/>
          </a:xfrm>
        </p:spPr>
        <p:txBody>
          <a:bodyPr/>
          <a:lstStyle/>
          <a:p>
            <a:pPr eaLnBrk="1" hangingPunct="1"/>
            <a:r>
              <a:rPr lang="ru-RU" sz="3200" b="1" i="1" smtClean="0">
                <a:solidFill>
                  <a:schemeClr val="hlink"/>
                </a:solidFill>
              </a:rPr>
              <a:t>Ломоносов – великий сын Севера</a:t>
            </a:r>
          </a:p>
        </p:txBody>
      </p:sp>
      <p:pic>
        <p:nvPicPr>
          <p:cNvPr id="71684" name="Picture 4" descr="5B6B5F0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4286" t="4865" r="40335" b="73073"/>
          <a:stretch>
            <a:fillRect/>
          </a:stretch>
        </p:blipFill>
        <p:spPr>
          <a:xfrm>
            <a:off x="381000" y="1752600"/>
            <a:ext cx="4678363" cy="3048000"/>
          </a:xfrm>
          <a:noFill/>
          <a:ln w="57150" algn="in">
            <a:solidFill>
              <a:srgbClr val="996600"/>
            </a:solidFill>
          </a:ln>
        </p:spPr>
      </p:pic>
      <p:pic>
        <p:nvPicPr>
          <p:cNvPr id="71685" name="Picture 5" descr="F780E78A"/>
          <p:cNvPicPr>
            <a:picLocks noChangeAspect="1" noChangeArrowheads="1"/>
          </p:cNvPicPr>
          <p:nvPr/>
        </p:nvPicPr>
        <p:blipFill>
          <a:blip r:embed="rId3" cstate="print"/>
          <a:srcRect l="10370" t="31781" r="67802" b="57324"/>
          <a:stretch>
            <a:fillRect/>
          </a:stretch>
        </p:blipFill>
        <p:spPr bwMode="auto">
          <a:xfrm>
            <a:off x="5220072" y="1556792"/>
            <a:ext cx="3429000" cy="3276600"/>
          </a:xfrm>
          <a:prstGeom prst="rect">
            <a:avLst/>
          </a:prstGeom>
          <a:noFill/>
          <a:ln w="57150" algn="in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4101" name="Text Box 6"/>
          <p:cNvSpPr txBox="1">
            <a:spLocks noChangeArrowheads="1"/>
          </p:cNvSpPr>
          <p:nvPr/>
        </p:nvSpPr>
        <p:spPr bwMode="auto">
          <a:xfrm>
            <a:off x="-92075" y="5086350"/>
            <a:ext cx="295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/>
              <a:t> </a:t>
            </a: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899592" y="4797152"/>
            <a:ext cx="470217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Жители деревни славились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своими талантами 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художественной резьбы 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по кости и дереву.</a:t>
            </a:r>
          </a:p>
          <a:p>
            <a:endParaRPr lang="ru-RU" dirty="0">
              <a:solidFill>
                <a:srgbClr val="CC9900"/>
              </a:solidFill>
            </a:endParaRPr>
          </a:p>
        </p:txBody>
      </p:sp>
      <p:sp>
        <p:nvSpPr>
          <p:cNvPr id="71688" name="Text Box 8"/>
          <p:cNvSpPr txBox="1">
            <a:spLocks noChangeArrowheads="1"/>
          </p:cNvSpPr>
          <p:nvPr/>
        </p:nvSpPr>
        <p:spPr bwMode="auto">
          <a:xfrm>
            <a:off x="5436096" y="4941168"/>
            <a:ext cx="298190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Положение окрестности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деревни обширно и </a:t>
            </a:r>
          </a:p>
          <a:p>
            <a:r>
              <a:rPr lang="ru-RU" b="1" dirty="0">
                <a:solidFill>
                  <a:srgbClr val="002060"/>
                </a:solidFill>
                <a:latin typeface="Comic Sans MS" pitchFamily="66" charset="0"/>
              </a:rPr>
              <a:t>величественно.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  <p:bldP spid="71687" grpId="0"/>
      <p:bldP spid="7168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07704" y="5517232"/>
            <a:ext cx="5688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"Быт поморской семьи 18 в."</a:t>
            </a:r>
            <a:r>
              <a:rPr lang="ru-RU" sz="2800" dirty="0" smtClean="0"/>
              <a:t> </a:t>
            </a:r>
          </a:p>
          <a:p>
            <a:pPr algn="ctr"/>
            <a:r>
              <a:rPr lang="ru-RU" sz="2800" dirty="0" smtClean="0"/>
              <a:t>художник Румянцев А. Я.</a:t>
            </a:r>
            <a:endParaRPr lang="ru-RU" sz="2800" dirty="0"/>
          </a:p>
        </p:txBody>
      </p:sp>
      <p:pic>
        <p:nvPicPr>
          <p:cNvPr id="12" name="Содержимое 11" descr="11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51520" y="332656"/>
            <a:ext cx="8587289" cy="5184576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427984" y="404664"/>
            <a:ext cx="4316412" cy="609329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	</a:t>
            </a:r>
            <a:r>
              <a:rPr lang="ru-RU" sz="3000" b="1" dirty="0" smtClean="0">
                <a:solidFill>
                  <a:srgbClr val="403B24"/>
                </a:solidFill>
                <a:latin typeface="Comic Sans MS" pitchFamily="66" charset="0"/>
              </a:rPr>
              <a:t>Мальчик начал помогать отцу с десяти лет. Вместе они ходили рыбачить в Белое море, Баренцево море и до Соловецких островов. Нередкие опасности плавания закаляли физические силы юноши и обогащали его ум разнообразными наблюдениями.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11" name="Содержимое 10" descr="7.jpg"/>
          <p:cNvPicPr>
            <a:picLocks noGrp="1" noChangeAspect="1"/>
          </p:cNvPicPr>
          <p:nvPr>
            <p:ph sz="half" idx="4294967295"/>
          </p:nvPr>
        </p:nvPicPr>
        <p:blipFill>
          <a:blip r:embed="rId2" cstate="email"/>
          <a:stretch>
            <a:fillRect/>
          </a:stretch>
        </p:blipFill>
        <p:spPr>
          <a:xfrm>
            <a:off x="539552" y="276225"/>
            <a:ext cx="4248150" cy="6581775"/>
          </a:xfr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504" y="4941168"/>
            <a:ext cx="9036496" cy="1828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403B24"/>
                </a:solidFill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В 11-12 лет Михайло начал постигать грамоту. </a:t>
            </a:r>
            <a:r>
              <a:rPr lang="ru-RU" b="1" dirty="0" smtClean="0">
                <a:solidFill>
                  <a:srgbClr val="403B24"/>
                </a:solidFill>
                <a:latin typeface="Monotype Corsiva" pitchFamily="66" charset="0"/>
              </a:rPr>
              <a:t>Первым его учителем стал дьячок местной церкви. Ломоносов прочитал всё, что было под рукой: Часослов, Псалтырь и другие церковные книги. </a:t>
            </a:r>
            <a:endParaRPr lang="ru-RU" b="1" dirty="0">
              <a:solidFill>
                <a:srgbClr val="403B24"/>
              </a:solidFill>
              <a:latin typeface="Monotype Corsiva" pitchFamily="66" charset="0"/>
            </a:endParaRPr>
          </a:p>
        </p:txBody>
      </p:sp>
      <p:pic>
        <p:nvPicPr>
          <p:cNvPr id="13" name="Содержимое 12" descr="5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283968" y="548680"/>
            <a:ext cx="4494899" cy="4104456"/>
          </a:xfrm>
          <a:prstGeom prst="ellipse">
            <a:avLst/>
          </a:prstGeom>
          <a:effectLst>
            <a:softEdge rad="317500"/>
          </a:effectLst>
        </p:spPr>
      </p:pic>
      <p:pic>
        <p:nvPicPr>
          <p:cNvPr id="14" name="Рисунок 13" descr="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39552" y="260648"/>
            <a:ext cx="3888432" cy="4680520"/>
          </a:xfrm>
          <a:prstGeom prst="ellipse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16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051720" y="2132856"/>
            <a:ext cx="4114742" cy="2736304"/>
          </a:xfrm>
          <a:prstGeom prst="roundRect">
            <a:avLst/>
          </a:prstGeo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9512" y="4725144"/>
            <a:ext cx="8856984" cy="1972816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У соседа нашлись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славянская грамматика 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и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арифметика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, напечатанная для школ по велению Петра </a:t>
            </a:r>
            <a:r>
              <a:rPr lang="en-US" b="1" dirty="0" smtClean="0">
                <a:solidFill>
                  <a:srgbClr val="403B24"/>
                </a:solidFill>
                <a:latin typeface="Comic Sans MS" pitchFamily="66" charset="0"/>
              </a:rPr>
              <a:t>I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. Ломоносов выпросил их себе в подарок и с таким усердием читал, что выучил наизусть.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7" name="Рисунок 6" descr="1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9512" y="188640"/>
            <a:ext cx="3716542" cy="2880320"/>
          </a:xfrm>
          <a:prstGeom prst="roundRect">
            <a:avLst/>
          </a:prstGeom>
          <a:effectLst>
            <a:softEdge rad="127000"/>
          </a:effectLst>
        </p:spPr>
      </p:pic>
      <p:pic>
        <p:nvPicPr>
          <p:cNvPr id="10" name="Рисунок 9" descr="vyst1_2_07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875145" y="188640"/>
            <a:ext cx="3089343" cy="4760530"/>
          </a:xfrm>
          <a:prstGeom prst="roundRect">
            <a:avLst/>
          </a:prstGeo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1520" y="1052736"/>
            <a:ext cx="3995936" cy="5361459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  </a:t>
            </a:r>
            <a:r>
              <a:rPr lang="ru-RU" sz="32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Мать Ломоносова умерла, когда Мише было 9 лет. Из двух мачех Ломоносова вторая была "злая и завистливая". </a:t>
            </a:r>
            <a:endParaRPr lang="ru-RU" b="1" i="1" dirty="0" smtClean="0">
              <a:solidFill>
                <a:schemeClr val="tx1">
                  <a:lumMod val="85000"/>
                  <a:lumOff val="15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148" name="Picture 4" descr="1237301991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1556792"/>
            <a:ext cx="4071938" cy="332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108520" y="3933056"/>
            <a:ext cx="9036496" cy="280831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Мачеха стала преследовать и укорять пасынка за то, что он всё читает и не занимается делом, не помогает отцу ловить рыбу. 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Жажда знаний в молодом рыбаке день ото дня становилась всё сильнее. 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Он слышал рассказы богомольцев и купцов о великих деяниях Петра </a:t>
            </a:r>
            <a:r>
              <a:rPr lang="en-US" b="1" dirty="0" smtClean="0">
                <a:solidFill>
                  <a:srgbClr val="403B24"/>
                </a:solidFill>
                <a:latin typeface="Comic Sans MS" pitchFamily="66" charset="0"/>
              </a:rPr>
              <a:t>I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, о школах открытых в Москве и Петербурге.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10" name="Содержимое 9" descr="8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3059832" y="0"/>
            <a:ext cx="5747707" cy="4232199"/>
          </a:xfrm>
          <a:effectLst>
            <a:softEdge rad="317500"/>
          </a:effectLst>
        </p:spPr>
      </p:pic>
      <p:pic>
        <p:nvPicPr>
          <p:cNvPr id="1026" name="Picture 2" descr="D:\Foto\Свитки, фоны\Рисунок4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11760" y="1916832"/>
            <a:ext cx="828204" cy="215215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3" name="Picture 2" descr="D:\Foto\Свитки, фоны\Рисунок4 (2)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179512" y="2060848"/>
            <a:ext cx="1561419" cy="1944216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1" name="Рисунок 10" descr="15.jpg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971600" y="260648"/>
            <a:ext cx="1660863" cy="2160240"/>
          </a:xfrm>
          <a:prstGeom prst="ellipse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9.jpg"/>
          <p:cNvPicPr>
            <a:picLocks noGrp="1" noChangeAspect="1"/>
          </p:cNvPicPr>
          <p:nvPr>
            <p:ph sz="half"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115888"/>
            <a:ext cx="4824413" cy="6481762"/>
          </a:xfrm>
          <a:effectLst>
            <a:softEdge rad="317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356100" y="377825"/>
            <a:ext cx="4787900" cy="6480175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Comic Sans MS" pitchFamily="66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Ломоносов решил  покинуть дом и пробраться в Москву, чтобы там поступить в школу. 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 </a:t>
            </a:r>
          </a:p>
          <a:p>
            <a:pPr algn="ctr">
              <a:buNone/>
            </a:pPr>
            <a:r>
              <a:rPr lang="ru-RU" sz="3000" b="1" dirty="0" smtClean="0">
                <a:solidFill>
                  <a:srgbClr val="403B24"/>
                </a:solidFill>
                <a:latin typeface="Comic Sans MS" pitchFamily="66" charset="0"/>
              </a:rPr>
              <a:t>Он тайком от отца выхлопотал себе паспорт, выпросил у знакомого крестьянина китайский полукафтан и немного денег. И в одну морозную ночь</a:t>
            </a:r>
            <a:r>
              <a:rPr lang="ru-RU" sz="30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mic Sans MS" pitchFamily="66" charset="0"/>
              </a:rPr>
              <a:t> </a:t>
            </a:r>
            <a:r>
              <a:rPr lang="ru-RU" sz="3000" b="1" i="1" dirty="0" smtClean="0">
                <a:solidFill>
                  <a:srgbClr val="C00000"/>
                </a:solidFill>
                <a:latin typeface="Comic Sans MS" pitchFamily="66" charset="0"/>
              </a:rPr>
              <a:t>в декабре 1730 года</a:t>
            </a:r>
            <a:r>
              <a:rPr lang="ru-RU" sz="3000" b="1" dirty="0" smtClean="0">
                <a:solidFill>
                  <a:srgbClr val="403B24"/>
                </a:solidFill>
                <a:latin typeface="Comic Sans MS" pitchFamily="66" charset="0"/>
              </a:rPr>
              <a:t> он бежал, взяв с собой книги. Путь до Москвы Ломоносов прошёл с рыбным обозом своих земляков. В ту пору было ему 19 лет.</a:t>
            </a:r>
            <a:endParaRPr lang="ru-RU" sz="3000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609600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rgbClr val="000066"/>
                </a:solidFill>
              </a:rPr>
              <a:t>Путь Михайло Ломоносова из Холмогор в Москву.</a:t>
            </a:r>
          </a:p>
        </p:txBody>
      </p:sp>
      <p:pic>
        <p:nvPicPr>
          <p:cNvPr id="14340" name="Picture 4" descr="map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5576" y="1196752"/>
            <a:ext cx="3725488" cy="5445224"/>
          </a:xfrm>
          <a:noFill/>
        </p:spPr>
      </p:pic>
      <p:pic>
        <p:nvPicPr>
          <p:cNvPr id="14341" name="Picture 5" descr="zal3_img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340768"/>
            <a:ext cx="3811588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Прямоугольник 6"/>
          <p:cNvSpPr>
            <a:spLocks noChangeArrowheads="1"/>
          </p:cNvSpPr>
          <p:nvPr/>
        </p:nvSpPr>
        <p:spPr bwMode="auto">
          <a:xfrm>
            <a:off x="1143000" y="685800"/>
            <a:ext cx="3733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9933FF"/>
                </a:solidFill>
              </a:rPr>
              <a:t>«Мой покоя дух не знает».</a:t>
            </a:r>
          </a:p>
          <a:p>
            <a:r>
              <a:rPr lang="ru-RU" b="1" i="1" dirty="0">
                <a:solidFill>
                  <a:srgbClr val="9933FF"/>
                </a:solidFill>
              </a:rPr>
              <a:t>             </a:t>
            </a:r>
            <a:r>
              <a:rPr lang="ru-RU" sz="1600" b="1" i="1" dirty="0">
                <a:solidFill>
                  <a:srgbClr val="9933FF"/>
                </a:solidFill>
              </a:rPr>
              <a:t>М.В.Ломоносов.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5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10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45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i="1" smtClean="0">
                <a:solidFill>
                  <a:srgbClr val="CC9900"/>
                </a:solidFill>
              </a:rPr>
              <a:t>Москва  в  18  веке.</a:t>
            </a:r>
          </a:p>
        </p:txBody>
      </p:sp>
      <p:pic>
        <p:nvPicPr>
          <p:cNvPr id="66564" name="Picture 4" descr="C2B6CC8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19536" t="45708" r="6551" b="7271"/>
          <a:stretch>
            <a:fillRect/>
          </a:stretch>
        </p:blipFill>
        <p:spPr>
          <a:xfrm>
            <a:off x="914400" y="1600200"/>
            <a:ext cx="7315200" cy="4530725"/>
          </a:xfrm>
          <a:noFill/>
          <a:ln w="38100" algn="in">
            <a:solidFill>
              <a:srgbClr val="CC99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ыны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899592" y="188640"/>
            <a:ext cx="7131274" cy="4608512"/>
          </a:xfrm>
          <a:effectLst>
            <a:softEdge rad="317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108520" y="4797152"/>
            <a:ext cx="9144000" cy="1900808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Неприветливо встретила Москва молодого крестьянина, жаждавшего знаний. 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У Ломоносова не было здесь ни родных, ни знакомых, а в кармане – ни копейки. Первую ночь он провёл в санях под открытым небом.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3161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02labgi0l1218914145.jpg"/>
          <p:cNvPicPr>
            <a:picLocks noGrp="1" noChangeAspect="1"/>
          </p:cNvPicPr>
          <p:nvPr>
            <p:ph idx="1"/>
          </p:nvPr>
        </p:nvPicPr>
        <p:blipFill>
          <a:blip r:embed="rId2" cstate="email"/>
          <a:stretch>
            <a:fillRect/>
          </a:stretch>
        </p:blipFill>
        <p:spPr>
          <a:xfrm>
            <a:off x="4178300" y="394494"/>
            <a:ext cx="3905250" cy="5610225"/>
          </a:xfrm>
          <a:effectLst>
            <a:softEdge rad="317500"/>
          </a:effectLst>
        </p:spPr>
      </p:pic>
      <p:sp>
        <p:nvSpPr>
          <p:cNvPr id="4" name="Содержимое 3"/>
          <p:cNvSpPr>
            <a:spLocks noGrp="1"/>
          </p:cNvSpPr>
          <p:nvPr>
            <p:ph type="body" sz="half" idx="2"/>
          </p:nvPr>
        </p:nvSpPr>
        <p:spPr>
          <a:xfrm>
            <a:off x="457200" y="548680"/>
            <a:ext cx="3610744" cy="55774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b="1" dirty="0" smtClean="0">
                <a:solidFill>
                  <a:srgbClr val="403B24"/>
                </a:solidFill>
                <a:latin typeface="Comic Sans MS" pitchFamily="66" charset="0"/>
              </a:rPr>
              <a:t>На другой день он встретил земляка, который взял его к себе и обещал определить в школу при монастыре.  </a:t>
            </a:r>
            <a:endParaRPr lang="ru-RU" dirty="0">
              <a:solidFill>
                <a:srgbClr val="403B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19400" y="2514600"/>
            <a:ext cx="6019800" cy="2362200"/>
          </a:xfrm>
        </p:spPr>
        <p:txBody>
          <a:bodyPr/>
          <a:lstStyle/>
          <a:p>
            <a:pPr eaLnBrk="1" hangingPunct="1">
              <a:defRPr/>
            </a:pPr>
            <a:r>
              <a:rPr lang="ru-RU" sz="26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Удивился ректор Академии в Москве: «…ради науки с Белого моря прибежал!»</a:t>
            </a:r>
            <a:endParaRPr lang="ru-RU" sz="2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ru-RU" sz="2700" dirty="0" smtClean="0">
                <a:solidFill>
                  <a:srgbClr val="FF0000"/>
                </a:solidFill>
                <a:latin typeface="Comic Sans MS" pitchFamily="66" charset="0"/>
              </a:rPr>
              <a:t>Через полгода он был переведён в следующий класс.</a:t>
            </a:r>
          </a:p>
          <a:p>
            <a:pPr eaLnBrk="1" hangingPunct="1">
              <a:lnSpc>
                <a:spcPct val="90000"/>
              </a:lnSpc>
              <a:defRPr/>
            </a:pPr>
            <a:endParaRPr lang="ru-RU" sz="2800" dirty="0" smtClean="0">
              <a:solidFill>
                <a:srgbClr val="000066"/>
              </a:solidFill>
            </a:endParaRPr>
          </a:p>
        </p:txBody>
      </p:sp>
      <p:pic>
        <p:nvPicPr>
          <p:cNvPr id="7172" name="Picture 4" descr="book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648200"/>
            <a:ext cx="2058988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716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7688" y="4572000"/>
            <a:ext cx="1601787" cy="210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1B2DBD34"/>
          <p:cNvPicPr>
            <a:picLocks noChangeAspect="1" noChangeArrowheads="1"/>
          </p:cNvPicPr>
          <p:nvPr/>
        </p:nvPicPr>
        <p:blipFill>
          <a:blip r:embed="rId4" cstate="print"/>
          <a:srcRect l="41229" t="24895" r="31902" b="44066"/>
          <a:stretch>
            <a:fillRect/>
          </a:stretch>
        </p:blipFill>
        <p:spPr bwMode="auto">
          <a:xfrm>
            <a:off x="152400" y="3200400"/>
            <a:ext cx="2667000" cy="3440113"/>
          </a:xfrm>
          <a:prstGeom prst="rect">
            <a:avLst/>
          </a:prstGeom>
          <a:noFill/>
          <a:ln w="57150" algn="in">
            <a:solidFill>
              <a:srgbClr val="00FFFF"/>
            </a:solidFill>
            <a:miter lim="800000"/>
            <a:headEnd/>
            <a:tailEnd/>
          </a:ln>
        </p:spPr>
      </p:pic>
      <p:sp>
        <p:nvSpPr>
          <p:cNvPr id="8199" name="Прямоугольник 8"/>
          <p:cNvSpPr>
            <a:spLocks noChangeArrowheads="1"/>
          </p:cNvSpPr>
          <p:nvPr/>
        </p:nvSpPr>
        <p:spPr bwMode="auto">
          <a:xfrm>
            <a:off x="1371600" y="304800"/>
            <a:ext cx="7315200" cy="233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2700" dirty="0">
                <a:solidFill>
                  <a:srgbClr val="000066"/>
                </a:solidFill>
              </a:rPr>
              <a:t> </a:t>
            </a:r>
            <a:r>
              <a:rPr lang="ru-RU" sz="2700" dirty="0">
                <a:solidFill>
                  <a:srgbClr val="000066"/>
                </a:solidFill>
                <a:latin typeface="Comic Sans MS" pitchFamily="66" charset="0"/>
              </a:rPr>
              <a:t>Выдав себя за сына дворянина, в январе 1731 он поступил в Московскую Славяно-греко-латинскую академию. </a:t>
            </a:r>
          </a:p>
          <a:p>
            <a:pPr>
              <a:lnSpc>
                <a:spcPct val="90000"/>
              </a:lnSpc>
              <a:buFont typeface="Arial" charset="0"/>
              <a:buChar char="•"/>
            </a:pPr>
            <a:r>
              <a:rPr lang="ru-RU" sz="2700" dirty="0">
                <a:solidFill>
                  <a:srgbClr val="000066"/>
                </a:solidFill>
                <a:latin typeface="Comic Sans MS" pitchFamily="66" charset="0"/>
              </a:rPr>
              <a:t> Несмотря на его взрослые лета, Михаила определили в самый низший класс, т.к. он не знал латинского языка.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108520" y="4077072"/>
            <a:ext cx="8995792" cy="29249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Нелегко пришлось Ломоносову на первых порах. По возрасту он был гораздо старше других учеников, которые потешались над ним и высмеивали его. 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8" name="Содержимое 7" descr="шге.pn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779912" y="116632"/>
            <a:ext cx="5073726" cy="4104456"/>
          </a:xfrm>
          <a:effectLst>
            <a:softEdge rad="317500"/>
          </a:effectLst>
        </p:spPr>
      </p:pic>
      <p:pic>
        <p:nvPicPr>
          <p:cNvPr id="9" name="Picture 2" descr="D:\Foto\Свитки, фоны\Рисунок4 (2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27784" y="1916832"/>
            <a:ext cx="828204" cy="215215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" name="Picture 2" descr="D:\Foto\Свитки, фоны\Рисунок4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179512" y="2060848"/>
            <a:ext cx="1561419" cy="1944216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1" name="Рисунок 10" descr="15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971600" y="260648"/>
            <a:ext cx="1660863" cy="2160240"/>
          </a:xfrm>
          <a:prstGeom prst="ellipse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Годы учебы в академии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844675"/>
            <a:ext cx="7772400" cy="4114800"/>
          </a:xfrm>
        </p:spPr>
        <p:txBody>
          <a:bodyPr/>
          <a:lstStyle/>
          <a:p>
            <a:pPr eaLnBrk="1" hangingPunct="1"/>
            <a:r>
              <a:rPr lang="ru-RU" i="1" smtClean="0"/>
              <a:t>« Малые ребята кричат и перстами указывают: смотри-де, какой болван лет в двадцать пришел латыни учиться».</a:t>
            </a:r>
          </a:p>
          <a:p>
            <a:pPr eaLnBrk="1" hangingPunct="1"/>
            <a:r>
              <a:rPr lang="ru-RU" smtClean="0"/>
              <a:t>Изучал латинский язык, русский, математику, риторику, политику, философию. Самостоятельно выучил греческий язык.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4221088"/>
            <a:ext cx="8995792" cy="19442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2400" b="1" dirty="0" smtClean="0">
                <a:solidFill>
                  <a:srgbClr val="403B24"/>
                </a:solidFill>
                <a:latin typeface="Comic Sans MS" pitchFamily="66" charset="0"/>
              </a:rPr>
              <a:t>. Он терпел большую нужду: школа выдавала только 90 копеек в месяц, чего едва хватало на хлеб и квас. Но </a:t>
            </a:r>
            <a:r>
              <a:rPr lang="ru-RU" sz="2400" b="1" dirty="0" smtClean="0">
                <a:solidFill>
                  <a:srgbClr val="C00000"/>
                </a:solidFill>
                <a:latin typeface="Comic Sans MS" pitchFamily="66" charset="0"/>
              </a:rPr>
              <a:t>талантливый и трудолюбивый юноша упорно постигал науки</a:t>
            </a:r>
            <a:r>
              <a:rPr lang="ru-RU" sz="2400" b="1" dirty="0" smtClean="0">
                <a:solidFill>
                  <a:srgbClr val="403B24"/>
                </a:solidFill>
                <a:latin typeface="Comic Sans MS" pitchFamily="66" charset="0"/>
              </a:rPr>
              <a:t>.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8" name="Содержимое 7" descr="шге.pn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779912" y="116632"/>
            <a:ext cx="5073726" cy="4104456"/>
          </a:xfrm>
          <a:effectLst>
            <a:softEdge rad="317500"/>
          </a:effectLst>
        </p:spPr>
      </p:pic>
      <p:pic>
        <p:nvPicPr>
          <p:cNvPr id="9" name="Picture 2" descr="D:\Foto\Свитки, фоны\Рисунок4 (2)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627784" y="1916832"/>
            <a:ext cx="828204" cy="215215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" name="Picture 2" descr="D:\Foto\Свитки, фоны\Рисунок4 (2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 flipH="1">
            <a:off x="179512" y="2060848"/>
            <a:ext cx="1561419" cy="1944216"/>
          </a:xfrm>
          <a:prstGeom prst="ellipse">
            <a:avLst/>
          </a:prstGeom>
          <a:noFill/>
          <a:effectLst>
            <a:softEdge rad="127000"/>
          </a:effectLst>
        </p:spPr>
      </p:pic>
      <p:pic>
        <p:nvPicPr>
          <p:cNvPr id="11" name="Рисунок 10" descr="15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971600" y="260648"/>
            <a:ext cx="1660863" cy="2160240"/>
          </a:xfrm>
          <a:prstGeom prst="ellipse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8748464" cy="1143000"/>
          </a:xfrm>
        </p:spPr>
        <p:txBody>
          <a:bodyPr/>
          <a:lstStyle/>
          <a:p>
            <a:pPr eaLnBrk="1" hangingPunct="1"/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Здание Московской </a:t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Славяно-греко-латинской  академии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pic>
        <p:nvPicPr>
          <p:cNvPr id="9219" name="Picture 4" descr="40DF2F7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2223" t="6462" r="71098" b="61235"/>
          <a:stretch>
            <a:fillRect/>
          </a:stretch>
        </p:blipFill>
        <p:spPr>
          <a:xfrm>
            <a:off x="755576" y="1484784"/>
            <a:ext cx="3672408" cy="5055982"/>
          </a:xfrm>
          <a:noFill/>
          <a:ln w="57150" algn="in">
            <a:solidFill>
              <a:srgbClr val="CC9900"/>
            </a:solidFill>
          </a:ln>
        </p:spPr>
      </p:pic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4495800" y="1916832"/>
            <a:ext cx="389262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Весь курс академии,</a:t>
            </a:r>
          </a:p>
          <a:p>
            <a:pPr algn="ctr"/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рассчитанный на 12 лет,</a:t>
            </a:r>
          </a:p>
          <a:p>
            <a:pPr algn="ctr"/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Ломоносов закончил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 algn="ctr"/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за 5 лет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51520" y="3861048"/>
            <a:ext cx="8676456" cy="2736304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403B24"/>
                </a:solidFill>
                <a:latin typeface="Comic Sans MS" pitchFamily="66" charset="0"/>
              </a:rPr>
              <a:t>Но вот уже и московская школа не удовлетворяет его. Он просится в </a:t>
            </a:r>
            <a:r>
              <a:rPr lang="ru-RU" b="1" u="sng" dirty="0" smtClean="0">
                <a:solidFill>
                  <a:srgbClr val="C00000"/>
                </a:solidFill>
                <a:latin typeface="Comic Sans MS" pitchFamily="66" charset="0"/>
              </a:rPr>
              <a:t>Киев</a:t>
            </a:r>
            <a:r>
              <a:rPr lang="ru-RU" dirty="0" smtClean="0">
                <a:solidFill>
                  <a:srgbClr val="403B24"/>
                </a:solidFill>
                <a:latin typeface="Comic Sans MS" pitchFamily="66" charset="0"/>
              </a:rPr>
              <a:t>, где, по слухам, учили лучше и больше. С котомкой за плечами и палкой в руках прибыл учёный крестьянин в древнюю столицу России. Здесь он действительно нашёл много книг и с жадностью прочитал их все.</a:t>
            </a:r>
            <a:endParaRPr lang="ru-RU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15" name="Содержимое 14" descr="24.jpe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453037" y="332656"/>
            <a:ext cx="6690963" cy="3528392"/>
          </a:xfrm>
          <a:effectLst>
            <a:softEdge rad="317500"/>
          </a:effectLst>
        </p:spPr>
      </p:pic>
      <p:pic>
        <p:nvPicPr>
          <p:cNvPr id="1028" name="Picture 4" descr="D:\Foto\не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9512" y="476672"/>
            <a:ext cx="2520280" cy="3095561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771800" y="620688"/>
            <a:ext cx="3401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Киево-Могиля́нская акаде́мия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496" y="4509120"/>
            <a:ext cx="8928992" cy="223224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b="1" dirty="0" smtClean="0">
                <a:latin typeface="Comic Sans MS" pitchFamily="66" charset="0"/>
              </a:rPr>
              <a:t>	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В 1735 году Ломоносова в числе 12лучших учеников отправили на учёбу в Петербург, где по плану Петра Великого была учреждена </a:t>
            </a:r>
            <a:r>
              <a:rPr lang="ru-RU" b="1" u="sng" dirty="0" smtClean="0">
                <a:solidFill>
                  <a:srgbClr val="C00000"/>
                </a:solidFill>
                <a:latin typeface="Comic Sans MS" pitchFamily="66" charset="0"/>
              </a:rPr>
              <a:t>Академия наук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. При Академии находилась гимназия,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где учили молодых людей.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7" name="Содержимое 6" descr="01labgi0l1218914145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009136" y="260648"/>
            <a:ext cx="6955352" cy="4320480"/>
          </a:xfrm>
          <a:effectLst>
            <a:softEdge rad="317500"/>
          </a:effectLst>
        </p:spPr>
      </p:pic>
      <p:pic>
        <p:nvPicPr>
          <p:cNvPr id="10" name="Рисунок 9" descr="15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51520" y="260648"/>
            <a:ext cx="1660863" cy="2160240"/>
          </a:xfrm>
          <a:prstGeom prst="ellipse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91468_html_2f25d7f7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67544" y="332656"/>
            <a:ext cx="4304492" cy="3816424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0" y="4365104"/>
            <a:ext cx="8856984" cy="2736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3200" dirty="0" smtClean="0">
                <a:solidFill>
                  <a:srgbClr val="403B24"/>
                </a:solidFill>
              </a:rPr>
              <a:t>В </a:t>
            </a:r>
            <a:r>
              <a:rPr lang="ru-RU" sz="3200" b="1" dirty="0" smtClean="0">
                <a:solidFill>
                  <a:srgbClr val="403B24"/>
                </a:solidFill>
                <a:latin typeface="Comic Sans MS" pitchFamily="66" charset="0"/>
              </a:rPr>
              <a:t>Петербурге он проучился год, а потом, </a:t>
            </a:r>
            <a:r>
              <a:rPr lang="ru-RU" sz="3200" b="1" dirty="0" smtClean="0">
                <a:solidFill>
                  <a:srgbClr val="C00000"/>
                </a:solidFill>
                <a:latin typeface="Comic Sans MS" pitchFamily="66" charset="0"/>
              </a:rPr>
              <a:t>как лучший ученик, был отправлен за границу.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03labmmct127746357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32040" y="404664"/>
            <a:ext cx="3564182" cy="38160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40DF2F7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61302" t="53822" r="12379" b="5986"/>
          <a:stretch>
            <a:fillRect/>
          </a:stretch>
        </p:blipFill>
        <p:spPr>
          <a:xfrm>
            <a:off x="228600" y="1143000"/>
            <a:ext cx="2743200" cy="4876800"/>
          </a:xfrm>
          <a:noFill/>
          <a:ln w="57150" algn="in">
            <a:solidFill>
              <a:srgbClr val="FF9900"/>
            </a:solidFill>
          </a:ln>
        </p:spPr>
      </p:pic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3124200" y="2057400"/>
            <a:ext cx="5336232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endParaRPr lang="ru-RU" sz="2800" i="1" dirty="0">
              <a:solidFill>
                <a:schemeClr val="hlink"/>
              </a:solidFill>
            </a:endParaRP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Aharoni" pitchFamily="2" charset="-79"/>
              </a:rPr>
              <a:t>Михайло Ломоносова отправляют в Германию учиться горному делу. 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Aharoni" pitchFamily="2" charset="-79"/>
              </a:rPr>
              <a:t>Его зачисляют в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+mn-lt"/>
                <a:cs typeface="Aharoni" pitchFamily="2" charset="-79"/>
              </a:rPr>
              <a:t>Марбургский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+mn-lt"/>
              <a:cs typeface="Aharoni" pitchFamily="2" charset="-79"/>
            </a:endParaRP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Aharoni" pitchFamily="2" charset="-79"/>
              </a:rPr>
              <a:t>университет.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Aharoni" pitchFamily="2" charset="-79"/>
              </a:rPr>
              <a:t>В общей сложности  за рубежом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Aharoni" pitchFamily="2" charset="-79"/>
              </a:rPr>
              <a:t>Ломоносов прослушал курсы </a:t>
            </a:r>
          </a:p>
          <a:p>
            <a:pPr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+mn-lt"/>
                <a:cs typeface="Aharoni" pitchFamily="2" charset="-79"/>
              </a:rPr>
              <a:t>По 16-ти научным дисциплинам.</a:t>
            </a:r>
          </a:p>
          <a:p>
            <a:pPr>
              <a:defRPr/>
            </a:pPr>
            <a:r>
              <a:rPr lang="ru-RU" sz="2400" dirty="0">
                <a:solidFill>
                  <a:srgbClr val="000066"/>
                </a:solidFill>
                <a:latin typeface="+mn-lt"/>
                <a:cs typeface="Aharoni" pitchFamily="2" charset="-79"/>
              </a:rPr>
              <a:t> </a:t>
            </a:r>
            <a:endParaRPr lang="ru-RU" sz="2400" dirty="0">
              <a:latin typeface="+mn-lt"/>
              <a:cs typeface="Aharoni" pitchFamily="2" charset="-79"/>
            </a:endParaRPr>
          </a:p>
          <a:p>
            <a:pPr>
              <a:defRPr/>
            </a:pPr>
            <a:endParaRPr lang="ru-RU" sz="2400" i="1" dirty="0">
              <a:solidFill>
                <a:schemeClr val="hlink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304800" y="5486400"/>
            <a:ext cx="3333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FEFBB6"/>
                </a:solidFill>
              </a:rPr>
              <a:t>Студент немецкого</a:t>
            </a:r>
          </a:p>
          <a:p>
            <a:r>
              <a:rPr lang="ru-RU" sz="2000">
                <a:solidFill>
                  <a:srgbClr val="FEFBB6"/>
                </a:solidFill>
              </a:rPr>
              <a:t>Университета 18 в.</a:t>
            </a:r>
          </a:p>
        </p:txBody>
      </p: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2667000" y="304800"/>
            <a:ext cx="27765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>
                <a:solidFill>
                  <a:srgbClr val="FF9900"/>
                </a:solidFill>
              </a:rPr>
              <a:t>Год 1736-й.</a:t>
            </a:r>
            <a:r>
              <a:rPr lang="ru-RU" sz="3200">
                <a:solidFill>
                  <a:srgbClr val="FF9900"/>
                </a:solidFill>
              </a:rPr>
              <a:t> </a:t>
            </a:r>
          </a:p>
        </p:txBody>
      </p:sp>
      <p:pic>
        <p:nvPicPr>
          <p:cNvPr id="7" name="Picture 4" descr="Image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0"/>
            <a:ext cx="35274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800" dirty="0" smtClean="0">
                <a:latin typeface="Comic Sans MS" pitchFamily="66" charset="0"/>
              </a:rPr>
              <a:t>1736 год</a:t>
            </a:r>
            <a:r>
              <a:rPr lang="ru-RU" dirty="0" smtClean="0">
                <a:latin typeface="Comic Sans MS" pitchFamily="66" charset="0"/>
              </a:rPr>
              <a:t>, </a:t>
            </a:r>
            <a:r>
              <a:rPr lang="ru-RU" sz="4000" dirty="0" smtClean="0">
                <a:latin typeface="Comic Sans MS" pitchFamily="66" charset="0"/>
              </a:rPr>
              <a:t>Марбург, Германия</a:t>
            </a:r>
          </a:p>
        </p:txBody>
      </p:sp>
      <p:pic>
        <p:nvPicPr>
          <p:cNvPr id="17411" name="Picture 2" descr="D:\школа\клип\Клип_12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7648823" cy="476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91468_html_2f25d7f7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323528" y="260648"/>
            <a:ext cx="4304492" cy="3816424"/>
          </a:xfrm>
          <a:effectLst>
            <a:softEdge rad="1270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504" y="4005064"/>
            <a:ext cx="8856984" cy="2736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Ломоносов прожил за границей около пяти лет и всё это время неустанно работал. Профессора удивлялись его трудолюбию, его успехам и дарованиям.</a:t>
            </a:r>
            <a:endParaRPr lang="ru-RU" b="1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03labmmct127746357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32040" y="260648"/>
            <a:ext cx="3564182" cy="38160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40DF2F7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61302" t="53822" r="12379" b="5986"/>
          <a:stretch>
            <a:fillRect/>
          </a:stretch>
        </p:blipFill>
        <p:spPr>
          <a:xfrm>
            <a:off x="395536" y="764704"/>
            <a:ext cx="2743200" cy="4876800"/>
          </a:xfrm>
          <a:noFill/>
          <a:ln w="57150" algn="in">
            <a:solidFill>
              <a:srgbClr val="FF9900"/>
            </a:solidFill>
          </a:ln>
        </p:spPr>
      </p:pic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3419872" y="3573016"/>
            <a:ext cx="54102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sz="2800" i="1" dirty="0">
              <a:solidFill>
                <a:schemeClr val="hlink"/>
              </a:solidFill>
            </a:endParaRPr>
          </a:p>
          <a:p>
            <a:pPr>
              <a:defRPr/>
            </a:pPr>
            <a:r>
              <a:rPr lang="ru-RU" sz="2400" dirty="0" smtClean="0">
                <a:solidFill>
                  <a:srgbClr val="000066"/>
                </a:solidFill>
                <a:latin typeface="+mn-lt"/>
                <a:cs typeface="Aharoni" pitchFamily="2" charset="-79"/>
              </a:rPr>
              <a:t>За </a:t>
            </a:r>
            <a:r>
              <a:rPr lang="ru-RU" sz="2400" dirty="0">
                <a:solidFill>
                  <a:srgbClr val="000066"/>
                </a:solidFill>
                <a:latin typeface="+mn-lt"/>
                <a:cs typeface="Aharoni" pitchFamily="2" charset="-79"/>
              </a:rPr>
              <a:t>границей Ломоносов </a:t>
            </a:r>
            <a:r>
              <a:rPr lang="ru-RU" sz="2400" dirty="0" smtClean="0">
                <a:solidFill>
                  <a:srgbClr val="000066"/>
                </a:solidFill>
                <a:latin typeface="+mn-lt"/>
                <a:cs typeface="Aharoni" pitchFamily="2" charset="-79"/>
              </a:rPr>
              <a:t>женился </a:t>
            </a:r>
            <a:r>
              <a:rPr lang="ru-RU" sz="2400" dirty="0">
                <a:solidFill>
                  <a:srgbClr val="000066"/>
                </a:solidFill>
                <a:latin typeface="+mn-lt"/>
                <a:cs typeface="Aharoni" pitchFamily="2" charset="-79"/>
              </a:rPr>
              <a:t>в 1740, в Марбурге, на Елизавете-Христине </a:t>
            </a:r>
            <a:r>
              <a:rPr lang="ru-RU" sz="2400" dirty="0" err="1">
                <a:solidFill>
                  <a:srgbClr val="000066"/>
                </a:solidFill>
                <a:latin typeface="+mn-lt"/>
                <a:cs typeface="Aharoni" pitchFamily="2" charset="-79"/>
              </a:rPr>
              <a:t>Цильх</a:t>
            </a:r>
            <a:r>
              <a:rPr lang="ru-RU" sz="2400" dirty="0">
                <a:solidFill>
                  <a:srgbClr val="000066"/>
                </a:solidFill>
                <a:latin typeface="+mn-lt"/>
                <a:cs typeface="Aharoni" pitchFamily="2" charset="-79"/>
              </a:rPr>
              <a:t>. </a:t>
            </a:r>
            <a:endParaRPr lang="ru-RU" sz="2400" dirty="0">
              <a:latin typeface="+mn-lt"/>
              <a:cs typeface="Aharoni" pitchFamily="2" charset="-79"/>
            </a:endParaRPr>
          </a:p>
          <a:p>
            <a:pPr>
              <a:defRPr/>
            </a:pPr>
            <a:endParaRPr lang="ru-RU" sz="2400" i="1" dirty="0">
              <a:solidFill>
                <a:schemeClr val="hlink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10244" name="Text Box 6"/>
          <p:cNvSpPr txBox="1">
            <a:spLocks noChangeArrowheads="1"/>
          </p:cNvSpPr>
          <p:nvPr/>
        </p:nvSpPr>
        <p:spPr bwMode="auto">
          <a:xfrm>
            <a:off x="304800" y="5486400"/>
            <a:ext cx="3333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FEFBB6"/>
                </a:solidFill>
              </a:rPr>
              <a:t>Студент немецкого</a:t>
            </a:r>
          </a:p>
          <a:p>
            <a:r>
              <a:rPr lang="ru-RU" sz="2000">
                <a:solidFill>
                  <a:srgbClr val="FEFBB6"/>
                </a:solidFill>
              </a:rPr>
              <a:t>Университета 18 в.</a:t>
            </a:r>
          </a:p>
        </p:txBody>
      </p:sp>
      <p:pic>
        <p:nvPicPr>
          <p:cNvPr id="7" name="Picture 4" descr="Image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04664"/>
            <a:ext cx="4608512" cy="2887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9388" y="228600"/>
            <a:ext cx="8964612" cy="4525963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000066"/>
                </a:solidFill>
                <a:latin typeface="Comic Sans MS" pitchFamily="66" charset="0"/>
              </a:rPr>
              <a:t>В июне 1741 Ломоносов вернулся в Россию и был назначен в академию адъюнктом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(</a:t>
            </a:r>
            <a:r>
              <a:rPr lang="ru-RU" sz="2400" b="1" i="1" dirty="0" smtClean="0">
                <a:solidFill>
                  <a:schemeClr val="tx2">
                    <a:lumMod val="75000"/>
                  </a:schemeClr>
                </a:solidFill>
                <a:latin typeface="Comic Sans MS" pitchFamily="66" charset="0"/>
              </a:rPr>
              <a:t>должность помощника ,заместителя ).</a:t>
            </a:r>
          </a:p>
          <a:p>
            <a:pPr eaLnBrk="1" hangingPunct="1"/>
            <a:r>
              <a:rPr lang="ru-RU" sz="2400" b="1" dirty="0" smtClean="0">
                <a:solidFill>
                  <a:srgbClr val="000066"/>
                </a:solidFill>
                <a:latin typeface="Comic Sans MS" pitchFamily="66" charset="0"/>
              </a:rPr>
              <a:t>, а в августе 1745 стал первым русским, избранным на должность профессора (академика) химии.</a:t>
            </a:r>
          </a:p>
        </p:txBody>
      </p:sp>
      <p:pic>
        <p:nvPicPr>
          <p:cNvPr id="10245" name="Picture 5" descr="лом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514600"/>
            <a:ext cx="3124200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4" descr="BF6B8C8D"/>
          <p:cNvPicPr>
            <a:picLocks noChangeAspect="1" noChangeArrowheads="1"/>
          </p:cNvPicPr>
          <p:nvPr/>
        </p:nvPicPr>
        <p:blipFill>
          <a:blip r:embed="rId3" cstate="print"/>
          <a:srcRect l="36845" t="37482" r="18689" b="26984"/>
          <a:stretch>
            <a:fillRect/>
          </a:stretch>
        </p:blipFill>
        <p:spPr bwMode="auto">
          <a:xfrm>
            <a:off x="5105400" y="2590800"/>
            <a:ext cx="2825750" cy="3890963"/>
          </a:xfrm>
          <a:prstGeom prst="rect">
            <a:avLst/>
          </a:prstGeom>
          <a:noFill/>
          <a:ln w="57150" algn="in">
            <a:solidFill>
              <a:srgbClr val="996600"/>
            </a:solidFill>
            <a:miter lim="800000"/>
            <a:headEnd/>
            <a:tailEnd/>
          </a:ln>
        </p:spPr>
      </p:pic>
      <p:sp>
        <p:nvSpPr>
          <p:cNvPr id="12294" name="Прямоугольник 7"/>
          <p:cNvSpPr>
            <a:spLocks noChangeArrowheads="1"/>
          </p:cNvSpPr>
          <p:nvPr/>
        </p:nvSpPr>
        <p:spPr bwMode="auto">
          <a:xfrm>
            <a:off x="4495800" y="6519863"/>
            <a:ext cx="44196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600">
                <a:solidFill>
                  <a:srgbClr val="002060"/>
                </a:solidFill>
              </a:rPr>
              <a:t>Профессорский диплом М.В.Ломоносова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88024" y="1052736"/>
            <a:ext cx="3810000" cy="4114800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latin typeface="Monotype Corsiva" pitchFamily="66" charset="0"/>
              </a:rPr>
              <a:t>1745 год- профессор химии</a:t>
            </a:r>
          </a:p>
          <a:p>
            <a:pPr eaLnBrk="1" hangingPunct="1"/>
            <a:r>
              <a:rPr lang="ru-RU" sz="3200" b="1" dirty="0" smtClean="0">
                <a:latin typeface="Monotype Corsiva" pitchFamily="66" charset="0"/>
              </a:rPr>
              <a:t>1751 год- чин коллежского советника</a:t>
            </a:r>
          </a:p>
          <a:p>
            <a:pPr eaLnBrk="1" hangingPunct="1"/>
            <a:r>
              <a:rPr lang="ru-RU" sz="3200" b="1" dirty="0" smtClean="0">
                <a:latin typeface="Monotype Corsiva" pitchFamily="66" charset="0"/>
              </a:rPr>
              <a:t>1763 год –статский советник</a:t>
            </a:r>
          </a:p>
        </p:txBody>
      </p:sp>
      <p:pic>
        <p:nvPicPr>
          <p:cNvPr id="19460" name="Picture 2" descr="D:\школа\клип\Клип_13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36798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355976" y="836712"/>
            <a:ext cx="4316288" cy="4929411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C00000"/>
                </a:solidFill>
              </a:rPr>
              <a:t>В самых различных областях знаний раскрылся талант Ломоносова. </a:t>
            </a:r>
          </a:p>
          <a:p>
            <a:pPr algn="ctr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dirty="0" smtClean="0">
                <a:solidFill>
                  <a:srgbClr val="403B24"/>
                </a:solidFill>
              </a:rPr>
              <a:t>	Он прославился как физик, химик, геолог, поэт, художник, астроном, географ, историк.</a:t>
            </a:r>
            <a:endParaRPr lang="ru-RU" dirty="0">
              <a:solidFill>
                <a:srgbClr val="403B24"/>
              </a:solidFill>
            </a:endParaRPr>
          </a:p>
        </p:txBody>
      </p:sp>
      <p:pic>
        <p:nvPicPr>
          <p:cNvPr id="7" name="Содержимое 6" descr="25.jp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251520" y="260648"/>
            <a:ext cx="4464496" cy="6384229"/>
          </a:xfrm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486400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000066"/>
                </a:solidFill>
              </a:rPr>
              <a:t>Императрица Елизавета Петровна пожаловала ему в награду деревню.</a:t>
            </a:r>
            <a:br>
              <a:rPr lang="ru-RU" sz="3600" smtClean="0">
                <a:solidFill>
                  <a:srgbClr val="000066"/>
                </a:solidFill>
              </a:rPr>
            </a:br>
            <a:endParaRPr lang="ru-RU" sz="3600" smtClean="0">
              <a:solidFill>
                <a:srgbClr val="000066"/>
              </a:solidFill>
            </a:endParaRPr>
          </a:p>
        </p:txBody>
      </p:sp>
      <p:pic>
        <p:nvPicPr>
          <p:cNvPr id="15364" name="Picture 4" descr="x1-07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95400" y="304800"/>
            <a:ext cx="6629400" cy="48069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850" y="304800"/>
            <a:ext cx="8820150" cy="99060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000066"/>
                </a:solidFill>
                <a:latin typeface="Comic Sans MS" pitchFamily="66" charset="0"/>
              </a:rPr>
              <a:t>Заслуги Ломоносова в некоторых областях</a:t>
            </a:r>
          </a:p>
        </p:txBody>
      </p:sp>
      <p:pic>
        <p:nvPicPr>
          <p:cNvPr id="14340" name="Picture 5" descr="lomonoso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484784"/>
            <a:ext cx="410445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>
                <a:latin typeface="Comic Sans MS" pitchFamily="66" charset="0"/>
              </a:rPr>
              <a:t>Открытия в области поэзии и литературы</a:t>
            </a:r>
          </a:p>
        </p:txBody>
      </p:sp>
      <p:pic>
        <p:nvPicPr>
          <p:cNvPr id="20483" name="Picture 2" descr="D:\школа\клип\Клип_14_измен.размер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72802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260648"/>
            <a:ext cx="7086600" cy="1447800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Comic Sans MS" pitchFamily="66" charset="0"/>
              </a:rPr>
              <a:t>1751 год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200" b="1" dirty="0" smtClean="0">
                <a:latin typeface="Comic Sans MS" pitchFamily="66" charset="0"/>
              </a:rPr>
              <a:t>В этом году вышел «Сборник разных сочинений в стихах и в прозе Михаила Ломоносова».</a:t>
            </a:r>
          </a:p>
        </p:txBody>
      </p:sp>
      <p:pic>
        <p:nvPicPr>
          <p:cNvPr id="21508" name="Picture 2" descr="D:\школа\клип\Клип_15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857375"/>
            <a:ext cx="3160712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i="1" dirty="0" smtClean="0">
                <a:solidFill>
                  <a:srgbClr val="996600"/>
                </a:solidFill>
              </a:rPr>
              <a:t>«</a:t>
            </a:r>
            <a:r>
              <a:rPr lang="ru-RU" sz="2800" b="1" dirty="0" smtClean="0">
                <a:solidFill>
                  <a:srgbClr val="996600"/>
                </a:solidFill>
                <a:latin typeface="Comic Sans MS" pitchFamily="66" charset="0"/>
              </a:rPr>
              <a:t>В стезе российской словесности </a:t>
            </a:r>
            <a:br>
              <a:rPr lang="ru-RU" sz="2800" b="1" dirty="0" smtClean="0">
                <a:solidFill>
                  <a:srgbClr val="99660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996600"/>
                </a:solidFill>
                <a:latin typeface="Comic Sans MS" pitchFamily="66" charset="0"/>
              </a:rPr>
              <a:t>                       </a:t>
            </a:r>
            <a:r>
              <a:rPr lang="ru-RU" sz="2800" b="1" dirty="0" smtClean="0">
                <a:solidFill>
                  <a:srgbClr val="996600"/>
                </a:solidFill>
                <a:latin typeface="Comic Sans MS" pitchFamily="66" charset="0"/>
              </a:rPr>
              <a:t>Ломоносов был первым» </a:t>
            </a:r>
            <a:r>
              <a:rPr lang="ru-RU" sz="3200" b="1" i="1" dirty="0" smtClean="0">
                <a:solidFill>
                  <a:srgbClr val="996600"/>
                </a:solidFill>
              </a:rPr>
              <a:t/>
            </a:r>
            <a:br>
              <a:rPr lang="ru-RU" sz="3200" b="1" i="1" dirty="0" smtClean="0">
                <a:solidFill>
                  <a:srgbClr val="996600"/>
                </a:solidFill>
              </a:rPr>
            </a:br>
            <a:r>
              <a:rPr lang="ru-RU" sz="3200" b="1" i="1" dirty="0" smtClean="0">
                <a:solidFill>
                  <a:srgbClr val="996600"/>
                </a:solidFill>
              </a:rPr>
              <a:t>                                           </a:t>
            </a:r>
            <a:r>
              <a:rPr lang="ru-RU" sz="2400" b="1" i="1" dirty="0" smtClean="0">
                <a:solidFill>
                  <a:srgbClr val="996600"/>
                </a:solidFill>
              </a:rPr>
              <a:t>Н.А.Радищев</a:t>
            </a:r>
          </a:p>
        </p:txBody>
      </p:sp>
      <p:pic>
        <p:nvPicPr>
          <p:cNvPr id="16387" name="Picture 4" descr="A3A935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27953" t="35867" r="16466" b="26984"/>
          <a:stretch>
            <a:fillRect/>
          </a:stretch>
        </p:blipFill>
        <p:spPr>
          <a:xfrm>
            <a:off x="457200" y="1295400"/>
            <a:ext cx="3962400" cy="4530725"/>
          </a:xfrm>
          <a:noFill/>
          <a:ln w="57150" algn="in">
            <a:solidFill>
              <a:srgbClr val="996600"/>
            </a:solidFill>
          </a:ln>
        </p:spPr>
      </p:pic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4572000" y="1905000"/>
            <a:ext cx="4572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Ломоносов заложил основы современного</a:t>
            </a:r>
          </a:p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русского разговорного</a:t>
            </a:r>
          </a:p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языка. Два его сочинения</a:t>
            </a:r>
          </a:p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имели большое значение</a:t>
            </a:r>
          </a:p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для развития русского </a:t>
            </a:r>
          </a:p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языка:</a:t>
            </a:r>
          </a:p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«Российская грамматика»,</a:t>
            </a:r>
          </a:p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«Краткое руководство </a:t>
            </a:r>
          </a:p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 к риторике».</a:t>
            </a: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457200" y="633888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/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 flipH="1">
            <a:off x="468313" y="60198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800"/>
          </a:p>
        </p:txBody>
      </p:sp>
      <p:sp>
        <p:nvSpPr>
          <p:cNvPr id="16391" name="Text Box 9"/>
          <p:cNvSpPr txBox="1">
            <a:spLocks noChangeArrowheads="1"/>
          </p:cNvSpPr>
          <p:nvPr/>
        </p:nvSpPr>
        <p:spPr bwMode="auto">
          <a:xfrm>
            <a:off x="838200" y="5900738"/>
            <a:ext cx="3254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CC9900"/>
                </a:solidFill>
              </a:rPr>
              <a:t>Титульный лист </a:t>
            </a:r>
          </a:p>
          <a:p>
            <a:r>
              <a:rPr lang="ru-RU">
                <a:solidFill>
                  <a:srgbClr val="CC9900"/>
                </a:solidFill>
              </a:rPr>
              <a:t>«Риторики» Ломоносова.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pPr eaLnBrk="1" hangingPunct="1"/>
            <a:r>
              <a:rPr lang="ru-RU" sz="3600" b="1" i="1" dirty="0" smtClean="0">
                <a:solidFill>
                  <a:srgbClr val="996600"/>
                </a:solidFill>
                <a:latin typeface="Monotype Corsiva" pitchFamily="66" charset="0"/>
              </a:rPr>
              <a:t>Ломоносов – поэт и реформатор</a:t>
            </a:r>
          </a:p>
        </p:txBody>
      </p:sp>
      <p:pic>
        <p:nvPicPr>
          <p:cNvPr id="17411" name="Picture 4" descr="EABD4BB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35847" t="19339" r="4350" b="25385"/>
          <a:stretch>
            <a:fillRect/>
          </a:stretch>
        </p:blipFill>
        <p:spPr>
          <a:xfrm>
            <a:off x="323528" y="1196752"/>
            <a:ext cx="4348162" cy="4648200"/>
          </a:xfrm>
          <a:noFill/>
          <a:ln w="57150" algn="in">
            <a:solidFill>
              <a:srgbClr val="996600"/>
            </a:solidFill>
          </a:ln>
        </p:spPr>
      </p:pic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5432425" y="1973263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2800"/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>
            <a:off x="4860032" y="1268760"/>
            <a:ext cx="3744986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Ломоносов завершил</a:t>
            </a:r>
          </a:p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преобразование русского</a:t>
            </a:r>
          </a:p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 стихосложения. Стихи</a:t>
            </a:r>
          </a:p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Ломоносова были звучны </a:t>
            </a:r>
          </a:p>
          <a:p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Comic Sans MS" pitchFamily="66" charset="0"/>
              </a:rPr>
              <a:t>и певучи.</a:t>
            </a:r>
          </a:p>
          <a:p>
            <a:r>
              <a:rPr lang="ru-RU" sz="2000" dirty="0"/>
              <a:t>       </a:t>
            </a:r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Ночною темнотою</a:t>
            </a:r>
          </a:p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     Покрылись небеса,</a:t>
            </a:r>
          </a:p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     Все люди для покою</a:t>
            </a:r>
          </a:p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     Сомкнули уж глаза.</a:t>
            </a:r>
          </a:p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     Внезапно постучался</a:t>
            </a:r>
          </a:p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     У двери Купидон,</a:t>
            </a:r>
          </a:p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    Приятной перервался</a:t>
            </a:r>
          </a:p>
          <a:p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    В начале самом сон.</a:t>
            </a:r>
          </a:p>
          <a:p>
            <a:r>
              <a:rPr lang="ru-RU" sz="2400" dirty="0"/>
              <a:t>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i="1" dirty="0" smtClean="0">
                <a:solidFill>
                  <a:srgbClr val="FF00FF"/>
                </a:solidFill>
                <a:latin typeface="Comic Sans MS" pitchFamily="66" charset="0"/>
              </a:rPr>
              <a:t>Поэт Ломоносов воспевал в своих </a:t>
            </a:r>
            <a:br>
              <a:rPr lang="ru-RU" sz="3200" b="1" i="1" dirty="0" smtClean="0">
                <a:solidFill>
                  <a:srgbClr val="FF00FF"/>
                </a:solidFill>
                <a:latin typeface="Comic Sans MS" pitchFamily="66" charset="0"/>
              </a:rPr>
            </a:br>
            <a:r>
              <a:rPr lang="ru-RU" sz="3200" b="1" i="1" dirty="0" smtClean="0">
                <a:solidFill>
                  <a:srgbClr val="FF00FF"/>
                </a:solidFill>
                <a:latin typeface="Comic Sans MS" pitchFamily="66" charset="0"/>
              </a:rPr>
              <a:t>произведениях любовь к родине, </a:t>
            </a:r>
            <a:br>
              <a:rPr lang="ru-RU" sz="3200" b="1" i="1" dirty="0" smtClean="0">
                <a:solidFill>
                  <a:srgbClr val="FF00FF"/>
                </a:solidFill>
                <a:latin typeface="Comic Sans MS" pitchFamily="66" charset="0"/>
              </a:rPr>
            </a:br>
            <a:r>
              <a:rPr lang="ru-RU" sz="3200" b="1" i="1" dirty="0" smtClean="0">
                <a:solidFill>
                  <a:srgbClr val="FF00FF"/>
                </a:solidFill>
                <a:latin typeface="Comic Sans MS" pitchFamily="66" charset="0"/>
              </a:rPr>
              <a:t>к русским людям, к науке.</a:t>
            </a:r>
          </a:p>
        </p:txBody>
      </p:sp>
      <p:pic>
        <p:nvPicPr>
          <p:cNvPr id="18435" name="Picture 4" descr="A6921D8E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10167" t="12134" r="5350" b="15182"/>
          <a:stretch>
            <a:fillRect/>
          </a:stretch>
        </p:blipFill>
        <p:spPr>
          <a:xfrm>
            <a:off x="65088" y="1905000"/>
            <a:ext cx="3516312" cy="4114800"/>
          </a:xfrm>
          <a:noFill/>
          <a:ln w="57150" algn="in">
            <a:solidFill>
              <a:srgbClr val="FF66FF"/>
            </a:solidFill>
          </a:ln>
        </p:spPr>
      </p:pic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3581400" y="2030413"/>
            <a:ext cx="487588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600C7A"/>
                </a:solidFill>
              </a:rPr>
              <a:t>Воззри на горы </a:t>
            </a:r>
            <a:r>
              <a:rPr lang="ru-RU" sz="2800" i="1" dirty="0" err="1">
                <a:solidFill>
                  <a:srgbClr val="600C7A"/>
                </a:solidFill>
              </a:rPr>
              <a:t>превысоки</a:t>
            </a:r>
            <a:r>
              <a:rPr lang="ru-RU" sz="2800" i="1" dirty="0">
                <a:solidFill>
                  <a:srgbClr val="600C7A"/>
                </a:solidFill>
              </a:rPr>
              <a:t>,</a:t>
            </a:r>
          </a:p>
          <a:p>
            <a:r>
              <a:rPr lang="ru-RU" sz="2800" i="1" dirty="0">
                <a:solidFill>
                  <a:srgbClr val="600C7A"/>
                </a:solidFill>
              </a:rPr>
              <a:t>Воззри в поля свои широки,</a:t>
            </a:r>
          </a:p>
          <a:p>
            <a:r>
              <a:rPr lang="ru-RU" sz="2800" i="1" dirty="0">
                <a:solidFill>
                  <a:srgbClr val="600C7A"/>
                </a:solidFill>
              </a:rPr>
              <a:t>Где Волга, Днепр, </a:t>
            </a:r>
          </a:p>
          <a:p>
            <a:r>
              <a:rPr lang="ru-RU" sz="2800" i="1" dirty="0">
                <a:solidFill>
                  <a:srgbClr val="600C7A"/>
                </a:solidFill>
              </a:rPr>
              <a:t>                   где Обь течёт;</a:t>
            </a:r>
          </a:p>
          <a:p>
            <a:r>
              <a:rPr lang="ru-RU" sz="2800" i="1" dirty="0">
                <a:solidFill>
                  <a:srgbClr val="600C7A"/>
                </a:solidFill>
              </a:rPr>
              <a:t>Богатство оных потаенно</a:t>
            </a:r>
          </a:p>
          <a:p>
            <a:r>
              <a:rPr lang="ru-RU" sz="2800" i="1" dirty="0">
                <a:solidFill>
                  <a:srgbClr val="600C7A"/>
                </a:solidFill>
              </a:rPr>
              <a:t>Наукой будет откровенно,</a:t>
            </a:r>
          </a:p>
          <a:p>
            <a:r>
              <a:rPr lang="ru-RU" sz="2800" i="1" dirty="0">
                <a:solidFill>
                  <a:srgbClr val="600C7A"/>
                </a:solidFill>
              </a:rPr>
              <a:t>Что щедростью твоей </a:t>
            </a:r>
          </a:p>
          <a:p>
            <a:r>
              <a:rPr lang="ru-RU" sz="2800" i="1" dirty="0">
                <a:solidFill>
                  <a:srgbClr val="600C7A"/>
                </a:solidFill>
              </a:rPr>
              <a:t>                             цветёт.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0" y="5805264"/>
            <a:ext cx="49311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rgbClr val="FF00FF"/>
                </a:solidFill>
                <a:latin typeface="Monotype Corsiva" pitchFamily="66" charset="0"/>
              </a:rPr>
              <a:t>М.В.Ломоносов.</a:t>
            </a:r>
          </a:p>
          <a:p>
            <a:r>
              <a:rPr lang="ru-RU" sz="2400" b="1" dirty="0">
                <a:solidFill>
                  <a:srgbClr val="FF00FF"/>
                </a:solidFill>
                <a:latin typeface="Monotype Corsiva" pitchFamily="66" charset="0"/>
              </a:rPr>
              <a:t> Неизвестный мастер 19 в. Резная кость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838200"/>
            <a:ext cx="7391400" cy="228600"/>
          </a:xfrm>
        </p:spPr>
        <p:txBody>
          <a:bodyPr/>
          <a:lstStyle/>
          <a:p>
            <a:pPr eaLnBrk="1" hangingPunct="1"/>
            <a:r>
              <a:rPr lang="ru-RU" sz="3200" smtClean="0"/>
              <a:t/>
            </a:r>
            <a:br>
              <a:rPr lang="ru-RU" sz="3200" smtClean="0"/>
            </a:br>
            <a:r>
              <a:rPr lang="ru-RU" sz="3200" smtClean="0">
                <a:solidFill>
                  <a:srgbClr val="000066"/>
                </a:solidFill>
              </a:rPr>
              <a:t>Среди поэтических произведений Ломоносова: </a:t>
            </a:r>
            <a:br>
              <a:rPr lang="ru-RU" sz="3200" smtClean="0">
                <a:solidFill>
                  <a:srgbClr val="000066"/>
                </a:solidFill>
              </a:rPr>
            </a:br>
            <a:r>
              <a:rPr lang="ru-RU" sz="3200" smtClean="0">
                <a:solidFill>
                  <a:srgbClr val="000066"/>
                </a:solidFill>
              </a:rPr>
              <a:t/>
            </a:r>
            <a:br>
              <a:rPr lang="ru-RU" sz="3200" smtClean="0">
                <a:solidFill>
                  <a:srgbClr val="000066"/>
                </a:solidFill>
              </a:rPr>
            </a:br>
            <a:endParaRPr lang="ru-RU" sz="3200" smtClean="0">
              <a:solidFill>
                <a:srgbClr val="000066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19200"/>
            <a:ext cx="8229600" cy="4449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2400" smtClean="0"/>
              <a:t>      </a:t>
            </a:r>
            <a:r>
              <a:rPr lang="ru-RU" sz="2400" smtClean="0">
                <a:solidFill>
                  <a:srgbClr val="000066"/>
                </a:solidFill>
              </a:rPr>
              <a:t>«Слово похвальное Петру Великому…». 1755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66"/>
                </a:solidFill>
              </a:rPr>
              <a:t>Ода блаженныя памяти Государыне Императрице Анне Иоанновне на победу над турками и татарами и на взятие Хотина 1739 года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66"/>
                </a:solidFill>
              </a:rPr>
              <a:t>«Утреннее размышление о божием величестве» (1743)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66"/>
                </a:solidFill>
              </a:rPr>
              <a:t>«Я знак бессмертия себе воздвигнул» (1747)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66"/>
                </a:solidFill>
              </a:rPr>
              <a:t>«Ночною темнотою покрылись небеса…» (1747)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66"/>
                </a:solidFill>
              </a:rPr>
              <a:t>«Лишь только дневной шум замолк…» (1747)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66"/>
                </a:solidFill>
              </a:rPr>
              <a:t>Стихи, сочиненные на дороге в Петергоф, когда я в 1761 году ехал просить о подписании привилегии для академии, быв много раз прежде за тем же</a:t>
            </a:r>
          </a:p>
          <a:p>
            <a:pPr eaLnBrk="1" hangingPunct="1">
              <a:lnSpc>
                <a:spcPct val="80000"/>
              </a:lnSpc>
            </a:pPr>
            <a:r>
              <a:rPr lang="ru-RU" sz="2400" smtClean="0">
                <a:solidFill>
                  <a:srgbClr val="000066"/>
                </a:solidFill>
              </a:rPr>
              <a:t>Гимн бороде (1757)</a:t>
            </a:r>
          </a:p>
        </p:txBody>
      </p:sp>
      <p:pic>
        <p:nvPicPr>
          <p:cNvPr id="19460" name="Picture 5" descr="220px-Lomonosov_Word_creditable_to_Peter_Great_April_26_17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2800" y="5029200"/>
            <a:ext cx="1209675" cy="170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60350"/>
            <a:ext cx="4038600" cy="58356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000"/>
              <a:t>М. В. Ломоносов</a:t>
            </a:r>
          </a:p>
          <a:p>
            <a:pPr algn="ctr">
              <a:buFont typeface="Wingdings" pitchFamily="2" charset="2"/>
              <a:buNone/>
            </a:pPr>
            <a:r>
              <a:rPr lang="ru-RU" sz="2000"/>
              <a:t>«Слово о явлениях воздушных»</a:t>
            </a:r>
          </a:p>
          <a:p>
            <a:pPr algn="ctr">
              <a:buFont typeface="Wingdings" pitchFamily="2" charset="2"/>
              <a:buNone/>
            </a:pPr>
            <a:r>
              <a:rPr lang="ru-RU" sz="2000"/>
              <a:t>1753 год</a:t>
            </a:r>
          </a:p>
          <a:p>
            <a:pPr algn="ctr">
              <a:buFont typeface="Wingdings" pitchFamily="2" charset="2"/>
              <a:buNone/>
            </a:pPr>
            <a:endParaRPr lang="ru-RU" sz="2000"/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33375"/>
            <a:ext cx="4038600" cy="61912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000"/>
              <a:t>М. В. Ломоносов</a:t>
            </a:r>
          </a:p>
          <a:p>
            <a:pPr algn="ctr">
              <a:buFont typeface="Wingdings" pitchFamily="2" charset="2"/>
              <a:buNone/>
            </a:pPr>
            <a:r>
              <a:rPr lang="ru-RU" sz="2000"/>
              <a:t>«Русская грамматика»</a:t>
            </a:r>
          </a:p>
          <a:p>
            <a:pPr algn="ctr">
              <a:buFont typeface="Wingdings" pitchFamily="2" charset="2"/>
              <a:buNone/>
            </a:pPr>
            <a:r>
              <a:rPr lang="ru-RU" sz="2000"/>
              <a:t>на немецком языке</a:t>
            </a:r>
          </a:p>
          <a:p>
            <a:pPr algn="ctr">
              <a:buFont typeface="Wingdings" pitchFamily="2" charset="2"/>
              <a:buNone/>
            </a:pPr>
            <a:r>
              <a:rPr lang="ru-RU" sz="2000"/>
              <a:t>1764 год</a:t>
            </a:r>
          </a:p>
          <a:p>
            <a:pPr algn="ctr">
              <a:buFont typeface="Wingdings" pitchFamily="2" charset="2"/>
              <a:buNone/>
            </a:pPr>
            <a:endParaRPr lang="ru-RU"/>
          </a:p>
        </p:txBody>
      </p:sp>
      <p:pic>
        <p:nvPicPr>
          <p:cNvPr id="63495" name="Picture 7" descr="800px-Lomonosov_Word_about_the_air_phenomena_occurring_from_electrical_force_17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916113"/>
            <a:ext cx="4392612" cy="4608512"/>
          </a:xfrm>
          <a:prstGeom prst="rect">
            <a:avLst/>
          </a:prstGeom>
          <a:noFill/>
        </p:spPr>
      </p:pic>
      <p:pic>
        <p:nvPicPr>
          <p:cNvPr id="63496" name="Picture 8" descr="220px-Lomonosov_Russiche_Grammatik_Deutsche_StPetersburg_17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7900" y="1916113"/>
            <a:ext cx="4176713" cy="460851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Grp="1" noChangeArrowheads="1"/>
          </p:cNvSpPr>
          <p:nvPr>
            <p:ph type="title"/>
          </p:nvPr>
        </p:nvSpPr>
        <p:spPr>
          <a:xfrm>
            <a:off x="4356100" y="260350"/>
            <a:ext cx="4475163" cy="1143000"/>
          </a:xfrm>
        </p:spPr>
        <p:txBody>
          <a:bodyPr/>
          <a:lstStyle/>
          <a:p>
            <a:r>
              <a:rPr lang="ru-RU" sz="2400"/>
              <a:t>«Древняя </a:t>
            </a:r>
            <a:br>
              <a:rPr lang="ru-RU" sz="2400"/>
            </a:br>
            <a:r>
              <a:rPr lang="ru-RU" sz="2400"/>
              <a:t>российская история»</a:t>
            </a:r>
          </a:p>
        </p:txBody>
      </p:sp>
      <p:pic>
        <p:nvPicPr>
          <p:cNvPr id="30726" name="Picture 6" descr="10004048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1557338"/>
            <a:ext cx="3673475" cy="4967287"/>
          </a:xfrm>
          <a:prstGeom prst="rect">
            <a:avLst/>
          </a:prstGeom>
          <a:noFill/>
        </p:spPr>
      </p:pic>
      <p:pic>
        <p:nvPicPr>
          <p:cNvPr id="30727" name="Picture 7" descr="lomonoso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76250"/>
            <a:ext cx="3816350" cy="59769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36512" y="4807693"/>
            <a:ext cx="8964488" cy="2149699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403B24"/>
                </a:solidFill>
                <a:latin typeface="Comic Sans MS" pitchFamily="66" charset="0"/>
              </a:rPr>
              <a:t>Великий учёный много сделал для развития и  образования России. По его предложению 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в 1755 году </a:t>
            </a:r>
            <a:r>
              <a:rPr lang="ru-RU" dirty="0" smtClean="0">
                <a:solidFill>
                  <a:srgbClr val="403B24"/>
                </a:solidFill>
                <a:latin typeface="Comic Sans MS" pitchFamily="66" charset="0"/>
              </a:rPr>
              <a:t>был открыт </a:t>
            </a:r>
            <a:r>
              <a:rPr lang="ru-RU" b="1" u="sng" dirty="0" smtClean="0">
                <a:solidFill>
                  <a:srgbClr val="C00000"/>
                </a:solidFill>
                <a:latin typeface="Comic Sans MS" pitchFamily="66" charset="0"/>
              </a:rPr>
              <a:t>Московский университет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, </a:t>
            </a:r>
            <a:r>
              <a:rPr lang="ru-RU" dirty="0" smtClean="0">
                <a:solidFill>
                  <a:srgbClr val="403B24"/>
                </a:solidFill>
                <a:latin typeface="Comic Sans MS" pitchFamily="66" charset="0"/>
              </a:rPr>
              <a:t>который по праву носит имя Ломоносова.</a:t>
            </a:r>
            <a:endParaRPr lang="ru-RU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1484784"/>
            <a:ext cx="5604761" cy="338437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Рисунок 9" descr="2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676316" y="190482"/>
            <a:ext cx="3360180" cy="467867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 descr="1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95536" y="260648"/>
            <a:ext cx="1440160" cy="1873178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Открытия в области физики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Открыл закон сохранения материи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Сконструировал термометр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Изобрел «ночезрительную трубу», предшественницу современных приборов для ночных наблюдений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Открытия в области химии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148263" y="1844675"/>
            <a:ext cx="381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Открыл первую химическую лабораторию в России</a:t>
            </a:r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Составил рецепт для приготовления фарфоровых масс</a:t>
            </a:r>
          </a:p>
          <a:p>
            <a:pPr eaLnBrk="1" hangingPunct="1">
              <a:lnSpc>
                <a:spcPct val="90000"/>
              </a:lnSpc>
            </a:pPr>
            <a:endParaRPr lang="ru-RU" sz="2400" smtClean="0"/>
          </a:p>
          <a:p>
            <a:pPr eaLnBrk="1" hangingPunct="1">
              <a:lnSpc>
                <a:spcPct val="90000"/>
              </a:lnSpc>
            </a:pPr>
            <a:r>
              <a:rPr lang="ru-RU" sz="2400" smtClean="0"/>
              <a:t>Разработал принципы новой науки «Физической химии»</a:t>
            </a:r>
          </a:p>
        </p:txBody>
      </p:sp>
      <p:pic>
        <p:nvPicPr>
          <p:cNvPr id="23556" name="Picture 2" descr="D:\школа\клип\Клип_16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000250"/>
            <a:ext cx="4467225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8568952" cy="1447800"/>
          </a:xfrm>
        </p:spPr>
        <p:txBody>
          <a:bodyPr/>
          <a:lstStyle/>
          <a:p>
            <a:pPr algn="ctr" eaLnBrk="1" hangingPunct="1"/>
            <a:r>
              <a:rPr lang="ru-RU" sz="4800" b="1" dirty="0" smtClean="0">
                <a:solidFill>
                  <a:srgbClr val="600C7A"/>
                </a:solidFill>
                <a:latin typeface="Monotype Corsiva" pitchFamily="66" charset="0"/>
              </a:rPr>
              <a:t>Екатерина Вторая в химической лаборатории  Ломоносова</a:t>
            </a:r>
          </a:p>
        </p:txBody>
      </p:sp>
      <p:pic>
        <p:nvPicPr>
          <p:cNvPr id="24579" name="Picture 2" descr="D:\школа\клип\Клип_17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7243713" cy="5035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260648"/>
            <a:ext cx="7086600" cy="1447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atin typeface="Comic Sans MS" pitchFamily="66" charset="0"/>
              </a:rPr>
              <a:t>Открытия в области астрономии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283968" y="1916113"/>
            <a:ext cx="4097338" cy="4941887"/>
          </a:xfrm>
        </p:spPr>
        <p:txBody>
          <a:bodyPr/>
          <a:lstStyle/>
          <a:p>
            <a:pPr eaLnBrk="1" hangingPunct="1">
              <a:buNone/>
            </a:pPr>
            <a:r>
              <a:rPr lang="ru-RU" dirty="0" smtClean="0"/>
              <a:t>     </a:t>
            </a:r>
            <a:r>
              <a:rPr lang="ru-RU" sz="3600" b="1" dirty="0" smtClean="0">
                <a:solidFill>
                  <a:srgbClr val="0000CC"/>
                </a:solidFill>
                <a:latin typeface="Comic Sans MS" pitchFamily="66" charset="0"/>
              </a:rPr>
              <a:t>Он открыл атмосферу на планете Венера с помощью изобретённого им телескопа. </a:t>
            </a:r>
          </a:p>
          <a:p>
            <a:pPr eaLnBrk="1" hangingPunct="1"/>
            <a:endParaRPr lang="ru-RU" sz="2800" dirty="0" smtClean="0"/>
          </a:p>
        </p:txBody>
      </p:sp>
      <p:pic>
        <p:nvPicPr>
          <p:cNvPr id="25604" name="Picture 2" descr="D:\школа\клип\Клип_18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367240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32656"/>
            <a:ext cx="7086600" cy="1447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atin typeface="Comic Sans MS" pitchFamily="66" charset="0"/>
              </a:rPr>
              <a:t>Открытия в области географии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800" b="1" dirty="0" smtClean="0">
                <a:latin typeface="Comic Sans MS" pitchFamily="66" charset="0"/>
              </a:rPr>
              <a:t>Составил «Полярную карту»</a:t>
            </a:r>
          </a:p>
          <a:p>
            <a:pPr eaLnBrk="1" hangingPunct="1">
              <a:buFont typeface="Wingdings" pitchFamily="2" charset="2"/>
              <a:buNone/>
            </a:pPr>
            <a:endParaRPr lang="ru-RU" sz="2800" b="1" dirty="0" smtClean="0">
              <a:latin typeface="Comic Sans MS" pitchFamily="66" charset="0"/>
            </a:endParaRPr>
          </a:p>
          <a:p>
            <a:pPr eaLnBrk="1" hangingPunct="1"/>
            <a:r>
              <a:rPr lang="ru-RU" sz="2800" b="1" dirty="0" smtClean="0">
                <a:latin typeface="Comic Sans MS" pitchFamily="66" charset="0"/>
              </a:rPr>
              <a:t>Разработал приборы для морского кораблевождения</a:t>
            </a:r>
          </a:p>
        </p:txBody>
      </p:sp>
      <p:pic>
        <p:nvPicPr>
          <p:cNvPr id="26628" name="Picture 2" descr="D:\школа\клип\Клип_19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72816"/>
            <a:ext cx="3960439" cy="4782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332656"/>
            <a:ext cx="7086600" cy="1447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atin typeface="Comic Sans MS" pitchFamily="66" charset="0"/>
              </a:rPr>
              <a:t>Открытия в области геологии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355976" y="1905000"/>
            <a:ext cx="4078412" cy="4114800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latin typeface="Comic Sans MS" pitchFamily="66" charset="0"/>
              </a:rPr>
              <a:t>Теория возникновения минералов и металлов</a:t>
            </a:r>
          </a:p>
          <a:p>
            <a:pPr eaLnBrk="1" hangingPunct="1"/>
            <a:endParaRPr lang="ru-RU" sz="3600" b="1" dirty="0" smtClean="0">
              <a:latin typeface="Comic Sans MS" pitchFamily="66" charset="0"/>
            </a:endParaRPr>
          </a:p>
          <a:p>
            <a:pPr eaLnBrk="1" hangingPunct="1"/>
            <a:r>
              <a:rPr lang="ru-RU" sz="3600" b="1" dirty="0" smtClean="0">
                <a:latin typeface="Comic Sans MS" pitchFamily="66" charset="0"/>
              </a:rPr>
              <a:t>О причине землетрясений</a:t>
            </a:r>
          </a:p>
        </p:txBody>
      </p:sp>
      <p:pic>
        <p:nvPicPr>
          <p:cNvPr id="27652" name="Picture 2" descr="D:\школа\клип\Клип_20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1857375"/>
            <a:ext cx="3357563" cy="463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5616" y="260648"/>
            <a:ext cx="7086600" cy="1447800"/>
          </a:xfrm>
        </p:spPr>
        <p:txBody>
          <a:bodyPr/>
          <a:lstStyle/>
          <a:p>
            <a:pPr eaLnBrk="1" hangingPunct="1"/>
            <a:r>
              <a:rPr lang="ru-RU" b="1" dirty="0" smtClean="0">
                <a:latin typeface="Comic Sans MS" pitchFamily="66" charset="0"/>
              </a:rPr>
              <a:t>Открытия в области истории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3200" b="1" dirty="0" smtClean="0">
                <a:latin typeface="Comic Sans MS" pitchFamily="66" charset="0"/>
              </a:rPr>
              <a:t>Написал 1-ый том Российской истории</a:t>
            </a:r>
          </a:p>
          <a:p>
            <a:pPr eaLnBrk="1" hangingPunct="1">
              <a:buFont typeface="Wingdings" pitchFamily="2" charset="2"/>
              <a:buNone/>
            </a:pPr>
            <a:endParaRPr lang="ru-RU" sz="3200" b="1" dirty="0" smtClean="0">
              <a:latin typeface="Comic Sans MS" pitchFamily="66" charset="0"/>
            </a:endParaRPr>
          </a:p>
          <a:p>
            <a:pPr eaLnBrk="1" hangingPunct="1"/>
            <a:r>
              <a:rPr lang="ru-RU" sz="3200" b="1" dirty="0" smtClean="0">
                <a:latin typeface="Comic Sans MS" pitchFamily="66" charset="0"/>
              </a:rPr>
              <a:t>Составил «Краткий Летописец с родословием»</a:t>
            </a:r>
          </a:p>
        </p:txBody>
      </p:sp>
      <p:pic>
        <p:nvPicPr>
          <p:cNvPr id="28676" name="Picture 2" descr="D:\школа\клип\Клип_21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4763" y="1628801"/>
            <a:ext cx="404138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36512" y="4807693"/>
            <a:ext cx="8964488" cy="2149699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403B24"/>
                </a:solidFill>
                <a:latin typeface="Comic Sans MS" pitchFamily="66" charset="0"/>
              </a:rPr>
              <a:t>Великий учёный много сделал для развития и  образования России. По его предложению 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в 1755 году </a:t>
            </a:r>
            <a:r>
              <a:rPr lang="ru-RU" dirty="0" smtClean="0">
                <a:solidFill>
                  <a:srgbClr val="403B24"/>
                </a:solidFill>
                <a:latin typeface="Comic Sans MS" pitchFamily="66" charset="0"/>
              </a:rPr>
              <a:t>был открыт </a:t>
            </a:r>
            <a:r>
              <a:rPr lang="ru-RU" b="1" u="sng" dirty="0" smtClean="0">
                <a:solidFill>
                  <a:srgbClr val="C00000"/>
                </a:solidFill>
                <a:latin typeface="Comic Sans MS" pitchFamily="66" charset="0"/>
              </a:rPr>
              <a:t>Московский университет</a:t>
            </a:r>
            <a:r>
              <a:rPr lang="ru-RU" dirty="0" smtClean="0">
                <a:solidFill>
                  <a:srgbClr val="C00000"/>
                </a:solidFill>
                <a:latin typeface="Comic Sans MS" pitchFamily="66" charset="0"/>
              </a:rPr>
              <a:t>, </a:t>
            </a:r>
            <a:r>
              <a:rPr lang="ru-RU" dirty="0" smtClean="0">
                <a:solidFill>
                  <a:srgbClr val="403B24"/>
                </a:solidFill>
                <a:latin typeface="Comic Sans MS" pitchFamily="66" charset="0"/>
              </a:rPr>
              <a:t>который по праву носит имя Ломоносова.</a:t>
            </a:r>
            <a:endParaRPr lang="ru-RU" dirty="0">
              <a:solidFill>
                <a:srgbClr val="403B24"/>
              </a:solidFill>
              <a:latin typeface="Comic Sans MS" pitchFamily="66" charset="0"/>
            </a:endParaRP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1484784"/>
            <a:ext cx="5604761" cy="338437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Рисунок 9" descr="28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676316" y="190482"/>
            <a:ext cx="3360180" cy="467867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 descr="15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395536" y="260648"/>
            <a:ext cx="1440160" cy="1873178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latin typeface="Comic Sans MS" pitchFamily="66" charset="0"/>
              </a:rPr>
              <a:t>Проект учреждения Московского университета </a:t>
            </a:r>
          </a:p>
        </p:txBody>
      </p:sp>
      <p:pic>
        <p:nvPicPr>
          <p:cNvPr id="29699" name="Picture 2" descr="D:\школа\клип\Клип_22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796925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63688" y="6237312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3950"/>
                </a:solidFill>
                <a:latin typeface="Monotype Corsiva" pitchFamily="66" charset="0"/>
              </a:rPr>
              <a:t>Он был учреждён 12 января 1775 году</a:t>
            </a:r>
            <a:endParaRPr lang="ru-RU" sz="2800" b="1" dirty="0">
              <a:solidFill>
                <a:srgbClr val="0039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971600" y="332656"/>
            <a:ext cx="7086600" cy="14478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atin typeface="Comic Sans MS" pitchFamily="66" charset="0"/>
              </a:rPr>
              <a:t>Современное здание Московского университета</a:t>
            </a:r>
          </a:p>
        </p:txBody>
      </p:sp>
      <p:sp>
        <p:nvSpPr>
          <p:cNvPr id="2" name="Содержимое 3"/>
          <p:cNvSpPr>
            <a:spLocks noGrp="1"/>
          </p:cNvSpPr>
          <p:nvPr>
            <p:ph/>
          </p:nvPr>
        </p:nvSpPr>
        <p:spPr>
          <a:xfrm>
            <a:off x="661988" y="2214563"/>
            <a:ext cx="8329612" cy="3805237"/>
          </a:xfrm>
        </p:spPr>
        <p:txBody>
          <a:bodyPr/>
          <a:lstStyle/>
          <a:p>
            <a:endParaRPr lang="en-US" smtClean="0"/>
          </a:p>
          <a:p>
            <a:endParaRPr lang="ru-RU" smtClean="0"/>
          </a:p>
        </p:txBody>
      </p:sp>
      <p:pic>
        <p:nvPicPr>
          <p:cNvPr id="30724" name="Picture 2" descr="D:\школа\клип\Клип_23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7858125" cy="455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475656" y="6273225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3950"/>
                </a:solidFill>
                <a:latin typeface="Monotype Corsiva" pitchFamily="66" charset="0"/>
              </a:rPr>
              <a:t>Он носит имя  М.В. Ломоносова</a:t>
            </a:r>
            <a:endParaRPr lang="ru-RU" sz="3200" b="1" dirty="0">
              <a:solidFill>
                <a:srgbClr val="0039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5715000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0066"/>
                </a:solidFill>
              </a:rPr>
              <a:t>Памятник в Москве.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5604" name="Picture 4" descr="в москв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1700" y="0"/>
            <a:ext cx="451485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7504" y="3861048"/>
            <a:ext cx="8928992" cy="280831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C00000"/>
                </a:solidFill>
              </a:rPr>
              <a:t>Ломоносов пытался проникнуть в тайны природы. </a:t>
            </a:r>
          </a:p>
          <a:p>
            <a:r>
              <a:rPr lang="ru-RU" b="1" dirty="0" smtClean="0">
                <a:solidFill>
                  <a:srgbClr val="006600"/>
                </a:solidFill>
                <a:latin typeface="Comic Sans MS" pitchFamily="66" charset="0"/>
              </a:rPr>
              <a:t>Учёный организовал при Академии первую в России Химическую лабораторию. 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Под его руководством построили фабрику цветного стекла.</a:t>
            </a:r>
            <a:endParaRPr lang="ru-RU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8" name="Рисунок 7" descr="27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95042" y="189040"/>
            <a:ext cx="3988926" cy="360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Содержимое 4" descr="05labejri1301058147.jpg"/>
          <p:cNvPicPr>
            <a:picLocks noGrp="1" noChangeAspect="1"/>
          </p:cNvPicPr>
          <p:nvPr>
            <p:ph sz="half" idx="1"/>
          </p:nvPr>
        </p:nvPicPr>
        <p:blipFill>
          <a:blip r:embed="rId3" cstate="email"/>
          <a:stretch>
            <a:fillRect/>
          </a:stretch>
        </p:blipFill>
        <p:spPr>
          <a:xfrm>
            <a:off x="4426640" y="189040"/>
            <a:ext cx="4321824" cy="3600000"/>
          </a:xfr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title"/>
          </p:nvPr>
        </p:nvSpPr>
        <p:spPr>
          <a:xfrm>
            <a:off x="971600" y="0"/>
            <a:ext cx="7086600" cy="1447800"/>
          </a:xfrm>
        </p:spPr>
        <p:txBody>
          <a:bodyPr/>
          <a:lstStyle/>
          <a:p>
            <a:pPr eaLnBrk="1" hangingPunct="1"/>
            <a:r>
              <a:rPr lang="ru-RU" sz="4400" b="1" dirty="0" smtClean="0">
                <a:latin typeface="Comic Sans MS" pitchFamily="66" charset="0"/>
              </a:rPr>
              <a:t>Ломоносов - художник</a:t>
            </a:r>
          </a:p>
        </p:txBody>
      </p:sp>
      <p:pic>
        <p:nvPicPr>
          <p:cNvPr id="31748" name="Picture 2" descr="D:\школа\клип\Клип_24_измен.разм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0225" y="1209636"/>
            <a:ext cx="4257999" cy="5648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 advTm="700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496" y="5013176"/>
            <a:ext cx="9036496" cy="172819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Ломоносов открывает мастерскую для набора мозаичных картин и сам становится первым в России человеком, который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начал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 на собственном опыте и своими руками </a:t>
            </a:r>
            <a:r>
              <a:rPr lang="ru-RU" b="1" dirty="0" smtClean="0">
                <a:solidFill>
                  <a:srgbClr val="C00000"/>
                </a:solidFill>
                <a:latin typeface="Comic Sans MS" pitchFamily="66" charset="0"/>
              </a:rPr>
              <a:t>осваивать технику мозаичного набора</a:t>
            </a:r>
            <a:r>
              <a:rPr lang="ru-RU" b="1" dirty="0" smtClean="0">
                <a:solidFill>
                  <a:srgbClr val="403B24"/>
                </a:solidFill>
                <a:latin typeface="Comic Sans MS" pitchFamily="66" charset="0"/>
              </a:rPr>
              <a:t>. </a:t>
            </a:r>
            <a:r>
              <a:rPr lang="ru-RU" dirty="0" smtClean="0">
                <a:solidFill>
                  <a:srgbClr val="403B24"/>
                </a:solidFill>
              </a:rPr>
              <a:t>	</a:t>
            </a:r>
            <a:endParaRPr lang="ru-RU" dirty="0">
              <a:solidFill>
                <a:srgbClr val="403B24"/>
              </a:solidFill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23528" y="260648"/>
            <a:ext cx="4088023" cy="489654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5148064" y="188640"/>
            <a:ext cx="4038600" cy="11849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Портрет Петра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32040" y="260648"/>
            <a:ext cx="3581400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88640"/>
            <a:ext cx="8001000" cy="762000"/>
          </a:xfrm>
        </p:spPr>
        <p:txBody>
          <a:bodyPr/>
          <a:lstStyle/>
          <a:p>
            <a:pPr eaLnBrk="1" hangingPunct="1"/>
            <a:r>
              <a:rPr lang="ru-RU" sz="3200" dirty="0" smtClean="0">
                <a:solidFill>
                  <a:srgbClr val="000066"/>
                </a:solidFill>
              </a:rPr>
              <a:t>«</a:t>
            </a:r>
            <a:r>
              <a:rPr lang="ru-RU" sz="2400" dirty="0" smtClean="0">
                <a:solidFill>
                  <a:srgbClr val="000066"/>
                </a:solidFill>
              </a:rPr>
              <a:t>Полтавская баталия». Мозаика М. В. Ломоносова в здании Академии Наук. Санкт-Петербург. 1762—1764</a:t>
            </a:r>
          </a:p>
        </p:txBody>
      </p:sp>
      <p:pic>
        <p:nvPicPr>
          <p:cNvPr id="21507" name="Picture 4" descr="320px-Lomonosov_Poltava_1762_17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6477000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Прямоугольник 5"/>
          <p:cNvSpPr>
            <a:spLocks noChangeArrowheads="1"/>
          </p:cNvSpPr>
          <p:nvPr/>
        </p:nvSpPr>
        <p:spPr bwMode="auto">
          <a:xfrm>
            <a:off x="899592" y="5445224"/>
            <a:ext cx="7391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 dirty="0">
                <a:solidFill>
                  <a:srgbClr val="002060"/>
                </a:solidFill>
                <a:latin typeface="Monotype Corsiva" pitchFamily="66" charset="0"/>
              </a:rPr>
              <a:t>Картина сохранилась до наших дней.</a:t>
            </a:r>
          </a:p>
          <a:p>
            <a:r>
              <a:rPr lang="ru-RU" sz="2400" b="1" i="1" dirty="0">
                <a:solidFill>
                  <a:srgbClr val="002060"/>
                </a:solidFill>
                <a:latin typeface="Monotype Corsiva" pitchFamily="66" charset="0"/>
              </a:rPr>
              <a:t>Размеры картины: 8,5 метров в ширину, 8 метров в высоту.</a:t>
            </a:r>
          </a:p>
          <a:p>
            <a:r>
              <a:rPr lang="ru-RU" sz="2400" b="1" i="1" dirty="0">
                <a:solidFill>
                  <a:srgbClr val="002060"/>
                </a:solidFill>
                <a:latin typeface="Monotype Corsiva" pitchFamily="66" charset="0"/>
              </a:rPr>
              <a:t>Мозаика уложена на медном подносе. Вес картины 2 тонны</a:t>
            </a:r>
            <a:r>
              <a:rPr lang="ru-RU" sz="2000" dirty="0">
                <a:solidFill>
                  <a:srgbClr val="00206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5486400"/>
            <a:ext cx="8229600" cy="1143000"/>
          </a:xfrm>
          <a:noFill/>
        </p:spPr>
        <p:txBody>
          <a:bodyPr/>
          <a:lstStyle/>
          <a:p>
            <a:pPr eaLnBrk="1" hangingPunct="1"/>
            <a:r>
              <a:rPr lang="ru-RU" sz="3200" smtClean="0">
                <a:solidFill>
                  <a:srgbClr val="000066"/>
                </a:solidFill>
              </a:rPr>
              <a:t>Портрет Петра I. Мозаика. Набрана М. В. Ломоносовым. 1754. Эрмитаж</a:t>
            </a:r>
          </a:p>
        </p:txBody>
      </p:sp>
      <p:pic>
        <p:nvPicPr>
          <p:cNvPr id="22531" name="Picture 6" descr="220px-Lomonosov_PeterI_mosaic_17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28600"/>
            <a:ext cx="3827463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4" descr="CD13DF4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7944" t="5672" r="7573" b="10338"/>
          <a:stretch>
            <a:fillRect/>
          </a:stretch>
        </p:blipFill>
        <p:spPr>
          <a:xfrm>
            <a:off x="467544" y="908720"/>
            <a:ext cx="3290888" cy="4530725"/>
          </a:xfrm>
          <a:noFill/>
          <a:ln w="57150" algn="in">
            <a:solidFill>
              <a:srgbClr val="CC3300"/>
            </a:solidFill>
          </a:ln>
        </p:spPr>
      </p:pic>
      <p:sp>
        <p:nvSpPr>
          <p:cNvPr id="20484" name="Text Box 5"/>
          <p:cNvSpPr txBox="1">
            <a:spLocks noChangeArrowheads="1"/>
          </p:cNvSpPr>
          <p:nvPr/>
        </p:nvSpPr>
        <p:spPr bwMode="auto">
          <a:xfrm>
            <a:off x="3995936" y="548680"/>
            <a:ext cx="4591321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600C7A"/>
                </a:solidFill>
                <a:latin typeface="Comic Sans MS" pitchFamily="66" charset="0"/>
              </a:rPr>
              <a:t>В течение всей своей жизни</a:t>
            </a:r>
          </a:p>
          <a:p>
            <a:r>
              <a:rPr lang="ru-RU" sz="2400" b="1" dirty="0">
                <a:solidFill>
                  <a:srgbClr val="600C7A"/>
                </a:solidFill>
                <a:latin typeface="Comic Sans MS" pitchFamily="66" charset="0"/>
              </a:rPr>
              <a:t>Ломоносов развивает и </a:t>
            </a:r>
          </a:p>
          <a:p>
            <a:r>
              <a:rPr lang="ru-RU" sz="2400" b="1" dirty="0">
                <a:solidFill>
                  <a:srgbClr val="600C7A"/>
                </a:solidFill>
                <a:latin typeface="Comic Sans MS" pitchFamily="66" charset="0"/>
              </a:rPr>
              <a:t>совершенствует мозаичное</a:t>
            </a:r>
          </a:p>
          <a:p>
            <a:r>
              <a:rPr lang="ru-RU" sz="2400" b="1" dirty="0">
                <a:solidFill>
                  <a:srgbClr val="600C7A"/>
                </a:solidFill>
                <a:latin typeface="Comic Sans MS" pitchFamily="66" charset="0"/>
              </a:rPr>
              <a:t>искусство. </a:t>
            </a:r>
          </a:p>
          <a:p>
            <a:r>
              <a:rPr lang="ru-RU" sz="2400" b="1" dirty="0">
                <a:solidFill>
                  <a:srgbClr val="600C7A"/>
                </a:solidFill>
                <a:latin typeface="Comic Sans MS" pitchFamily="66" charset="0"/>
              </a:rPr>
              <a:t>Всего из его мастерской </a:t>
            </a:r>
          </a:p>
          <a:p>
            <a:r>
              <a:rPr lang="ru-RU" sz="2400" b="1" dirty="0">
                <a:solidFill>
                  <a:srgbClr val="600C7A"/>
                </a:solidFill>
                <a:latin typeface="Comic Sans MS" pitchFamily="66" charset="0"/>
              </a:rPr>
              <a:t> вышло 43 картины,</a:t>
            </a:r>
          </a:p>
          <a:p>
            <a:r>
              <a:rPr lang="ru-RU" sz="2400" b="1" dirty="0">
                <a:solidFill>
                  <a:srgbClr val="600C7A"/>
                </a:solidFill>
                <a:latin typeface="Comic Sans MS" pitchFamily="66" charset="0"/>
              </a:rPr>
              <a:t> из которых 22 не найдены</a:t>
            </a:r>
            <a:r>
              <a:rPr lang="ru-RU" sz="2400" b="1" dirty="0" smtClean="0">
                <a:solidFill>
                  <a:srgbClr val="600C7A"/>
                </a:solidFill>
                <a:latin typeface="Comic Sans MS" pitchFamily="66" charset="0"/>
              </a:rPr>
              <a:t>.</a:t>
            </a:r>
          </a:p>
          <a:p>
            <a:endParaRPr lang="ru-RU" sz="2400" b="1" dirty="0">
              <a:solidFill>
                <a:srgbClr val="600C7A"/>
              </a:solidFill>
              <a:latin typeface="Comic Sans MS" pitchFamily="66" charset="0"/>
            </a:endParaRPr>
          </a:p>
          <a:p>
            <a:endParaRPr lang="ru-RU" sz="2800" i="1" dirty="0">
              <a:solidFill>
                <a:schemeClr val="folHlink"/>
              </a:solidFill>
            </a:endParaRPr>
          </a:p>
        </p:txBody>
      </p:sp>
      <p:sp>
        <p:nvSpPr>
          <p:cNvPr id="20485" name="Text Box 6"/>
          <p:cNvSpPr txBox="1">
            <a:spLocks noChangeArrowheads="1"/>
          </p:cNvSpPr>
          <p:nvPr/>
        </p:nvSpPr>
        <p:spPr bwMode="auto">
          <a:xfrm>
            <a:off x="467544" y="5589240"/>
            <a:ext cx="397416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FF3300"/>
                </a:solidFill>
                <a:latin typeface="Monotype Corsiva" pitchFamily="66" charset="0"/>
              </a:rPr>
              <a:t>М.В.Ломоносов. Полтавская баталия. </a:t>
            </a:r>
          </a:p>
          <a:p>
            <a:r>
              <a:rPr lang="ru-RU" sz="2000" b="1" dirty="0">
                <a:solidFill>
                  <a:srgbClr val="FF3300"/>
                </a:solidFill>
                <a:latin typeface="Monotype Corsiva" pitchFamily="66" charset="0"/>
              </a:rPr>
              <a:t>Мозаика. Фрагмент. Пётр </a:t>
            </a:r>
            <a:r>
              <a:rPr lang="en-US" sz="2000" dirty="0">
                <a:solidFill>
                  <a:srgbClr val="FF3300"/>
                </a:solidFill>
              </a:rPr>
              <a:t>I</a:t>
            </a:r>
            <a:endParaRPr lang="ru-RU" sz="2000" dirty="0">
              <a:solidFill>
                <a:srgbClr val="FF33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87416" y="3429000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sz="2400" b="1" dirty="0" smtClean="0">
                <a:solidFill>
                  <a:srgbClr val="600C7A"/>
                </a:solidFill>
                <a:latin typeface="Comic Sans MS" pitchFamily="66" charset="0"/>
              </a:rPr>
              <a:t>Открыл секрет изготовления смальты.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67944" y="436510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ru-RU" sz="2400" b="1" dirty="0" smtClean="0">
                <a:solidFill>
                  <a:srgbClr val="600C7A"/>
                </a:solidFill>
                <a:latin typeface="Comic Sans MS" pitchFamily="66" charset="0"/>
              </a:rPr>
              <a:t>Избран почетным членом Петербургской Академии художеств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F5BDC51B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12123" t="3522" r="2794" b="53575"/>
          <a:stretch>
            <a:fillRect/>
          </a:stretch>
        </p:blipFill>
        <p:spPr>
          <a:xfrm>
            <a:off x="457200" y="1143000"/>
            <a:ext cx="8229600" cy="4530725"/>
          </a:xfrm>
          <a:noFill/>
          <a:ln w="57150" algn="in">
            <a:solidFill>
              <a:schemeClr val="accent2"/>
            </a:solidFill>
          </a:ln>
        </p:spPr>
      </p:pic>
      <p:sp>
        <p:nvSpPr>
          <p:cNvPr id="23555" name="Text Box 5"/>
          <p:cNvSpPr txBox="1">
            <a:spLocks noChangeArrowheads="1"/>
          </p:cNvSpPr>
          <p:nvPr/>
        </p:nvSpPr>
        <p:spPr bwMode="auto">
          <a:xfrm>
            <a:off x="1524000" y="5715000"/>
            <a:ext cx="59283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950"/>
                </a:solidFill>
                <a:latin typeface="Monotype Corsiva" pitchFamily="66" charset="0"/>
              </a:rPr>
              <a:t>«Каин» Рисунок М.В.Ломоносова</a:t>
            </a:r>
            <a:r>
              <a:rPr lang="ru-RU" sz="2800" dirty="0">
                <a:solidFill>
                  <a:schemeClr val="accent2"/>
                </a:solidFill>
              </a:rPr>
              <a:t>.</a:t>
            </a:r>
          </a:p>
        </p:txBody>
      </p:sp>
      <p:sp>
        <p:nvSpPr>
          <p:cNvPr id="23556" name="Text Box 6"/>
          <p:cNvSpPr txBox="1">
            <a:spLocks noChangeArrowheads="1"/>
          </p:cNvSpPr>
          <p:nvPr/>
        </p:nvSpPr>
        <p:spPr bwMode="auto">
          <a:xfrm>
            <a:off x="1889125" y="107950"/>
            <a:ext cx="49736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i="1">
                <a:solidFill>
                  <a:schemeClr val="hlink"/>
                </a:solidFill>
              </a:rPr>
              <a:t>     </a:t>
            </a:r>
            <a:r>
              <a:rPr lang="ru-RU" sz="3200" b="1" i="1">
                <a:solidFill>
                  <a:srgbClr val="009900"/>
                </a:solidFill>
              </a:rPr>
              <a:t>Поэт</a:t>
            </a:r>
            <a:r>
              <a:rPr lang="ru-RU" sz="3600" b="1" i="1">
                <a:solidFill>
                  <a:srgbClr val="009900"/>
                </a:solidFill>
              </a:rPr>
              <a:t> - живописец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8001000" cy="990600"/>
          </a:xfrm>
        </p:spPr>
        <p:txBody>
          <a:bodyPr/>
          <a:lstStyle/>
          <a:p>
            <a:pPr eaLnBrk="1" hangingPunct="1"/>
            <a:r>
              <a:rPr lang="ru-RU" sz="3600" smtClean="0">
                <a:solidFill>
                  <a:srgbClr val="000066"/>
                </a:solidFill>
              </a:rPr>
              <a:t> Ломоносов стал самым          образованным человеком в России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000066"/>
                </a:solidFill>
              </a:rPr>
              <a:t>Знал несколько языков.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000066"/>
                </a:solidFill>
              </a:rPr>
              <a:t>Сочинил множество стихов.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000066"/>
                </a:solidFill>
              </a:rPr>
              <a:t>Преподавал в Академии наук русский язык, историю, физику, химию и другие предметы.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000066"/>
                </a:solidFill>
              </a:rPr>
              <a:t>Написал первую русскую грамматику, учебник русской истории.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smtClean="0">
                <a:solidFill>
                  <a:srgbClr val="000066"/>
                </a:solidFill>
              </a:rPr>
              <a:t>Первым объяснил русским людям, откуда берётся тепло и дожди, что такое планеты и кометы, от чего происходит северное сияние и мн. др.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800" smtClean="0">
              <a:solidFill>
                <a:srgbClr val="000066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-108520" y="5157192"/>
            <a:ext cx="9144000" cy="1512168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Comic Sans MS" pitchFamily="66" charset="0"/>
              </a:rPr>
              <a:t>В наши дни российским и иностранным учёным за выдающиеся работы в области естественных наук присуждается </a:t>
            </a:r>
            <a:r>
              <a:rPr lang="ru-RU" b="1" i="1" u="sng" dirty="0" smtClean="0">
                <a:solidFill>
                  <a:srgbClr val="C00000"/>
                </a:solidFill>
                <a:latin typeface="Comic Sans MS" pitchFamily="66" charset="0"/>
              </a:rPr>
              <a:t>золотая медаль имени М.В. Ломоносова</a:t>
            </a:r>
            <a:r>
              <a:rPr lang="ru-RU" b="1" i="1" u="sng" dirty="0" smtClean="0">
                <a:latin typeface="Comic Sans MS" pitchFamily="66" charset="0"/>
              </a:rPr>
              <a:t>.</a:t>
            </a:r>
            <a:endParaRPr lang="ru-RU" b="1" i="1" u="sng" dirty="0">
              <a:latin typeface="Comic Sans MS" pitchFamily="66" charset="0"/>
            </a:endParaRPr>
          </a:p>
        </p:txBody>
      </p:sp>
      <p:pic>
        <p:nvPicPr>
          <p:cNvPr id="7" name="Содержимое 6" descr="30.png"/>
          <p:cNvPicPr>
            <a:picLocks noGrp="1" noChangeAspect="1"/>
          </p:cNvPicPr>
          <p:nvPr>
            <p:ph sz="half" idx="1"/>
          </p:nvPr>
        </p:nvPicPr>
        <p:blipFill>
          <a:blip r:embed="rId2" cstate="email"/>
          <a:stretch>
            <a:fillRect/>
          </a:stretch>
        </p:blipFill>
        <p:spPr>
          <a:xfrm>
            <a:off x="4932040" y="1268760"/>
            <a:ext cx="3648405" cy="2736304"/>
          </a:xfrm>
        </p:spPr>
      </p:pic>
      <p:pic>
        <p:nvPicPr>
          <p:cNvPr id="10" name="Рисунок 9" descr="31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67544" y="260648"/>
            <a:ext cx="4037722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304800"/>
            <a:ext cx="9144000" cy="6553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000066"/>
                </a:solidFill>
                <a:latin typeface="Comic Sans MS" pitchFamily="66" charset="0"/>
              </a:rPr>
              <a:t>Благодаря природному дару и упорству Ломоносов из северных крестьян выбился в "большие" люди, получил чины и признание, стал крупным ученым. Но, очевидно, положил на это слишком много сил.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000066"/>
                </a:solidFill>
                <a:latin typeface="Comic Sans MS" pitchFamily="66" charset="0"/>
              </a:rPr>
              <a:t>"Статский советник и профессор Ломоносов умирал трудно и одиноко,- пишет современный биограф.- Отяжелевший, но все еще порывистый и беспокойный, он лежал в притихшем большом доме. В саду наливались соком посаженные им деревья. Весенний ветер стучал в окна. В мозаичной мастерской стояли недоконченные картины.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000066"/>
                </a:solidFill>
                <a:latin typeface="Comic Sans MS" pitchFamily="66" charset="0"/>
              </a:rPr>
              <a:t>Ломоносов знал, что он умирает. "Я не тужу о смерти: пожил, потерпел и знаю, что обо мне дети отечества пожалеют",- записал он. Но его тревожила судьба его дела. Порой ему казалось, что вся напряженная борьба, которую он вел, пошла насмарку. Он сполна узнал цену милостям императрицы (Екатерины II) - и видел, что национальные начала русской науки , которые он развивал, снова поставлены под угрозу. Он не скрывает своих мрачных раздумий. "Друг, я вижу, что я должен умереть, и спокойно и равнодушно смотрю на смерть. Жалею токмо о том, что не мог я свершить всего того, что предпринял я для пользы Отечества, для приращения наук и для славы Академии и теперь при конце жизни моей должен видеть, что все мои полезные намерения исчезнут вместе со мной..."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b="1" i="1" dirty="0" smtClean="0">
                <a:solidFill>
                  <a:srgbClr val="000066"/>
                </a:solidFill>
                <a:latin typeface="Comic Sans MS" pitchFamily="66" charset="0"/>
              </a:rPr>
              <a:t>Прислушивавшиеся к каждому слову царицы придворные, преисполненные сознанием своей значительности, невежественные вельможи, юлящие вокруг них иноземцы, погрязшие в канцелярщине чиновники откровенно радовались, что уходит, наконец, надоедливый человек, мечущийся и хлопочущий о чем-то на смертном своем одре. </a:t>
            </a:r>
          </a:p>
          <a:p>
            <a:pPr eaLnBrk="1" hangingPunct="1">
              <a:lnSpc>
                <a:spcPct val="80000"/>
              </a:lnSpc>
            </a:pPr>
            <a:r>
              <a:rPr lang="ru-RU" sz="1800" dirty="0" smtClean="0">
                <a:solidFill>
                  <a:srgbClr val="000066"/>
                </a:solidFill>
                <a:latin typeface="Comic Sans MS" pitchFamily="66" charset="0"/>
              </a:rPr>
              <a:t>И вот 4 апреля (по старому стилю) 1765 года, около пяти часов дня, перестало биться горячее сердце Михаила Васильевича Ломоносова". </a:t>
            </a:r>
          </a:p>
          <a:p>
            <a:pPr eaLnBrk="1" hangingPunct="1">
              <a:lnSpc>
                <a:spcPct val="80000"/>
              </a:lnSpc>
            </a:pPr>
            <a:endParaRPr lang="ru-RU" sz="1800" dirty="0" smtClean="0">
              <a:solidFill>
                <a:srgbClr val="00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dirty="0" smtClean="0">
                <a:solidFill>
                  <a:srgbClr val="003950"/>
                </a:solidFill>
              </a:rPr>
              <a:t>«Неиссякаемый свет души…»</a:t>
            </a:r>
          </a:p>
        </p:txBody>
      </p:sp>
      <p:pic>
        <p:nvPicPr>
          <p:cNvPr id="32771" name="Picture 4" descr="AE5941A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41798" t="25578" r="-853" b="12257"/>
          <a:stretch>
            <a:fillRect/>
          </a:stretch>
        </p:blipFill>
        <p:spPr>
          <a:xfrm>
            <a:off x="228600" y="1524000"/>
            <a:ext cx="3429000" cy="4530725"/>
          </a:xfrm>
          <a:noFill/>
          <a:ln w="57150" algn="in">
            <a:solidFill>
              <a:schemeClr val="hlink"/>
            </a:solidFill>
          </a:ln>
        </p:spPr>
      </p:pic>
      <p:sp>
        <p:nvSpPr>
          <p:cNvPr id="32772" name="Text Box 5"/>
          <p:cNvSpPr txBox="1">
            <a:spLocks noChangeArrowheads="1"/>
          </p:cNvSpPr>
          <p:nvPr/>
        </p:nvSpPr>
        <p:spPr bwMode="auto">
          <a:xfrm>
            <a:off x="4556125" y="142875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/>
          </a:p>
        </p:txBody>
      </p:sp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3810000" y="1905000"/>
            <a:ext cx="5248275" cy="369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 dirty="0">
                <a:solidFill>
                  <a:srgbClr val="003950"/>
                </a:solidFill>
              </a:rPr>
              <a:t>Изменилась родина великого </a:t>
            </a:r>
          </a:p>
          <a:p>
            <a:r>
              <a:rPr lang="ru-RU" sz="2400" i="1" dirty="0">
                <a:solidFill>
                  <a:srgbClr val="003950"/>
                </a:solidFill>
              </a:rPr>
              <a:t>учёного – деревня Денисовка,</a:t>
            </a:r>
          </a:p>
          <a:p>
            <a:r>
              <a:rPr lang="ru-RU" sz="2400" i="1" dirty="0">
                <a:solidFill>
                  <a:srgbClr val="003950"/>
                </a:solidFill>
              </a:rPr>
              <a:t>теперь – село </a:t>
            </a:r>
            <a:r>
              <a:rPr lang="ru-RU" sz="2400" i="1" dirty="0" err="1">
                <a:solidFill>
                  <a:srgbClr val="003950"/>
                </a:solidFill>
              </a:rPr>
              <a:t>Ломоносово</a:t>
            </a:r>
            <a:r>
              <a:rPr lang="ru-RU" sz="2400" i="1" dirty="0">
                <a:solidFill>
                  <a:srgbClr val="003950"/>
                </a:solidFill>
              </a:rPr>
              <a:t>.</a:t>
            </a:r>
          </a:p>
          <a:p>
            <a:r>
              <a:rPr lang="ru-RU" sz="2400" i="1" dirty="0">
                <a:solidFill>
                  <a:srgbClr val="003950"/>
                </a:solidFill>
              </a:rPr>
              <a:t>В селе открыта школа </a:t>
            </a:r>
          </a:p>
          <a:p>
            <a:r>
              <a:rPr lang="ru-RU" sz="2400" i="1" dirty="0">
                <a:solidFill>
                  <a:srgbClr val="003950"/>
                </a:solidFill>
              </a:rPr>
              <a:t>художественной резьбы по кости.</a:t>
            </a:r>
          </a:p>
          <a:p>
            <a:r>
              <a:rPr lang="ru-RU" sz="2400" i="1" dirty="0">
                <a:solidFill>
                  <a:srgbClr val="003950"/>
                </a:solidFill>
              </a:rPr>
              <a:t>Много посетителей бывает в </a:t>
            </a:r>
          </a:p>
          <a:p>
            <a:r>
              <a:rPr lang="ru-RU" sz="2400" i="1" dirty="0">
                <a:solidFill>
                  <a:srgbClr val="003950"/>
                </a:solidFill>
              </a:rPr>
              <a:t>Ломоносовском музее, огромен</a:t>
            </a:r>
          </a:p>
          <a:p>
            <a:r>
              <a:rPr lang="ru-RU" sz="2400" i="1" dirty="0">
                <a:solidFill>
                  <a:srgbClr val="003950"/>
                </a:solidFill>
              </a:rPr>
              <a:t>интерес русского народа к жизни</a:t>
            </a:r>
          </a:p>
          <a:p>
            <a:r>
              <a:rPr lang="ru-RU" sz="2400" i="1" dirty="0">
                <a:solidFill>
                  <a:srgbClr val="003950"/>
                </a:solidFill>
              </a:rPr>
              <a:t>великого учёного.</a:t>
            </a:r>
          </a:p>
          <a:p>
            <a:endParaRPr lang="ru-RU" i="1" dirty="0">
              <a:solidFill>
                <a:schemeClr val="hlink"/>
              </a:solidFill>
            </a:endParaRPr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1143000" y="6096000"/>
            <a:ext cx="8096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folHlink"/>
                </a:solidFill>
              </a:rPr>
              <a:t>Север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071014213048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124744"/>
            <a:ext cx="6224587" cy="4667250"/>
          </a:xfrm>
        </p:spPr>
      </p:pic>
      <p:pic>
        <p:nvPicPr>
          <p:cNvPr id="5" name="Рисунок 4" descr="lomonosov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47664" y="980728"/>
            <a:ext cx="6361881" cy="4778122"/>
          </a:xfrm>
          <a:prstGeom prst="rect">
            <a:avLst/>
          </a:prstGeom>
        </p:spPr>
      </p:pic>
      <p:pic>
        <p:nvPicPr>
          <p:cNvPr id="6" name="Рисунок 5" descr="muzey_m_v_lomonosova_kabinet_uchenogo_25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836712"/>
            <a:ext cx="7033964" cy="5193410"/>
          </a:xfrm>
          <a:prstGeom prst="rect">
            <a:avLst/>
          </a:prstGeom>
        </p:spPr>
      </p:pic>
      <p:pic>
        <p:nvPicPr>
          <p:cNvPr id="7" name="Рисунок 6" descr="kunstkamer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836712"/>
            <a:ext cx="7105972" cy="5329479"/>
          </a:xfrm>
          <a:prstGeom prst="rect">
            <a:avLst/>
          </a:prstGeom>
        </p:spPr>
      </p:pic>
      <p:pic>
        <p:nvPicPr>
          <p:cNvPr id="8" name="Рисунок 7" descr="getImageCAGKVT3X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5500" y="635000"/>
            <a:ext cx="7493000" cy="5588000"/>
          </a:xfrm>
          <a:prstGeom prst="rect">
            <a:avLst/>
          </a:prstGeom>
        </p:spPr>
      </p:pic>
      <p:pic>
        <p:nvPicPr>
          <p:cNvPr id="9" name="Рисунок 8" descr="b_kulfnr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1520" y="752856"/>
            <a:ext cx="7680960" cy="5352288"/>
          </a:xfrm>
          <a:prstGeom prst="rect">
            <a:avLst/>
          </a:prstGeom>
        </p:spPr>
      </p:pic>
      <p:pic>
        <p:nvPicPr>
          <p:cNvPr id="10" name="Рисунок 9" descr="01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74570" y="0"/>
            <a:ext cx="4594860" cy="6858000"/>
          </a:xfrm>
          <a:prstGeom prst="rect">
            <a:avLst/>
          </a:prstGeom>
        </p:spPr>
      </p:pic>
      <p:pic>
        <p:nvPicPr>
          <p:cNvPr id="11" name="Рисунок 10" descr="2395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7584" y="836712"/>
            <a:ext cx="7822881" cy="4896544"/>
          </a:xfrm>
          <a:prstGeom prst="rect">
            <a:avLst/>
          </a:prstGeom>
        </p:spPr>
      </p:pic>
      <p:pic>
        <p:nvPicPr>
          <p:cNvPr id="12" name="Рисунок 11" descr="174338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87624" y="404664"/>
            <a:ext cx="7182791" cy="4776556"/>
          </a:xfrm>
          <a:prstGeom prst="rect">
            <a:avLst/>
          </a:prstGeom>
        </p:spPr>
      </p:pic>
      <p:pic>
        <p:nvPicPr>
          <p:cNvPr id="13" name="Рисунок 12" descr="3112534-7f8de1f11603137b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99592" y="476672"/>
            <a:ext cx="7722096" cy="5148064"/>
          </a:xfrm>
          <a:prstGeom prst="rect">
            <a:avLst/>
          </a:prstGeom>
        </p:spPr>
      </p:pic>
      <p:pic>
        <p:nvPicPr>
          <p:cNvPr id="14" name="Рисунок 13" descr="20110201155635_15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71600" y="476672"/>
            <a:ext cx="7123825" cy="54680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7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0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77F6E8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 l="66525" t="77905" r="9914" b="5797"/>
          <a:stretch>
            <a:fillRect/>
          </a:stretch>
        </p:blipFill>
        <p:spPr>
          <a:xfrm>
            <a:off x="457200" y="2590800"/>
            <a:ext cx="3886200" cy="3262313"/>
          </a:xfrm>
          <a:noFill/>
          <a:ln w="57150" algn="in">
            <a:solidFill>
              <a:srgbClr val="FFFF00"/>
            </a:solidFill>
          </a:ln>
        </p:spPr>
      </p:pic>
      <p:sp>
        <p:nvSpPr>
          <p:cNvPr id="11267" name="Text Box 5"/>
          <p:cNvSpPr txBox="1">
            <a:spLocks noChangeArrowheads="1"/>
          </p:cNvSpPr>
          <p:nvPr/>
        </p:nvSpPr>
        <p:spPr bwMode="auto">
          <a:xfrm>
            <a:off x="365125" y="107950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3600"/>
          </a:p>
        </p:txBody>
      </p:sp>
      <p:sp>
        <p:nvSpPr>
          <p:cNvPr id="11268" name="Text Box 8"/>
          <p:cNvSpPr txBox="1">
            <a:spLocks noChangeArrowheads="1"/>
          </p:cNvSpPr>
          <p:nvPr/>
        </p:nvSpPr>
        <p:spPr bwMode="auto">
          <a:xfrm>
            <a:off x="1752600" y="228600"/>
            <a:ext cx="7391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i="1">
                <a:solidFill>
                  <a:srgbClr val="FF0000"/>
                </a:solidFill>
              </a:rPr>
              <a:t>«</a:t>
            </a:r>
            <a:r>
              <a:rPr lang="ru-RU" sz="3600" i="1">
                <a:solidFill>
                  <a:srgbClr val="FF0000"/>
                </a:solidFill>
              </a:rPr>
              <a:t>Дыханьем Родины храним…»</a:t>
            </a:r>
          </a:p>
        </p:txBody>
      </p:sp>
      <p:sp>
        <p:nvSpPr>
          <p:cNvPr id="11269" name="Text Box 9"/>
          <p:cNvSpPr txBox="1">
            <a:spLocks noChangeArrowheads="1"/>
          </p:cNvSpPr>
          <p:nvPr/>
        </p:nvSpPr>
        <p:spPr bwMode="auto">
          <a:xfrm>
            <a:off x="609600" y="1219200"/>
            <a:ext cx="184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2800"/>
          </a:p>
        </p:txBody>
      </p:sp>
      <p:sp>
        <p:nvSpPr>
          <p:cNvPr id="11270" name="Text Box 10"/>
          <p:cNvSpPr txBox="1">
            <a:spLocks noChangeArrowheads="1"/>
          </p:cNvSpPr>
          <p:nvPr/>
        </p:nvSpPr>
        <p:spPr bwMode="auto">
          <a:xfrm>
            <a:off x="2209800" y="914400"/>
            <a:ext cx="62484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i="1">
                <a:solidFill>
                  <a:srgbClr val="0070C0"/>
                </a:solidFill>
              </a:rPr>
              <a:t>Короток жизненный путь Ломоносова, он </a:t>
            </a:r>
          </a:p>
          <a:p>
            <a:r>
              <a:rPr lang="ru-RU" sz="2000" i="1">
                <a:solidFill>
                  <a:srgbClr val="0070C0"/>
                </a:solidFill>
              </a:rPr>
              <a:t>скончался на 54-ом году жизни.</a:t>
            </a:r>
            <a:r>
              <a:rPr lang="en-US" sz="2000" i="1">
                <a:solidFill>
                  <a:srgbClr val="0070C0"/>
                </a:solidFill>
              </a:rPr>
              <a:t> </a:t>
            </a:r>
            <a:r>
              <a:rPr lang="ru-RU" sz="2000" i="1">
                <a:solidFill>
                  <a:srgbClr val="0070C0"/>
                </a:solidFill>
              </a:rPr>
              <a:t>За это время он</a:t>
            </a:r>
          </a:p>
          <a:p>
            <a:r>
              <a:rPr lang="ru-RU" sz="2000" i="1">
                <a:solidFill>
                  <a:srgbClr val="0070C0"/>
                </a:solidFill>
              </a:rPr>
              <a:t>совершил столько научных открытий, осуществил</a:t>
            </a:r>
          </a:p>
          <a:p>
            <a:r>
              <a:rPr lang="ru-RU" sz="2000" i="1">
                <a:solidFill>
                  <a:srgbClr val="0070C0"/>
                </a:solidFill>
              </a:rPr>
              <a:t>столько изобретений, что трудно найти во всей</a:t>
            </a:r>
          </a:p>
          <a:p>
            <a:r>
              <a:rPr lang="ru-RU" sz="2000" i="1">
                <a:solidFill>
                  <a:srgbClr val="0070C0"/>
                </a:solidFill>
              </a:rPr>
              <a:t>                                  предшествующей мировой</a:t>
            </a:r>
          </a:p>
          <a:p>
            <a:r>
              <a:rPr lang="ru-RU" sz="2000" i="1">
                <a:solidFill>
                  <a:srgbClr val="0070C0"/>
                </a:solidFill>
              </a:rPr>
              <a:t>                                  истории другого человека</a:t>
            </a:r>
          </a:p>
          <a:p>
            <a:r>
              <a:rPr lang="ru-RU" sz="2000" i="1">
                <a:solidFill>
                  <a:srgbClr val="0070C0"/>
                </a:solidFill>
              </a:rPr>
              <a:t>                                  таких огромных дерзаний</a:t>
            </a:r>
          </a:p>
          <a:p>
            <a:r>
              <a:rPr lang="ru-RU" sz="2000" i="1">
                <a:solidFill>
                  <a:srgbClr val="0070C0"/>
                </a:solidFill>
              </a:rPr>
              <a:t>                                  и творческих подвигов. </a:t>
            </a:r>
          </a:p>
        </p:txBody>
      </p:sp>
      <p:sp>
        <p:nvSpPr>
          <p:cNvPr id="11271" name="Text Box 11"/>
          <p:cNvSpPr txBox="1">
            <a:spLocks noChangeArrowheads="1"/>
          </p:cNvSpPr>
          <p:nvPr/>
        </p:nvSpPr>
        <p:spPr bwMode="auto">
          <a:xfrm>
            <a:off x="4100513" y="4495800"/>
            <a:ext cx="5024437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i="1">
                <a:solidFill>
                  <a:srgbClr val="FF0000"/>
                </a:solidFill>
              </a:rPr>
              <a:t>Ломоносов рождён был </a:t>
            </a:r>
          </a:p>
          <a:p>
            <a:pPr algn="ctr"/>
            <a:r>
              <a:rPr lang="ru-RU" sz="2800" i="1">
                <a:solidFill>
                  <a:srgbClr val="FF0000"/>
                </a:solidFill>
              </a:rPr>
              <a:t>Россией, жил для России</a:t>
            </a:r>
            <a:endParaRPr lang="en-US" sz="2800" i="1">
              <a:solidFill>
                <a:srgbClr val="FF0000"/>
              </a:solidFill>
            </a:endParaRPr>
          </a:p>
          <a:p>
            <a:pPr algn="ctr"/>
            <a:r>
              <a:rPr lang="ru-RU" sz="2800" i="1">
                <a:solidFill>
                  <a:srgbClr val="FF0000"/>
                </a:solidFill>
              </a:rPr>
              <a:t>и все свои силы, знания</a:t>
            </a:r>
          </a:p>
          <a:p>
            <a:pPr algn="ctr"/>
            <a:r>
              <a:rPr lang="en-US" sz="2800" i="1">
                <a:solidFill>
                  <a:srgbClr val="FF0000"/>
                </a:solidFill>
              </a:rPr>
              <a:t>   </a:t>
            </a:r>
            <a:r>
              <a:rPr lang="ru-RU" sz="2800" i="1">
                <a:solidFill>
                  <a:srgbClr val="FF0000"/>
                </a:solidFill>
              </a:rPr>
              <a:t>и помыслы отдал России</a:t>
            </a:r>
            <a:r>
              <a:rPr lang="ru-RU" sz="280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11272" name="Text Box 12"/>
          <p:cNvSpPr txBox="1">
            <a:spLocks noChangeArrowheads="1"/>
          </p:cNvSpPr>
          <p:nvPr/>
        </p:nvSpPr>
        <p:spPr bwMode="auto">
          <a:xfrm>
            <a:off x="457200" y="6172200"/>
            <a:ext cx="1984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>
                <a:solidFill>
                  <a:srgbClr val="FEFCB8"/>
                </a:solidFill>
              </a:rPr>
              <a:t>Гукор. Модель</a:t>
            </a:r>
            <a:r>
              <a:rPr lang="ru-RU" sz="2800">
                <a:solidFill>
                  <a:schemeClr val="folHlink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700" name="Picture 4" descr="lomonoco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00" y="0"/>
            <a:ext cx="5715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25760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  Работа по учебнику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8" name="Рисунок 7" descr="12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660232" y="4077072"/>
            <a:ext cx="2199060" cy="252921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31840" y="1340768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lvl="0" indent="-514350" algn="ctr">
              <a:spcBef>
                <a:spcPct val="20000"/>
              </a:spcBef>
            </a:pPr>
            <a:endParaRPr lang="ru-RU" sz="2800" dirty="0" smtClean="0">
              <a:solidFill>
                <a:srgbClr val="008000"/>
              </a:solidFill>
              <a:latin typeface="Comic Sans MS" pitchFamily="66" charset="0"/>
            </a:endParaRPr>
          </a:p>
          <a:p>
            <a:endParaRPr lang="ru-RU" sz="2000" dirty="0"/>
          </a:p>
        </p:txBody>
      </p:sp>
      <p:pic>
        <p:nvPicPr>
          <p:cNvPr id="9" name="Рисунок 6" descr="C:\Users\1\Pictures\2014-07-05\Mail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2483768" cy="3253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987824" y="1196752"/>
            <a:ext cx="5976664" cy="218521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00CC"/>
                </a:solidFill>
              </a:rPr>
              <a:t>Прочитать статью стр. 101 – 103 очень внимательно.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Представьте, что вы кинорежиссеры. </a:t>
            </a:r>
          </a:p>
          <a:p>
            <a:r>
              <a:rPr lang="ru-RU" sz="2400" dirty="0" smtClean="0"/>
              <a:t>Что бы вы изменили в презентации о жизни М.В Ломоносова?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196752"/>
            <a:ext cx="678944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Работа в тетради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FF"/>
                </a:solidFill>
              </a:rPr>
              <a:t/>
            </a:r>
            <a:b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FF"/>
                </a:solidFill>
              </a:rPr>
            </a:b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FF"/>
                </a:solidFill>
              </a:rPr>
              <a:t>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FF"/>
                </a:solidFill>
              </a:rPr>
              <a:t>с. 36 </a:t>
            </a: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FF"/>
                </a:solidFill>
              </a:rPr>
              <a:t/>
            </a:r>
            <a:b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FF"/>
                </a:solidFill>
              </a:rPr>
            </a:b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FF"/>
                </a:solidFill>
              </a:rPr>
              <a:t>смотрите по теме в тетради.</a:t>
            </a:r>
            <a:endParaRPr lang="ru-RU" sz="5400" b="1" dirty="0">
              <a:ln>
                <a:solidFill>
                  <a:schemeClr val="tx1"/>
                </a:solidFill>
              </a:ln>
              <a:solidFill>
                <a:srgbClr val="FF00FF"/>
              </a:solidFill>
            </a:endParaRPr>
          </a:p>
        </p:txBody>
      </p:sp>
      <p:pic>
        <p:nvPicPr>
          <p:cNvPr id="5" name="Рисунок 4" descr="School_Clip_Art_15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60350"/>
            <a:ext cx="137318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jcnm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3356992"/>
            <a:ext cx="2176463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Рисунок 6" descr="C:\Users\1\Pictures\2014-07-05\Mail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2608577"/>
            <a:ext cx="2088232" cy="283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3" descr="0230325380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25" y="3286125"/>
            <a:ext cx="1857375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Рисунок 8" descr="image00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3" y="5329238"/>
            <a:ext cx="1071562" cy="152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Рисунок 10" descr="lomonosov_krasnorechie.jpg"/>
          <p:cNvPicPr>
            <a:picLocks noChangeAspect="1"/>
          </p:cNvPicPr>
          <p:nvPr/>
        </p:nvPicPr>
        <p:blipFill>
          <a:blip r:embed="rId5" cstate="print"/>
          <a:srcRect l="54431" t="5179" r="3471" b="5179"/>
          <a:stretch>
            <a:fillRect/>
          </a:stretch>
        </p:blipFill>
        <p:spPr bwMode="auto">
          <a:xfrm>
            <a:off x="214313" y="1285875"/>
            <a:ext cx="1071562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Рисунок 9" descr="lomonosov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14938" y="1547813"/>
            <a:ext cx="157162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Заголовок 1"/>
          <p:cNvSpPr>
            <a:spLocks noGrp="1"/>
          </p:cNvSpPr>
          <p:nvPr>
            <p:ph type="title"/>
          </p:nvPr>
        </p:nvSpPr>
        <p:spPr>
          <a:xfrm>
            <a:off x="500063" y="642938"/>
            <a:ext cx="8229600" cy="1066800"/>
          </a:xfrm>
        </p:spPr>
        <p:txBody>
          <a:bodyPr/>
          <a:lstStyle/>
          <a:p>
            <a:pPr eaLnBrk="1" hangingPunct="1"/>
            <a:r>
              <a:rPr lang="ru-RU" smtClean="0"/>
              <a:t>          </a:t>
            </a:r>
            <a:r>
              <a:rPr lang="ru-RU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Великий  сын  России</a:t>
            </a:r>
            <a:endParaRPr lang="ru-RU" sz="2800" b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3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5DA03ED9-9814-406D-98BE-061D62D2155B}" type="slidenum">
              <a:rPr lang="ru-RU" smtClean="0"/>
              <a:pPr/>
              <a:t>73</a:t>
            </a:fld>
            <a:endParaRPr lang="ru-RU" smtClean="0"/>
          </a:p>
        </p:txBody>
      </p:sp>
      <p:pic>
        <p:nvPicPr>
          <p:cNvPr id="5" name="Содержимое 4" descr="photo_56_big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tretch>
            <a:fillRect/>
          </a:stretch>
        </p:blipFill>
        <p:spPr>
          <a:xfrm>
            <a:off x="2786050" y="2428868"/>
            <a:ext cx="3429000" cy="3886200"/>
          </a:xfrm>
          <a:prstGeom prst="ellipse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cxnSp>
        <p:nvCxnSpPr>
          <p:cNvPr id="7" name="Прямая со стрелкой 6"/>
          <p:cNvCxnSpPr>
            <a:stCxn id="5" idx="1"/>
          </p:cNvCxnSpPr>
          <p:nvPr/>
        </p:nvCxnSpPr>
        <p:spPr>
          <a:xfrm rot="16200000" flipV="1">
            <a:off x="2645570" y="2355056"/>
            <a:ext cx="354012" cy="930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5" idx="2"/>
          </p:cNvCxnSpPr>
          <p:nvPr/>
        </p:nvCxnSpPr>
        <p:spPr>
          <a:xfrm rot="10800000">
            <a:off x="1857375" y="4357688"/>
            <a:ext cx="928688" cy="14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5" idx="0"/>
          </p:cNvCxnSpPr>
          <p:nvPr/>
        </p:nvCxnSpPr>
        <p:spPr>
          <a:xfrm rot="5400000" flipH="1" flipV="1">
            <a:off x="4286250" y="2214563"/>
            <a:ext cx="42862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5" idx="7"/>
          </p:cNvCxnSpPr>
          <p:nvPr/>
        </p:nvCxnSpPr>
        <p:spPr>
          <a:xfrm rot="5400000" flipH="1" flipV="1">
            <a:off x="6180138" y="2176463"/>
            <a:ext cx="354012" cy="12874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85750" y="4000500"/>
            <a:ext cx="150018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Физика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8625" y="4857750"/>
            <a:ext cx="1822450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Литература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286500" y="5286375"/>
            <a:ext cx="1439863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История</a:t>
            </a:r>
            <a:r>
              <a:rPr lang="ru-RU" dirty="0"/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429500" y="2928938"/>
            <a:ext cx="16700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География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28750" y="5929313"/>
            <a:ext cx="15176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Геология</a:t>
            </a:r>
            <a:r>
              <a:rPr lang="ru-RU" dirty="0"/>
              <a:t>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4313" y="3143250"/>
            <a:ext cx="159067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/>
              <a:t>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Биология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43563" y="6143625"/>
            <a:ext cx="2046287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Языкознание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929438" y="2071688"/>
            <a:ext cx="217963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Метеорология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258050" y="4071938"/>
            <a:ext cx="18859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строномия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285875" y="2143125"/>
            <a:ext cx="1698625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Риторика</a:t>
            </a:r>
            <a:r>
              <a:rPr lang="ru-RU" dirty="0"/>
              <a:t> </a:t>
            </a:r>
          </a:p>
        </p:txBody>
      </p:sp>
      <p:cxnSp>
        <p:nvCxnSpPr>
          <p:cNvPr id="25" name="Прямая со стрелкой 24"/>
          <p:cNvCxnSpPr>
            <a:stCxn id="5" idx="3"/>
          </p:cNvCxnSpPr>
          <p:nvPr/>
        </p:nvCxnSpPr>
        <p:spPr>
          <a:xfrm rot="5400000">
            <a:off x="2694782" y="5407819"/>
            <a:ext cx="255587" cy="930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715000" y="5715000"/>
            <a:ext cx="642938" cy="3571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5" idx="6"/>
          </p:cNvCxnSpPr>
          <p:nvPr/>
        </p:nvCxnSpPr>
        <p:spPr>
          <a:xfrm flipV="1">
            <a:off x="6215063" y="4357688"/>
            <a:ext cx="1071562" cy="14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rot="10800000">
            <a:off x="1785938" y="3286125"/>
            <a:ext cx="1143000" cy="285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0800000" flipV="1">
            <a:off x="2214563" y="5000625"/>
            <a:ext cx="695325" cy="1587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6143625" y="5072063"/>
            <a:ext cx="1000125" cy="214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6072188" y="3357563"/>
            <a:ext cx="1143000" cy="214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4000500" y="1714500"/>
            <a:ext cx="1139825" cy="461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Химия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9967" name="Picture 2" descr="D:\школа\клип\Клип_21_измен.размер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43813" y="5143500"/>
            <a:ext cx="12588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~PP4031.WAV">
            <a:hlinkClick r:id="" action="ppaction://media"/>
          </p:cNvPr>
          <p:cNvPicPr>
            <a:picLocks noRot="1" noChangeAspect="1"/>
          </p:cNvPicPr>
          <p:nvPr>
            <a:wavAudioFile r:embed="rId1" name="~PP4031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32825" y="63468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Print" pitchFamily="2" charset="0"/>
              </a:rPr>
              <a:t>Подведём итоги: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987824" y="1412776"/>
            <a:ext cx="5832648" cy="4032448"/>
          </a:xfrm>
          <a:prstGeom prst="roundRect">
            <a:avLst/>
          </a:prstGeom>
          <a:ln w="38100"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006600"/>
                </a:solidFill>
                <a:latin typeface="Comic Sans MS" pitchFamily="66" charset="0"/>
              </a:rPr>
              <a:t>Какие качества характера позволили Ломоносову пройти с честью все испытания?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006600"/>
                </a:solidFill>
                <a:latin typeface="Comic Sans MS" pitchFamily="66" charset="0"/>
              </a:rPr>
              <a:t>Какова была цель урока?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006600"/>
                </a:solidFill>
                <a:latin typeface="Comic Sans MS" pitchFamily="66" charset="0"/>
              </a:rPr>
              <a:t>Какие знания мы открыли?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ru-RU" sz="2400" dirty="0" smtClean="0">
                <a:solidFill>
                  <a:srgbClr val="006600"/>
                </a:solidFill>
                <a:latin typeface="Comic Sans MS" pitchFamily="66" charset="0"/>
              </a:rPr>
              <a:t>На все ли поставленные в начале урока вопросы мы с вами ответили?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endParaRPr lang="ru-RU" sz="2000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endParaRPr lang="ru-RU" sz="2000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 smtClean="0">
              <a:solidFill>
                <a:srgbClr val="CC00CC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 smtClean="0">
              <a:solidFill>
                <a:srgbClr val="0000CC"/>
              </a:solidFill>
            </a:endParaRPr>
          </a:p>
          <a:p>
            <a:pPr marL="609600" indent="-609600">
              <a:spcBef>
                <a:spcPct val="20000"/>
              </a:spcBef>
              <a:buFontTx/>
              <a:buAutoNum type="arabicPeriod" startAt="3"/>
            </a:pPr>
            <a:endParaRPr lang="ru-RU" sz="2800" dirty="0">
              <a:solidFill>
                <a:srgbClr val="0000CC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A50021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FF0066"/>
              </a:solidFill>
            </a:endParaRPr>
          </a:p>
          <a:p>
            <a:pPr marL="609600" indent="-609600">
              <a:spcBef>
                <a:spcPct val="20000"/>
              </a:spcBef>
            </a:pPr>
            <a:endParaRPr lang="ru-RU" sz="2800" dirty="0">
              <a:solidFill>
                <a:srgbClr val="FF0066"/>
              </a:solidFill>
            </a:endParaRPr>
          </a:p>
        </p:txBody>
      </p:sp>
      <p:pic>
        <p:nvPicPr>
          <p:cNvPr id="10" name="Рисунок 9" descr="0_80302_a3fba2ca_XL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1520" y="1556792"/>
            <a:ext cx="3024336" cy="2218754"/>
          </a:xfrm>
          <a:prstGeom prst="rect">
            <a:avLst/>
          </a:prstGeom>
        </p:spPr>
      </p:pic>
      <p:pic>
        <p:nvPicPr>
          <p:cNvPr id="7" name="Рисунок 7" descr="C:\Users\1\Pictures\2014-07-05\Mai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781300"/>
            <a:ext cx="7207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 в заключение…</a:t>
            </a:r>
          </a:p>
        </p:txBody>
      </p:sp>
      <p:sp>
        <p:nvSpPr>
          <p:cNvPr id="3277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371600" y="1844824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i="1" dirty="0" smtClean="0"/>
              <a:t>Науки юношей питают,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i="1" dirty="0" smtClean="0"/>
              <a:t>Отраду старым подают,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i="1" dirty="0" smtClean="0"/>
              <a:t>В счастливой жизни украшают,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i="1" dirty="0" smtClean="0"/>
              <a:t>В несчастной случай берегут;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i="1" dirty="0" smtClean="0"/>
              <a:t>В домашних трудностях утеха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i="1" dirty="0" smtClean="0"/>
              <a:t>И в дальних </a:t>
            </a:r>
            <a:r>
              <a:rPr lang="ru-RU" i="1" dirty="0" err="1" smtClean="0"/>
              <a:t>странствах</a:t>
            </a:r>
            <a:r>
              <a:rPr lang="ru-RU" i="1" dirty="0" smtClean="0"/>
              <a:t> не помеха</a:t>
            </a:r>
            <a:r>
              <a:rPr lang="ru-RU" b="1" i="1" dirty="0" smtClean="0"/>
              <a:t>…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dirty="0" smtClean="0"/>
              <a:t>                    М. В. Ломоносов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C00000"/>
                </a:solidFill>
              </a:rPr>
              <a:t>Рефлексия</a:t>
            </a:r>
            <a:endParaRPr lang="ru-RU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Что для вас было самым интересным на уроке?</a:t>
            </a:r>
          </a:p>
          <a:p>
            <a:pPr>
              <a:buNone/>
            </a:pPr>
            <a:r>
              <a:rPr lang="ru-RU" dirty="0" smtClean="0"/>
              <a:t>О чем захотелось еще узнать?</a:t>
            </a:r>
          </a:p>
          <a:p>
            <a:pPr>
              <a:buNone/>
            </a:pPr>
            <a:r>
              <a:rPr lang="ru-RU" dirty="0" smtClean="0"/>
              <a:t>Что было трудным? </a:t>
            </a:r>
          </a:p>
          <a:p>
            <a:pPr>
              <a:buNone/>
            </a:pPr>
            <a:r>
              <a:rPr lang="ru-RU" dirty="0" smtClean="0"/>
              <a:t>Какую оценку вы бы поставили себе за этот урок?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домик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9688"/>
            <a:ext cx="914400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20675"/>
            <a:ext cx="7467600" cy="876300"/>
          </a:xfrm>
        </p:spPr>
        <p:txBody>
          <a:bodyPr/>
          <a:lstStyle/>
          <a:p>
            <a:pPr eaLnBrk="1" hangingPunct="1"/>
            <a:r>
              <a:rPr lang="ru-RU" altLang="ru-RU" b="1" i="1" smtClean="0">
                <a:solidFill>
                  <a:srgbClr val="C00000"/>
                </a:solidFill>
                <a:latin typeface="Comic Sans MS" pitchFamily="66" charset="0"/>
              </a:rPr>
              <a:t>Домашнее задание.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872" y="4445819"/>
            <a:ext cx="5256213" cy="1976438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buFontTx/>
              <a:buNone/>
              <a:defRPr/>
            </a:pPr>
            <a:r>
              <a:rPr lang="ru-RU" altLang="ru-RU" dirty="0" smtClean="0">
                <a:latin typeface="Comic Sans MS" pitchFamily="66" charset="0"/>
              </a:rPr>
              <a:t>	</a:t>
            </a:r>
          </a:p>
          <a:p>
            <a:pPr eaLnBrk="1" hangingPunct="1">
              <a:buFontTx/>
              <a:buNone/>
              <a:defRPr/>
            </a:pPr>
            <a:endParaRPr lang="ru-RU" altLang="ru-RU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  <a:defRPr/>
            </a:pPr>
            <a:endParaRPr lang="ru-RU" altLang="ru-RU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ru-RU" altLang="ru-RU" sz="8700" b="1" dirty="0" smtClean="0">
                <a:latin typeface="Comic Sans MS" pitchFamily="66" charset="0"/>
              </a:rPr>
              <a:t>с.101 – 104.</a:t>
            </a:r>
          </a:p>
          <a:p>
            <a:pPr algn="ctr" eaLnBrk="1" hangingPunct="1">
              <a:buFontTx/>
              <a:buNone/>
              <a:defRPr/>
            </a:pPr>
            <a:r>
              <a:rPr lang="ru-RU" altLang="ru-RU" sz="8700" b="1" dirty="0" smtClean="0">
                <a:latin typeface="Comic Sans MS" pitchFamily="66" charset="0"/>
              </a:rPr>
              <a:t>Р.Т</a:t>
            </a:r>
            <a:r>
              <a:rPr lang="ru-RU" altLang="ru-RU" sz="8700" b="1" dirty="0" smtClean="0">
                <a:latin typeface="Comic Sans MS" pitchFamily="66" charset="0"/>
              </a:rPr>
              <a:t>. </a:t>
            </a:r>
            <a:r>
              <a:rPr lang="ru-RU" altLang="ru-RU" sz="8700" b="1" dirty="0" smtClean="0">
                <a:latin typeface="Comic Sans MS" pitchFamily="66" charset="0"/>
              </a:rPr>
              <a:t>с.37 смотрим по теме урока страницу. </a:t>
            </a:r>
            <a:endParaRPr lang="ru-RU" altLang="ru-RU" sz="8700" b="1" dirty="0" smtClean="0">
              <a:latin typeface="Comic Sans MS" pitchFamily="66" charset="0"/>
            </a:endParaRPr>
          </a:p>
          <a:p>
            <a:pPr algn="ctr" eaLnBrk="1" hangingPunct="1">
              <a:buFontTx/>
              <a:buNone/>
              <a:defRPr/>
            </a:pPr>
            <a:endParaRPr lang="ru-RU" altLang="ru-RU" sz="3600" b="1" dirty="0" smtClean="0">
              <a:latin typeface="Comic Sans MS" pitchFamily="66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ru-RU" altLang="ru-RU" sz="3600" b="1" dirty="0" smtClean="0">
                <a:latin typeface="Comic Sans MS" pitchFamily="66" charset="0"/>
              </a:rPr>
              <a:t> </a:t>
            </a:r>
          </a:p>
          <a:p>
            <a:pPr algn="ctr" eaLnBrk="1" hangingPunct="1">
              <a:buFontTx/>
              <a:buNone/>
              <a:defRPr/>
            </a:pPr>
            <a:endParaRPr lang="ru-RU" altLang="ru-RU" sz="3600" b="1" dirty="0" smtClean="0">
              <a:latin typeface="Comic Sans MS" pitchFamily="66" charset="0"/>
            </a:endParaRPr>
          </a:p>
        </p:txBody>
      </p:sp>
      <p:pic>
        <p:nvPicPr>
          <p:cNvPr id="21509" name="Picture 4" descr="Рисунок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844675"/>
            <a:ext cx="3346450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Рисунок 6" descr="C:\Users\1\Pictures\2014-07-05\Mai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0200" y="1557338"/>
            <a:ext cx="204470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1\Pictures\2014-07-05\Mail0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2060848"/>
            <a:ext cx="1728788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069046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 The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5A867B"/>
        </a:dk2>
        <a:lt2>
          <a:srgbClr val="B7D760"/>
        </a:lt2>
        <a:accent1>
          <a:srgbClr val="F1F3CF"/>
        </a:accent1>
        <a:accent2>
          <a:srgbClr val="E9CC7A"/>
        </a:accent2>
        <a:accent3>
          <a:srgbClr val="FFFFFF"/>
        </a:accent3>
        <a:accent4>
          <a:srgbClr val="000000"/>
        </a:accent4>
        <a:accent5>
          <a:srgbClr val="F7F8E4"/>
        </a:accent5>
        <a:accent6>
          <a:srgbClr val="D3B96E"/>
        </a:accent6>
        <a:hlink>
          <a:srgbClr val="D1B4C8"/>
        </a:hlink>
        <a:folHlink>
          <a:srgbClr val="96C8D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10069046</Template>
  <TotalTime>379</TotalTime>
  <Words>1747</Words>
  <Application>Microsoft Office PowerPoint</Application>
  <PresentationFormat>Экран (4:3)</PresentationFormat>
  <Paragraphs>301</Paragraphs>
  <Slides>77</Slides>
  <Notes>1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87" baseType="lpstr">
      <vt:lpstr>Aharoni</vt:lpstr>
      <vt:lpstr>Arial</vt:lpstr>
      <vt:lpstr>Calibri</vt:lpstr>
      <vt:lpstr>Comic Sans MS</vt:lpstr>
      <vt:lpstr>Monotype Corsiva</vt:lpstr>
      <vt:lpstr>Segoe Print</vt:lpstr>
      <vt:lpstr>Tahoma</vt:lpstr>
      <vt:lpstr>Times New Roman</vt:lpstr>
      <vt:lpstr>Wingdings</vt:lpstr>
      <vt:lpstr>10069046</vt:lpstr>
      <vt:lpstr>Михаил Васильевич Ломоносов</vt:lpstr>
      <vt:lpstr>Актуализация опорных знаний</vt:lpstr>
      <vt:lpstr>Самоопределение к деятельности</vt:lpstr>
      <vt:lpstr>Михаил Васильевич Ломоносов (1711-1765)</vt:lpstr>
      <vt:lpstr>Презентация PowerPoint</vt:lpstr>
      <vt:lpstr>Презентация PowerPoint</vt:lpstr>
      <vt:lpstr>Галиот «Чайка», принадлежащий Ломоносовым</vt:lpstr>
      <vt:lpstr>Ломоносов – великий сын Севера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Путь Михайло Ломоносова из Холмогор в Москву.</vt:lpstr>
      <vt:lpstr>Москва  в  18  веке.</vt:lpstr>
      <vt:lpstr>Презентация PowerPoint</vt:lpstr>
      <vt:lpstr>Презентация PowerPoint</vt:lpstr>
      <vt:lpstr>Презентация PowerPoint</vt:lpstr>
      <vt:lpstr>Презентация PowerPoint</vt:lpstr>
      <vt:lpstr>Годы учебы в академии</vt:lpstr>
      <vt:lpstr>Презентация PowerPoint</vt:lpstr>
      <vt:lpstr>Здание Московской  Славяно-греко-латинской  академии </vt:lpstr>
      <vt:lpstr>Презентация PowerPoint</vt:lpstr>
      <vt:lpstr>Презентация PowerPoint</vt:lpstr>
      <vt:lpstr>Презентация PowerPoint</vt:lpstr>
      <vt:lpstr>Презентация PowerPoint</vt:lpstr>
      <vt:lpstr>1736 год, Марбург, Германия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Императрица Елизавета Петровна пожаловала ему в награду деревню. </vt:lpstr>
      <vt:lpstr>Заслуги Ломоносова в некоторых областях</vt:lpstr>
      <vt:lpstr>Открытия в области поэзии и литературы</vt:lpstr>
      <vt:lpstr>1751 год</vt:lpstr>
      <vt:lpstr>«В стезе российской словесности                         Ломоносов был первым»                                             Н.А.Радищев</vt:lpstr>
      <vt:lpstr>Ломоносов – поэт и реформатор</vt:lpstr>
      <vt:lpstr>Поэт Ломоносов воспевал в своих  произведениях любовь к родине,  к русским людям, к науке.</vt:lpstr>
      <vt:lpstr> Среди поэтических произведений Ломоносова:   </vt:lpstr>
      <vt:lpstr>Презентация PowerPoint</vt:lpstr>
      <vt:lpstr>«Древняя  российская история»</vt:lpstr>
      <vt:lpstr>Презентация PowerPoint</vt:lpstr>
      <vt:lpstr>Открытия в области физики</vt:lpstr>
      <vt:lpstr>Открытия в области химии</vt:lpstr>
      <vt:lpstr>Екатерина Вторая в химической лаборатории  Ломоносова</vt:lpstr>
      <vt:lpstr>Открытия в области астрономии</vt:lpstr>
      <vt:lpstr>Открытия в области географии</vt:lpstr>
      <vt:lpstr>Открытия в области геологии</vt:lpstr>
      <vt:lpstr>Открытия в области истории</vt:lpstr>
      <vt:lpstr>Презентация PowerPoint</vt:lpstr>
      <vt:lpstr>Проект учреждения Московского университета </vt:lpstr>
      <vt:lpstr>Современное здание Московского университета</vt:lpstr>
      <vt:lpstr>Памятник в Москве.</vt:lpstr>
      <vt:lpstr>Презентация PowerPoint</vt:lpstr>
      <vt:lpstr>Ломоносов - художник</vt:lpstr>
      <vt:lpstr>Презентация PowerPoint</vt:lpstr>
      <vt:lpstr>«Полтавская баталия». Мозаика М. В. Ломоносова в здании Академии Наук. Санкт-Петербург. 1762—1764</vt:lpstr>
      <vt:lpstr>Портрет Петра I. Мозаика. Набрана М. В. Ломоносовым. 1754. Эрмитаж</vt:lpstr>
      <vt:lpstr>Презентация PowerPoint</vt:lpstr>
      <vt:lpstr>Презентация PowerPoint</vt:lpstr>
      <vt:lpstr> Ломоносов стал самым          образованным человеком в России</vt:lpstr>
      <vt:lpstr>Презентация PowerPoint</vt:lpstr>
      <vt:lpstr>Презентация PowerPoint</vt:lpstr>
      <vt:lpstr>«Неиссякаемый свет души…»</vt:lpstr>
      <vt:lpstr>Презентация PowerPoint</vt:lpstr>
      <vt:lpstr>Презентация PowerPoint</vt:lpstr>
      <vt:lpstr>Презентация PowerPoint</vt:lpstr>
      <vt:lpstr>  Работа по учебнику</vt:lpstr>
      <vt:lpstr>Работа в тетради   с. 36  смотрите по теме в тетради.</vt:lpstr>
      <vt:lpstr>          Великий  сын  России</vt:lpstr>
      <vt:lpstr>Подведём итоги:</vt:lpstr>
      <vt:lpstr>И в заключение…</vt:lpstr>
      <vt:lpstr>Рефлексия</vt:lpstr>
      <vt:lpstr>Домашнее задание.</vt:lpstr>
    </vt:vector>
  </TitlesOfParts>
  <Company>URTISI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310</cp:lastModifiedBy>
  <cp:revision>30</cp:revision>
  <dcterms:created xsi:type="dcterms:W3CDTF">2011-08-18T13:52:20Z</dcterms:created>
  <dcterms:modified xsi:type="dcterms:W3CDTF">2020-03-18T12:23:38Z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TC100690461049</vt:lpwstr>
  </property>
</Properties>
</file>