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5" r:id="rId2"/>
    <p:sldId id="276" r:id="rId3"/>
    <p:sldId id="297" r:id="rId4"/>
    <p:sldId id="258" r:id="rId5"/>
    <p:sldId id="299" r:id="rId6"/>
    <p:sldId id="277" r:id="rId7"/>
    <p:sldId id="298" r:id="rId8"/>
    <p:sldId id="278" r:id="rId9"/>
    <p:sldId id="279" r:id="rId10"/>
    <p:sldId id="280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</p:sldIdLst>
  <p:sldSz cx="9144000" cy="6858000" type="screen4x3"/>
  <p:notesSz cx="6858000" cy="9144000"/>
  <p:custShowLst>
    <p:custShow name="Произвольный показ 1" id="0">
      <p:sldLst>
        <p:sld r:id="rId5"/>
      </p:sldLst>
    </p:custShow>
  </p:custShow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2F24"/>
    <a:srgbClr val="A52813"/>
    <a:srgbClr val="7F1F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EA0AC-ED2A-4E5F-9377-B0AE8E1F1C33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49F090-5F64-44A2-8AFC-AE1EC574F2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EA0AC-ED2A-4E5F-9377-B0AE8E1F1C33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F090-5F64-44A2-8AFC-AE1EC574F2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EA0AC-ED2A-4E5F-9377-B0AE8E1F1C33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F090-5F64-44A2-8AFC-AE1EC574F2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EA0AC-ED2A-4E5F-9377-B0AE8E1F1C33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F090-5F64-44A2-8AFC-AE1EC574F2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EA0AC-ED2A-4E5F-9377-B0AE8E1F1C33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F090-5F64-44A2-8AFC-AE1EC574F2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EA0AC-ED2A-4E5F-9377-B0AE8E1F1C33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F090-5F64-44A2-8AFC-AE1EC574F2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EA0AC-ED2A-4E5F-9377-B0AE8E1F1C33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F090-5F64-44A2-8AFC-AE1EC574F2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EA0AC-ED2A-4E5F-9377-B0AE8E1F1C33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F090-5F64-44A2-8AFC-AE1EC574F2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EA0AC-ED2A-4E5F-9377-B0AE8E1F1C33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F090-5F64-44A2-8AFC-AE1EC574F2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EA0AC-ED2A-4E5F-9377-B0AE8E1F1C33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F090-5F64-44A2-8AFC-AE1EC574F2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EA0AC-ED2A-4E5F-9377-B0AE8E1F1C33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9F090-5F64-44A2-8AFC-AE1EC574F2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82EA0AC-ED2A-4E5F-9377-B0AE8E1F1C33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D49F090-5F64-44A2-8AFC-AE1EC574F2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77" y="332656"/>
            <a:ext cx="4184319" cy="6120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3491855" y="116632"/>
            <a:ext cx="5544641" cy="4535488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Образ</a:t>
            </a:r>
            <a:br>
              <a:rPr lang="ru-RU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Русской красавицы</a:t>
            </a:r>
            <a:endParaRPr lang="ru-RU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449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05"/>
    </mc:Choice>
    <mc:Fallback xmlns="">
      <p:transition spd="slow" advTm="8305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5"/>
            <a:ext cx="3863660" cy="5854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199" y="332655"/>
            <a:ext cx="4708314" cy="5854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852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093" y="0"/>
            <a:ext cx="5026657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3603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113719"/>
            <a:ext cx="4464496" cy="65556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Кокошник</a:t>
            </a:r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</a:t>
            </a:r>
            <a:r>
              <a:rPr lang="ru-RU" sz="3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высокий, расшитый праздничный головной убор женщин, покрывающий волосы</a:t>
            </a:r>
            <a:r>
              <a:rPr lang="ru-RU" sz="3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.</a:t>
            </a:r>
          </a:p>
          <a:p>
            <a:r>
              <a:rPr lang="ru-RU" sz="3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Характерная черта кокошника — гребень, форма которого в разных губерниях была различной.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" t="5338" r="5651" b="4797"/>
          <a:stretch/>
        </p:blipFill>
        <p:spPr bwMode="auto">
          <a:xfrm>
            <a:off x="4740586" y="692696"/>
            <a:ext cx="4110176" cy="50405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6">
                <a:lumMod val="75000"/>
                <a:alpha val="60000"/>
              </a:schemeClr>
            </a:glow>
            <a:outerShdw dist="35921" dir="2700000" algn="ctr" rotWithShape="0">
              <a:schemeClr val="bg2"/>
            </a:outerShdw>
            <a:softEdge rad="31750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328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3" t="6190" r="7571" b="8285"/>
          <a:stretch/>
        </p:blipFill>
        <p:spPr bwMode="auto">
          <a:xfrm>
            <a:off x="3851920" y="2780928"/>
            <a:ext cx="5109522" cy="38884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9" t="13237" r="22571" b="12858"/>
          <a:stretch/>
        </p:blipFill>
        <p:spPr bwMode="auto">
          <a:xfrm>
            <a:off x="208464" y="188640"/>
            <a:ext cx="4219520" cy="41764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255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73069"/>
            <a:ext cx="4680520" cy="67403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Однорогие кокошники </a:t>
            </a:r>
            <a:endParaRPr lang="ru-RU" sz="3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ru-RU" sz="3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могут </a:t>
            </a:r>
            <a:r>
              <a:rPr lang="ru-RU" sz="3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быть трех видов: </a:t>
            </a:r>
            <a:endParaRPr lang="ru-RU" sz="30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3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 форме</a:t>
            </a:r>
          </a:p>
          <a:p>
            <a:r>
              <a:rPr lang="ru-RU" sz="3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равнобедренного </a:t>
            </a:r>
            <a:r>
              <a:rPr lang="ru-RU" sz="3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треугольника, </a:t>
            </a:r>
            <a:endParaRPr lang="ru-RU" sz="30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3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 </a:t>
            </a:r>
            <a:r>
              <a:rPr lang="ru-RU" sz="3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виде конуса </a:t>
            </a:r>
            <a:endParaRPr lang="ru-RU" sz="30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r>
              <a:rPr lang="ru-RU" sz="3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 </a:t>
            </a:r>
            <a:r>
              <a:rPr lang="ru-RU" sz="3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удлиненной передней </a:t>
            </a:r>
            <a:r>
              <a:rPr lang="ru-RU" sz="3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частью</a:t>
            </a:r>
            <a:r>
              <a:rPr lang="ru-RU" sz="3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, </a:t>
            </a:r>
            <a:endParaRPr lang="ru-RU" sz="30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3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 </a:t>
            </a:r>
            <a:r>
              <a:rPr lang="ru-RU" sz="3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виде шапочек </a:t>
            </a:r>
            <a:endParaRPr lang="ru-RU" sz="30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r>
              <a:rPr lang="ru-RU" sz="3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 </a:t>
            </a:r>
            <a:r>
              <a:rPr lang="ru-RU" sz="3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высоким очельем и </a:t>
            </a:r>
            <a:r>
              <a:rPr lang="ru-RU" sz="3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плоским </a:t>
            </a:r>
            <a:r>
              <a:rPr lang="ru-RU" sz="3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округлым верхом. </a:t>
            </a:r>
            <a:endParaRPr lang="ru-RU" sz="3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0" t="5382" r="4849" b="4698"/>
          <a:stretch/>
        </p:blipFill>
        <p:spPr bwMode="auto">
          <a:xfrm>
            <a:off x="4572000" y="746787"/>
            <a:ext cx="4180114" cy="46264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6">
                <a:lumMod val="75000"/>
                <a:alpha val="60000"/>
              </a:schemeClr>
            </a:glow>
            <a:outerShdw dist="35921" dir="2700000" algn="ctr" rotWithShape="0">
              <a:schemeClr val="bg2"/>
            </a:outerShdw>
            <a:softEdge rad="63500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026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7" r="14102"/>
          <a:stretch/>
        </p:blipFill>
        <p:spPr bwMode="auto">
          <a:xfrm>
            <a:off x="3372070" y="282150"/>
            <a:ext cx="2928257" cy="64087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28" t="3467" r="30714" b="2722"/>
          <a:stretch/>
        </p:blipFill>
        <p:spPr bwMode="auto">
          <a:xfrm>
            <a:off x="6444208" y="277766"/>
            <a:ext cx="2376264" cy="45193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3" t="1420" r="24999" b="2908"/>
          <a:stretch/>
        </p:blipFill>
        <p:spPr bwMode="auto">
          <a:xfrm>
            <a:off x="251520" y="277766"/>
            <a:ext cx="2969353" cy="42872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53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63661"/>
            <a:ext cx="4572000" cy="6001643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Кокошники в виде цилиндрической шапки </a:t>
            </a:r>
            <a:endParaRPr lang="ru-RU" sz="3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 </a:t>
            </a: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плоским дном. </a:t>
            </a:r>
            <a:endParaRPr lang="ru-RU" sz="3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ru-RU" sz="3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Они </a:t>
            </a:r>
            <a:r>
              <a:rPr lang="ru-RU" sz="3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украшались золотошвейной вышивкой, бисером, жемчугом, перламутром. Надевались обычно с платком, сложенным на </a:t>
            </a:r>
            <a:r>
              <a:rPr lang="ru-RU" sz="3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угол (убрусом).</a:t>
            </a:r>
            <a:endParaRPr lang="ru-RU" sz="3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078" y="404664"/>
            <a:ext cx="3848371" cy="56166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6">
                <a:lumMod val="75000"/>
                <a:alpha val="60000"/>
              </a:schemeClr>
            </a:glow>
            <a:outerShdw dist="35921" dir="2700000" algn="ctr" rotWithShape="0">
              <a:schemeClr val="bg2"/>
            </a:outerShdw>
            <a:softEdge rad="63500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216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6024" y="476672"/>
            <a:ext cx="4572000" cy="5632311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Кокошники с плоским овальным верхом, </a:t>
            </a: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выступом над лбом, лопастями над ушами. </a:t>
            </a:r>
            <a:endParaRPr lang="ru-RU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ru-RU" sz="3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Кокошники </a:t>
            </a:r>
            <a:r>
              <a:rPr lang="ru-RU" sz="3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обычно повязывались белым, украшенным золотой вышивкой платком.</a:t>
            </a:r>
            <a:endParaRPr lang="ru-RU" sz="3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7" t="6240" r="6466" b="5570"/>
          <a:stretch/>
        </p:blipFill>
        <p:spPr bwMode="auto">
          <a:xfrm>
            <a:off x="5004048" y="932656"/>
            <a:ext cx="3624943" cy="4800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6">
                <a:lumMod val="75000"/>
                <a:alpha val="60000"/>
              </a:schemeClr>
            </a:glow>
            <a:outerShdw dist="35921" dir="2700000" algn="ctr" rotWithShape="0">
              <a:schemeClr val="bg2"/>
            </a:outerShdw>
            <a:softEdge rad="63500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034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3656" y="188640"/>
            <a:ext cx="4824536" cy="646330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Седлообразный кокошник</a:t>
            </a: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</a:t>
            </a:r>
            <a:r>
              <a:rPr lang="ru-RU" sz="3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представляет </a:t>
            </a:r>
            <a:r>
              <a:rPr lang="ru-RU" sz="3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собой головной убор с высоким округлым верхом в форме седла с немного поднятой передней частью</a:t>
            </a:r>
            <a:r>
              <a:rPr lang="ru-RU" sz="3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.</a:t>
            </a:r>
          </a:p>
          <a:p>
            <a:r>
              <a:rPr lang="ru-RU" sz="3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Он </a:t>
            </a:r>
            <a:r>
              <a:rPr lang="ru-RU" sz="3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надевался обычно </a:t>
            </a:r>
            <a:endParaRPr lang="ru-RU" sz="30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r>
              <a:rPr lang="ru-RU" sz="3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 </a:t>
            </a:r>
            <a:r>
              <a:rPr lang="ru-RU" sz="3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налобником — </a:t>
            </a:r>
            <a:endParaRPr lang="ru-RU" sz="30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r>
              <a:rPr lang="ru-RU" sz="3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узкой </a:t>
            </a:r>
            <a:r>
              <a:rPr lang="ru-RU" sz="3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полоской орнаментированной ткани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8" t="3995" r="6939" b="4617"/>
          <a:stretch/>
        </p:blipFill>
        <p:spPr bwMode="auto">
          <a:xfrm>
            <a:off x="5292080" y="624068"/>
            <a:ext cx="3461658" cy="52532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6">
                <a:lumMod val="75000"/>
                <a:alpha val="60000"/>
              </a:schemeClr>
            </a:glow>
            <a:outerShdw dist="35921" dir="2700000" algn="ctr" rotWithShape="0">
              <a:schemeClr val="bg2"/>
            </a:outerShdw>
            <a:softEdge rad="63500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502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9000" y="1878328"/>
            <a:ext cx="2298634" cy="1622680"/>
          </a:xfrm>
        </p:spPr>
        <p:txBody>
          <a:bodyPr>
            <a:normAutofit fontScale="90000"/>
          </a:bodyPr>
          <a:lstStyle/>
          <a:p>
            <a:r>
              <a:rPr lang="ru-RU" sz="2300" b="1" kern="1500" dirty="0">
                <a:solidFill>
                  <a:srgbClr val="942F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Константин Маковский</a:t>
            </a:r>
            <a:r>
              <a:rPr lang="ru-RU" b="1" kern="1500" dirty="0">
                <a:solidFill>
                  <a:srgbClr val="942F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ru-RU" b="1" kern="1500" dirty="0">
                <a:solidFill>
                  <a:srgbClr val="942F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ru-RU" sz="2700" b="1" kern="1500" dirty="0" smtClean="0">
                <a:solidFill>
                  <a:srgbClr val="942F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(1839-1915</a:t>
            </a:r>
            <a:r>
              <a:rPr lang="ru-RU" sz="2700" b="1" kern="1500" dirty="0">
                <a:solidFill>
                  <a:srgbClr val="942F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)</a:t>
            </a:r>
            <a:r>
              <a:rPr lang="ru-RU" sz="2700" b="1" dirty="0">
                <a:solidFill>
                  <a:srgbClr val="942F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ru-RU" sz="2400" b="1" dirty="0">
                <a:solidFill>
                  <a:srgbClr val="942F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ru-RU" sz="2400" b="1" dirty="0">
                <a:solidFill>
                  <a:srgbClr val="942F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Русский художник</a:t>
            </a:r>
            <a:endParaRPr lang="ru-RU" sz="5400" dirty="0">
              <a:solidFill>
                <a:schemeClr val="tx1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864" y="692696"/>
            <a:ext cx="5351503" cy="54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223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4458"/>
            <a:ext cx="5472608" cy="624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6362933"/>
            <a:ext cx="5832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Девушка в жемчужном ожерелье (1880-1890-е)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9979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78794"/>
            <a:ext cx="4037386" cy="5886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72" y="287397"/>
            <a:ext cx="4266828" cy="558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8032" y="581803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 Портрет княгини Зинаиды Николаевны Юсуповой в русском костюме 1900-е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228184" y="6228020"/>
            <a:ext cx="13805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Боярышня</a:t>
            </a:r>
          </a:p>
        </p:txBody>
      </p:sp>
    </p:spTree>
    <p:extLst>
      <p:ext uri="{BB962C8B-B14F-4D97-AF65-F5344CB8AC3E}">
        <p14:creationId xmlns:p14="http://schemas.microsoft.com/office/powerpoint/2010/main" val="346870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99" y="360008"/>
            <a:ext cx="4085077" cy="5589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5939988"/>
            <a:ext cx="34563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Портрет молодой боярыни</a:t>
            </a:r>
            <a:endParaRPr lang="ru-RU" b="1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492" y="364014"/>
            <a:ext cx="4386601" cy="5585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56176" y="5949280"/>
            <a:ext cx="1172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Боярыня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9303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img0.liveinternet.ru/images/attach/b/3/14/175/14175761_Konstantin_Makovskiy_Russkaya_krasavica_1900e_szh.JPG"/>
          <p:cNvSpPr>
            <a:spLocks noChangeAspect="1" noChangeArrowheads="1"/>
          </p:cNvSpPr>
          <p:nvPr/>
        </p:nvSpPr>
        <p:spPr bwMode="auto">
          <a:xfrm>
            <a:off x="155575" y="-2354263"/>
            <a:ext cx="3362325" cy="491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77" y="188640"/>
            <a:ext cx="4257687" cy="62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8640"/>
            <a:ext cx="4310713" cy="6229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868144" y="6381328"/>
            <a:ext cx="21403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Боярышня (1884)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3568" y="6395443"/>
            <a:ext cx="3417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Русская красавица (1900 г)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4293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188640"/>
            <a:ext cx="4333875" cy="552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672" y="5805264"/>
            <a:ext cx="15103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Боярышня1</a:t>
            </a:r>
            <a:endParaRPr lang="ru-RU" b="1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88640"/>
            <a:ext cx="4248472" cy="6222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829182" y="6374977"/>
            <a:ext cx="23839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Боярышня (1900-е)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32465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44008" y="5661248"/>
            <a:ext cx="4186237" cy="627063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  <a:effectLst/>
                <a:latin typeface="+mn-lt"/>
              </a:rPr>
              <a:t>Чарка</a:t>
            </a:r>
            <a:r>
              <a:rPr lang="ru-RU" sz="2000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меду</a:t>
            </a:r>
            <a:r>
              <a:rPr lang="ru-RU" sz="2000" b="1" dirty="0" smtClean="0">
                <a:solidFill>
                  <a:schemeClr val="tx1"/>
                </a:solidFill>
                <a:latin typeface="+mn-lt"/>
              </a:rPr>
              <a:t> (1910)</a:t>
            </a:r>
            <a:endParaRPr lang="ru-RU" sz="20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942" y="476672"/>
            <a:ext cx="4268709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57562"/>
            <a:ext cx="4302419" cy="5275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331640" y="5805264"/>
            <a:ext cx="26276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/>
              <a:t>Боярышня (1890-е)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61715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4176464" cy="5492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40057" y="6046305"/>
            <a:ext cx="2855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Боярышня с подносом</a:t>
            </a:r>
            <a:endParaRPr lang="ru-RU" b="1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010" y="332655"/>
            <a:ext cx="4553433" cy="5492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640610" y="6046305"/>
            <a:ext cx="20882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За чаем (1914)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23523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48" y="272210"/>
            <a:ext cx="4092552" cy="5533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496" y="5995650"/>
            <a:ext cx="4678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Боярышня у окна (с прялкой) (1890-е)</a:t>
            </a:r>
            <a:endParaRPr lang="ru-RU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437" y="272210"/>
            <a:ext cx="4275035" cy="5533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492169" y="5995650"/>
            <a:ext cx="23815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Чарка меду (1910)</a:t>
            </a:r>
          </a:p>
        </p:txBody>
      </p:sp>
    </p:spTree>
    <p:extLst>
      <p:ext uri="{BB962C8B-B14F-4D97-AF65-F5344CB8AC3E}">
        <p14:creationId xmlns:p14="http://schemas.microsoft.com/office/powerpoint/2010/main" val="101823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1184</TotalTime>
  <Words>215</Words>
  <Application>Microsoft Office PowerPoint</Application>
  <PresentationFormat>Экран (4:3)</PresentationFormat>
  <Paragraphs>36</Paragraphs>
  <Slides>19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  <vt:variant>
        <vt:lpstr>Произвольные показы</vt:lpstr>
      </vt:variant>
      <vt:variant>
        <vt:i4>1</vt:i4>
      </vt:variant>
    </vt:vector>
  </HeadingPairs>
  <TitlesOfParts>
    <vt:vector size="21" baseType="lpstr">
      <vt:lpstr>Аптека</vt:lpstr>
      <vt:lpstr>Образ Русской красавицы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Константин Маковский (1839-1915)  Русский художник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Чарка меду (1910)</vt:lpstr>
      <vt:lpstr>Презентация PowerPoint</vt:lpstr>
      <vt:lpstr>Презентация PowerPoint</vt:lpstr>
      <vt:lpstr>Произвольный показ 1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Родители</dc:creator>
  <cp:lastModifiedBy>Алексей</cp:lastModifiedBy>
  <cp:revision>45</cp:revision>
  <dcterms:created xsi:type="dcterms:W3CDTF">2013-09-25T00:13:55Z</dcterms:created>
  <dcterms:modified xsi:type="dcterms:W3CDTF">2018-10-16T15:39:22Z</dcterms:modified>
</cp:coreProperties>
</file>