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9" r:id="rId4"/>
    <p:sldId id="282" r:id="rId5"/>
    <p:sldId id="270" r:id="rId6"/>
    <p:sldId id="271" r:id="rId7"/>
    <p:sldId id="272" r:id="rId8"/>
    <p:sldId id="283" r:id="rId9"/>
    <p:sldId id="274" r:id="rId10"/>
    <p:sldId id="276" r:id="rId11"/>
    <p:sldId id="258" r:id="rId12"/>
    <p:sldId id="259" r:id="rId13"/>
    <p:sldId id="279" r:id="rId14"/>
    <p:sldId id="278" r:id="rId15"/>
    <p:sldId id="280" r:id="rId16"/>
    <p:sldId id="281" r:id="rId17"/>
    <p:sldId id="277" r:id="rId18"/>
    <p:sldId id="261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88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545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152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881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79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258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457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303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2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482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600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73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59B7A-BD6C-40D3-BBB2-0CFBAFCFBCCC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50995-8760-42DF-880F-6993DF327E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461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0070C0"/>
                </a:solidFill>
              </a:rPr>
              <a:t>Урок ОРКСЭ</a:t>
            </a:r>
            <a:br>
              <a:rPr lang="ru-RU" sz="8800" b="1" dirty="0" smtClean="0">
                <a:solidFill>
                  <a:srgbClr val="0070C0"/>
                </a:solidFill>
              </a:rPr>
            </a:br>
            <a:r>
              <a:rPr lang="ru-RU" sz="8800" b="1" dirty="0" smtClean="0">
                <a:solidFill>
                  <a:srgbClr val="0070C0"/>
                </a:solidFill>
              </a:rPr>
              <a:t>4 класс</a:t>
            </a:r>
            <a:endParaRPr lang="ru-RU" sz="88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873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Картинки по запросу корабл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917" y="1196231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Картинки по запросу корабл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07" y="3387483"/>
            <a:ext cx="3429001" cy="3098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Картинки по запросу корабль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268" y="183512"/>
            <a:ext cx="2627880" cy="303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Картинки по запросу корабль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26" y="0"/>
            <a:ext cx="2581686" cy="298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Похожее изображени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55376" y1="75600" x2="47399" y2="74100"/>
                        <a14:foregroundMark x1="65549" y1="75900" x2="61734" y2="71400"/>
                        <a14:foregroundMark x1="73295" y1="69200" x2="70405" y2="67400"/>
                        <a14:foregroundMark x1="22543" y1="82300" x2="27746" y2="78000"/>
                        <a14:foregroundMark x1="36879" y1="75900" x2="41387" y2="78300"/>
                        <a14:foregroundMark x1="79538" y1="63500" x2="79538" y2="65600"/>
                        <a14:foregroundMark x1="76069" y1="73800" x2="74335" y2="77700"/>
                        <a14:foregroundMark x1="81618" y1="68300" x2="81965" y2="70400"/>
                        <a14:foregroundMark x1="43468" y1="51100" x2="39653" y2="53800"/>
                        <a14:foregroundMark x1="41734" y1="45000" x2="38613" y2="42900"/>
                        <a14:foregroundMark x1="82312" y1="73800" x2="84393" y2="75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6" y="2674114"/>
            <a:ext cx="3438525" cy="397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10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38649" y="386367"/>
            <a:ext cx="18171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rgbClr val="00B0F0"/>
                </a:solidFill>
              </a:rPr>
              <a:t>Сказка </a:t>
            </a:r>
            <a:endParaRPr lang="ru-RU" sz="4000" b="1" i="1" dirty="0">
              <a:solidFill>
                <a:srgbClr val="00B0F0"/>
              </a:solidFill>
            </a:endParaRPr>
          </a:p>
        </p:txBody>
      </p:sp>
      <p:pic>
        <p:nvPicPr>
          <p:cNvPr id="4" name="Picture 2" descr="C:\Documents and Settings\Пользователь\Рабочий стол\БЕГЕМОТЫ\im76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429" y="2859110"/>
            <a:ext cx="10547796" cy="3657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3" descr="C:\Documents and Settings\Пользователь\Рабочий стол\БЕГЕМОТЫ\202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429" y="1491760"/>
            <a:ext cx="10547796" cy="13153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6" descr="C:\Documents and Settings\Пользователь\Рабочий стол\БЕГЕМОТЫ\209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94923" y="2807143"/>
            <a:ext cx="785818" cy="1037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9677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Пользователь\Рабочий стол\БЕГЕМОТЫ\5363a020987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337" y="721217"/>
            <a:ext cx="10586435" cy="5827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Выноска-облако 2"/>
          <p:cNvSpPr/>
          <p:nvPr/>
        </p:nvSpPr>
        <p:spPr>
          <a:xfrm>
            <a:off x="1687133" y="1549065"/>
            <a:ext cx="4486300" cy="1755656"/>
          </a:xfrm>
          <a:prstGeom prst="cloudCallout">
            <a:avLst>
              <a:gd name="adj1" fmla="val 61465"/>
              <a:gd name="adj2" fmla="val 74292"/>
            </a:avLst>
          </a:prstGeom>
          <a:solidFill>
            <a:schemeClr val="tx2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болезнь </a:t>
            </a:r>
            <a:r>
              <a:rPr lang="ru-RU" sz="2800" b="1" i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непрощения</a:t>
            </a:r>
            <a:r>
              <a:rPr lang="ru-RU" sz="28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endParaRPr lang="ru-RU" sz="28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43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Documents and Settings\Пользователь\Рабочий стол\БЕГЕМОТЫ\150301-14.jpg"/>
          <p:cNvPicPr>
            <a:picLocks noChangeAspect="1" noChangeArrowheads="1"/>
          </p:cNvPicPr>
          <p:nvPr/>
        </p:nvPicPr>
        <p:blipFill>
          <a:blip r:embed="rId2" cstate="print">
            <a:lum bright="30000" contrast="-40000"/>
          </a:blip>
          <a:srcRect/>
          <a:stretch>
            <a:fillRect/>
          </a:stretch>
        </p:blipFill>
        <p:spPr bwMode="auto">
          <a:xfrm>
            <a:off x="285719" y="214521"/>
            <a:ext cx="11157343" cy="63612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85719" y="444137"/>
            <a:ext cx="107785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3812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600" i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</a:rPr>
              <a:t>– 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Из-за чего обитатели озера стали ссориться, сердиться и гоняться друг 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другом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  </a:t>
            </a:r>
            <a:endParaRPr lang="ru-RU" sz="3600" b="1" i="1" dirty="0" smtClean="0">
              <a:solidFill>
                <a:srgbClr val="00206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238125" algn="just" fontAlgn="base">
              <a:spcBef>
                <a:spcPct val="0"/>
              </a:spcBef>
              <a:spcAft>
                <a:spcPct val="0"/>
              </a:spcAft>
            </a:pP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7327" y="1564418"/>
            <a:ext cx="101419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381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Почему вечером опять на озере воцарилось спокойствие и тишина</a:t>
            </a: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?</a:t>
            </a:r>
          </a:p>
          <a:p>
            <a:pPr lvl="0" indent="2381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6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indent="2381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Кому навредили обитатели озера тем, что расхотели прощать друг друга?</a:t>
            </a:r>
            <a:endParaRPr lang="ru-RU"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7328" y="2518006"/>
            <a:ext cx="96586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38125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32728" y="5037752"/>
            <a:ext cx="103854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3812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Для кого полезно умение прощать и почему?  </a:t>
            </a:r>
            <a:endParaRPr lang="ru-RU"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71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098" y="217308"/>
            <a:ext cx="5205413" cy="391681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7527" y="658849"/>
            <a:ext cx="6096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4000" b="1" i="1" dirty="0">
                <a:solidFill>
                  <a:srgbClr val="002060"/>
                </a:solidFill>
              </a:rPr>
              <a:t>Простить – значит перестать сердиться </a:t>
            </a:r>
            <a:r>
              <a:rPr lang="ru-RU" altLang="ru-RU" sz="4000" b="1" i="1" dirty="0" smtClean="0">
                <a:solidFill>
                  <a:srgbClr val="002060"/>
                </a:solidFill>
              </a:rPr>
              <a:t>или</a:t>
            </a:r>
          </a:p>
          <a:p>
            <a:pPr>
              <a:spcBef>
                <a:spcPct val="0"/>
              </a:spcBef>
            </a:pPr>
            <a:r>
              <a:rPr lang="ru-RU" altLang="ru-RU" sz="4000" b="1" i="1" dirty="0" smtClean="0">
                <a:solidFill>
                  <a:srgbClr val="002060"/>
                </a:solidFill>
              </a:rPr>
              <a:t> </a:t>
            </a:r>
            <a:r>
              <a:rPr lang="ru-RU" altLang="ru-RU" sz="4000" b="1" i="1" dirty="0">
                <a:solidFill>
                  <a:srgbClr val="002060"/>
                </a:solidFill>
              </a:rPr>
              <a:t>обижаться на другого человека, </a:t>
            </a:r>
            <a:endParaRPr lang="ru-RU" altLang="ru-RU" sz="4000" b="1" i="1" dirty="0" smtClean="0">
              <a:solidFill>
                <a:srgbClr val="002060"/>
              </a:solidFill>
            </a:endParaRPr>
          </a:p>
          <a:p>
            <a:pPr>
              <a:spcBef>
                <a:spcPct val="0"/>
              </a:spcBef>
            </a:pPr>
            <a:r>
              <a:rPr lang="ru-RU" altLang="ru-RU" sz="4000" b="1" i="1" dirty="0" smtClean="0">
                <a:solidFill>
                  <a:srgbClr val="002060"/>
                </a:solidFill>
              </a:rPr>
              <a:t>перестать </a:t>
            </a:r>
            <a:r>
              <a:rPr lang="ru-RU" altLang="ru-RU" sz="4000" b="1" i="1" dirty="0">
                <a:solidFill>
                  <a:srgbClr val="002060"/>
                </a:solidFill>
              </a:rPr>
              <a:t>его в чем – </a:t>
            </a:r>
            <a:r>
              <a:rPr lang="ru-RU" altLang="ru-RU" sz="4000" b="1" i="1" dirty="0" err="1">
                <a:solidFill>
                  <a:srgbClr val="002060"/>
                </a:solidFill>
              </a:rPr>
              <a:t>нибудь</a:t>
            </a:r>
            <a:r>
              <a:rPr lang="ru-RU" altLang="ru-RU" sz="4000" b="1" i="1" dirty="0">
                <a:solidFill>
                  <a:srgbClr val="002060"/>
                </a:solidFill>
              </a:rPr>
              <a:t> винить.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40934" y="5871624"/>
            <a:ext cx="74796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2800" b="1" i="1" dirty="0"/>
              <a:t>Сергей Иванович Ожегов «Толковый словарь»</a:t>
            </a:r>
          </a:p>
        </p:txBody>
      </p:sp>
    </p:spTree>
    <p:extLst>
      <p:ext uri="{BB962C8B-B14F-4D97-AF65-F5344CB8AC3E}">
        <p14:creationId xmlns:p14="http://schemas.microsoft.com/office/powerpoint/2010/main" val="332579427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1013" y="684607"/>
            <a:ext cx="768010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002060"/>
                </a:solidFill>
                <a:latin typeface="PT Serif"/>
              </a:rPr>
              <a:t>Слабый </a:t>
            </a:r>
            <a:r>
              <a:rPr lang="ru-RU" sz="3200" b="1" i="1" dirty="0" smtClean="0">
                <a:solidFill>
                  <a:srgbClr val="002060"/>
                </a:solidFill>
                <a:latin typeface="PT Serif"/>
              </a:rPr>
              <a:t>не может простить. Прощение  – есть  </a:t>
            </a:r>
            <a:r>
              <a:rPr lang="ru-RU" sz="3200" b="1" i="1" dirty="0">
                <a:solidFill>
                  <a:srgbClr val="002060"/>
                </a:solidFill>
                <a:latin typeface="PT Serif"/>
              </a:rPr>
              <a:t>свойство сильного</a:t>
            </a:r>
            <a:r>
              <a:rPr lang="ru-RU" sz="3200" b="1" i="1" dirty="0" smtClean="0">
                <a:solidFill>
                  <a:srgbClr val="002060"/>
                </a:solidFill>
                <a:latin typeface="PT Serif"/>
              </a:rPr>
              <a:t>.</a:t>
            </a:r>
          </a:p>
          <a:p>
            <a:endParaRPr lang="ru-RU" sz="3200" b="1" i="1" dirty="0">
              <a:solidFill>
                <a:srgbClr val="002060"/>
              </a:solidFill>
              <a:latin typeface="PT Serif"/>
            </a:endParaRPr>
          </a:p>
          <a:p>
            <a:endParaRPr lang="ru-RU" sz="3200" b="1" i="1" dirty="0" smtClean="0">
              <a:solidFill>
                <a:srgbClr val="002060"/>
              </a:solidFill>
              <a:latin typeface="PT Serif"/>
            </a:endParaRPr>
          </a:p>
          <a:p>
            <a:endParaRPr lang="ru-RU" sz="3200" b="1" i="1" dirty="0">
              <a:solidFill>
                <a:srgbClr val="002060"/>
              </a:solidFill>
              <a:latin typeface="PT Serif"/>
            </a:endParaRPr>
          </a:p>
          <a:p>
            <a:endParaRPr lang="ru-RU" sz="3200" b="1" i="1" dirty="0" smtClean="0">
              <a:solidFill>
                <a:srgbClr val="002060"/>
              </a:solidFill>
              <a:latin typeface="PT Serif"/>
            </a:endParaRPr>
          </a:p>
          <a:p>
            <a:endParaRPr lang="ru-RU" sz="3200" b="1" i="1" dirty="0">
              <a:solidFill>
                <a:srgbClr val="002060"/>
              </a:solidFill>
              <a:latin typeface="PT Serif"/>
            </a:endParaRPr>
          </a:p>
          <a:p>
            <a:r>
              <a:rPr lang="ru-RU" sz="3200" b="1" i="1" dirty="0" smtClean="0">
                <a:solidFill>
                  <a:srgbClr val="002060"/>
                </a:solidFill>
                <a:latin typeface="PT Serif"/>
              </a:rPr>
              <a:t>Махатма Ганди</a:t>
            </a:r>
            <a:endParaRPr lang="ru-RU" sz="3200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a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791" y="2437328"/>
            <a:ext cx="6477000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740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axpark.com/static/u/photo/3053246948/740_993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825" y="183837"/>
            <a:ext cx="9594761" cy="530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81825" y="5679583"/>
            <a:ext cx="89303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002060"/>
                </a:solidFill>
              </a:rPr>
              <a:t>Стихотворение С. </a:t>
            </a:r>
            <a:r>
              <a:rPr lang="ru-RU" sz="4400" b="1" i="1" dirty="0" err="1" smtClean="0">
                <a:solidFill>
                  <a:srgbClr val="002060"/>
                </a:solidFill>
              </a:rPr>
              <a:t>Погореловского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803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910" y="244699"/>
            <a:ext cx="117784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chemeClr val="accent5">
                    <a:lumMod val="50000"/>
                  </a:schemeClr>
                </a:solidFill>
              </a:rPr>
              <a:t>Какие чувства мешают нам прощать друг друга?</a:t>
            </a:r>
            <a:endParaRPr lang="ru-RU" sz="4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09530" y="1642623"/>
            <a:ext cx="1566424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7030A0"/>
                </a:solidFill>
              </a:rPr>
              <a:t>Досада                                   Порядочность</a:t>
            </a:r>
          </a:p>
          <a:p>
            <a:r>
              <a:rPr lang="ru-RU" sz="4400" b="1" i="1" dirty="0" smtClean="0">
                <a:solidFill>
                  <a:srgbClr val="7030A0"/>
                </a:solidFill>
              </a:rPr>
              <a:t>Агрессия                                Доброта</a:t>
            </a:r>
          </a:p>
          <a:p>
            <a:r>
              <a:rPr lang="ru-RU" sz="4400" b="1" i="1" dirty="0" smtClean="0">
                <a:solidFill>
                  <a:srgbClr val="7030A0"/>
                </a:solidFill>
              </a:rPr>
              <a:t>Любовь                                  Обида</a:t>
            </a:r>
          </a:p>
          <a:p>
            <a:r>
              <a:rPr lang="ru-RU" sz="4400" b="1" i="1" dirty="0" smtClean="0">
                <a:solidFill>
                  <a:srgbClr val="7030A0"/>
                </a:solidFill>
              </a:rPr>
              <a:t>Уважение                              Зависть</a:t>
            </a:r>
          </a:p>
          <a:p>
            <a:r>
              <a:rPr lang="ru-RU" sz="4400" b="1" i="1" dirty="0" smtClean="0">
                <a:solidFill>
                  <a:srgbClr val="7030A0"/>
                </a:solidFill>
              </a:rPr>
              <a:t>Гнев                                         Сердечность</a:t>
            </a:r>
          </a:p>
          <a:p>
            <a:r>
              <a:rPr lang="ru-RU" sz="4400" b="1" i="1" dirty="0" smtClean="0">
                <a:solidFill>
                  <a:srgbClr val="7030A0"/>
                </a:solidFill>
              </a:rPr>
              <a:t>Ненависть                            Радость</a:t>
            </a:r>
          </a:p>
          <a:p>
            <a:r>
              <a:rPr lang="ru-RU" sz="4400" b="1" i="1" dirty="0" smtClean="0">
                <a:solidFill>
                  <a:srgbClr val="7030A0"/>
                </a:solidFill>
              </a:rPr>
              <a:t>Счастье                                 Страх</a:t>
            </a:r>
            <a:endParaRPr lang="ru-RU" sz="44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6967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WordArt 4"/>
          <p:cNvSpPr>
            <a:spLocks noChangeArrowheads="1" noChangeShapeType="1" noTextEdit="1"/>
          </p:cNvSpPr>
          <p:nvPr/>
        </p:nvSpPr>
        <p:spPr bwMode="auto">
          <a:xfrm>
            <a:off x="2351089" y="549276"/>
            <a:ext cx="7273925" cy="2074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2B2B81"/>
                  </a:gs>
                  <a:gs pos="100000">
                    <a:srgbClr val="9A003E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129" name="WordArt 5"/>
          <p:cNvSpPr>
            <a:spLocks noChangeArrowheads="1" noChangeShapeType="1" noTextEdit="1"/>
          </p:cNvSpPr>
          <p:nvPr/>
        </p:nvSpPr>
        <p:spPr bwMode="auto">
          <a:xfrm>
            <a:off x="1965428" y="2048370"/>
            <a:ext cx="8353425" cy="22316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5800"/>
                </a:solidFill>
                <a:latin typeface="Arial"/>
                <a:cs typeface="Arial"/>
              </a:rPr>
              <a:t>  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Поступай по отношению к другим так,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 как ты хотел бы, чтобы 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поступали по отношению к тебе</a:t>
            </a:r>
          </a:p>
          <a:p>
            <a:pPr algn="ctr"/>
            <a:endParaRPr lang="ru-RU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5800"/>
              </a:solidFill>
              <a:latin typeface="Arial"/>
              <a:cs typeface="Arial"/>
            </a:endParaRPr>
          </a:p>
        </p:txBody>
      </p:sp>
      <p:sp>
        <p:nvSpPr>
          <p:cNvPr id="5127" name="WordArt 6"/>
          <p:cNvSpPr>
            <a:spLocks noChangeArrowheads="1" noChangeShapeType="1" noTextEdit="1"/>
          </p:cNvSpPr>
          <p:nvPr/>
        </p:nvSpPr>
        <p:spPr bwMode="auto">
          <a:xfrm>
            <a:off x="2205379" y="4797152"/>
            <a:ext cx="8077200" cy="14526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Arial"/>
                <a:cs typeface="Arial"/>
              </a:rPr>
              <a:t>   Не поступай по отношению к другим так,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Arial"/>
                <a:cs typeface="Arial"/>
              </a:rPr>
              <a:t> как ты не хотел бы, чтобы </a:t>
            </a:r>
          </a:p>
          <a:p>
            <a:pPr algn="ctr"/>
            <a:r>
              <a:rPr lang="ru-R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030A0"/>
                </a:solidFill>
                <a:latin typeface="Arial"/>
                <a:cs typeface="Arial"/>
              </a:rPr>
              <a:t>поступали по отношению к тебе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55313" y="294044"/>
            <a:ext cx="835838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</a:rPr>
              <a:t>Золотое правило </a:t>
            </a:r>
          </a:p>
          <a:p>
            <a:pPr algn="ctr"/>
            <a:r>
              <a:rPr lang="ru-RU" sz="5400" b="1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7030A0"/>
                </a:solidFill>
              </a:rPr>
              <a:t>этики</a:t>
            </a:r>
            <a:endParaRPr lang="ru-RU" sz="5400" b="1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7030A0"/>
              </a:solidFill>
            </a:endParaRPr>
          </a:p>
        </p:txBody>
      </p:sp>
      <p:pic>
        <p:nvPicPr>
          <p:cNvPr id="13" name="Picture 3" descr="linie-fan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650" y="4160936"/>
            <a:ext cx="56769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054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733" y="494676"/>
            <a:ext cx="470691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</a:rPr>
              <a:t>Есть слёзы,                             </a:t>
            </a:r>
          </a:p>
          <a:p>
            <a:endParaRPr lang="ru-RU" sz="4400" b="1" i="1" dirty="0" smtClean="0">
              <a:solidFill>
                <a:srgbClr val="002060"/>
              </a:solidFill>
            </a:endParaRP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Добро помни,                      </a:t>
            </a:r>
          </a:p>
          <a:p>
            <a:endParaRPr lang="ru-RU" sz="4400" b="1" i="1" dirty="0" smtClean="0">
              <a:solidFill>
                <a:srgbClr val="002060"/>
              </a:solidFill>
            </a:endParaRP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Тому тяжело,                                                 </a:t>
            </a:r>
          </a:p>
          <a:p>
            <a:endParaRPr lang="ru-RU" sz="4400" b="1" i="1" dirty="0" smtClean="0">
              <a:solidFill>
                <a:srgbClr val="002060"/>
              </a:solidFill>
            </a:endParaRP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Кайся, да опять </a:t>
            </a:r>
            <a:endParaRPr lang="ru-RU" sz="4400" b="1" i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70033" y="494676"/>
            <a:ext cx="4361450" cy="5786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i="1" dirty="0" smtClean="0">
                <a:solidFill>
                  <a:srgbClr val="002060"/>
                </a:solidFill>
              </a:rPr>
              <a:t>а зло забывай</a:t>
            </a:r>
          </a:p>
          <a:p>
            <a:endParaRPr lang="ru-RU" sz="4400" b="1" i="1" dirty="0">
              <a:solidFill>
                <a:srgbClr val="002060"/>
              </a:solidFill>
            </a:endParaRPr>
          </a:p>
          <a:p>
            <a:r>
              <a:rPr lang="ru-RU" sz="4400" b="1" i="1" dirty="0">
                <a:solidFill>
                  <a:srgbClr val="002060"/>
                </a:solidFill>
              </a:rPr>
              <a:t>к</a:t>
            </a:r>
            <a:r>
              <a:rPr lang="ru-RU" sz="4400" b="1" i="1" dirty="0" smtClean="0">
                <a:solidFill>
                  <a:srgbClr val="002060"/>
                </a:solidFill>
              </a:rPr>
              <a:t>то помнит зло</a:t>
            </a:r>
          </a:p>
          <a:p>
            <a:endParaRPr lang="ru-RU" sz="4400" b="1" i="1" dirty="0">
              <a:solidFill>
                <a:srgbClr val="002060"/>
              </a:solidFill>
            </a:endParaRPr>
          </a:p>
          <a:p>
            <a:r>
              <a:rPr lang="ru-RU" sz="4400" b="1" i="1" dirty="0">
                <a:solidFill>
                  <a:srgbClr val="002060"/>
                </a:solidFill>
              </a:rPr>
              <a:t>е</a:t>
            </a:r>
            <a:r>
              <a:rPr lang="ru-RU" sz="4400" b="1" i="1" dirty="0" smtClean="0">
                <a:solidFill>
                  <a:srgbClr val="002060"/>
                </a:solidFill>
              </a:rPr>
              <a:t>сть и совесть</a:t>
            </a:r>
          </a:p>
          <a:p>
            <a:endParaRPr lang="ru-RU" sz="4400" b="1" i="1" dirty="0">
              <a:solidFill>
                <a:srgbClr val="002060"/>
              </a:solidFill>
            </a:endParaRPr>
          </a:p>
          <a:p>
            <a:r>
              <a:rPr lang="ru-RU" sz="4400" b="1" i="1" dirty="0">
                <a:solidFill>
                  <a:srgbClr val="002060"/>
                </a:solidFill>
              </a:rPr>
              <a:t>з</a:t>
            </a:r>
            <a:r>
              <a:rPr lang="ru-RU" sz="4400" b="1" i="1" dirty="0" smtClean="0">
                <a:solidFill>
                  <a:srgbClr val="002060"/>
                </a:solidFill>
              </a:rPr>
              <a:t>а старое не</a:t>
            </a:r>
          </a:p>
          <a:p>
            <a:r>
              <a:rPr lang="ru-RU" sz="4400" b="1" i="1" dirty="0" smtClean="0">
                <a:solidFill>
                  <a:srgbClr val="002060"/>
                </a:solidFill>
              </a:rPr>
              <a:t> принимайся</a:t>
            </a:r>
          </a:p>
          <a:p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 rot="1904395">
            <a:off x="3279188" y="2047237"/>
            <a:ext cx="4587811" cy="1752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20476452">
            <a:off x="3878926" y="1524038"/>
            <a:ext cx="3649657" cy="2099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 rot="20312743">
            <a:off x="3914705" y="2830028"/>
            <a:ext cx="3649657" cy="2099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4652731" y="4909840"/>
            <a:ext cx="2812956" cy="21310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75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притча об обиде и благодарности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6062" y="180304"/>
            <a:ext cx="11706896" cy="645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6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edu54.ru/sites/default/files/userfiles/image/1_semeynoe_derev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07" y="0"/>
            <a:ext cx="11217499" cy="685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960830" y="579549"/>
            <a:ext cx="24291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Нравственная </a:t>
            </a:r>
          </a:p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установка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0005" y="1880315"/>
            <a:ext cx="2826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 smtClean="0">
                <a:solidFill>
                  <a:srgbClr val="002060"/>
                </a:solidFill>
              </a:rPr>
              <a:t>Бескоростие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83370" y="3044362"/>
            <a:ext cx="27092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002060"/>
                </a:solidFill>
              </a:rPr>
              <a:t>Понять и </a:t>
            </a:r>
          </a:p>
          <a:p>
            <a:r>
              <a:rPr lang="ru-RU" sz="3200" dirty="0" smtClean="0">
                <a:solidFill>
                  <a:srgbClr val="002060"/>
                </a:solidFill>
              </a:rPr>
              <a:t>простить</a:t>
            </a:r>
            <a:endParaRPr lang="ru-RU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733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ir-mamy.com.ua/forum/images/avatars/9221291974b728e31c77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4" y="244699"/>
            <a:ext cx="11178862" cy="636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578301" y="2653048"/>
            <a:ext cx="58357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От сердца к сердцу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22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cs306700.vk.me/v306700271/c597/9T_wUN8ouV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96" y="-1"/>
            <a:ext cx="104834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6778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3.bp.blogspot.com/-WNDPpMT6TgQ/Ubqa7kF1w4I/AAAAAAAACn0/y4J0YvPvUQU/s1600/sila-proshheni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610" y="231820"/>
            <a:ext cx="10251583" cy="625913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4300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Дорога добра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2130" y="283335"/>
            <a:ext cx="9736428" cy="574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3434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img2.postila.ru/storage/7872000/7856237/17c146e00c0ecfc590ad8ceeba867c8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2" y="270456"/>
            <a:ext cx="11037194" cy="6181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49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202</Words>
  <Application>Microsoft Office PowerPoint</Application>
  <PresentationFormat>Широкоэкранный</PresentationFormat>
  <Paragraphs>61</Paragraphs>
  <Slides>18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PT Serif</vt:lpstr>
      <vt:lpstr>Times New Roman</vt:lpstr>
      <vt:lpstr>Тема Office</vt:lpstr>
      <vt:lpstr>Урок ОРКСЭ 4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ОРКСЭ 4 класс</dc:title>
  <dc:creator>Светлана Тулаева</dc:creator>
  <cp:lastModifiedBy>Светлана Тулаева</cp:lastModifiedBy>
  <cp:revision>31</cp:revision>
  <dcterms:created xsi:type="dcterms:W3CDTF">2017-03-03T18:18:29Z</dcterms:created>
  <dcterms:modified xsi:type="dcterms:W3CDTF">2017-03-13T17:59:56Z</dcterms:modified>
</cp:coreProperties>
</file>