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9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6" r:id="rId13"/>
    <p:sldId id="286" r:id="rId14"/>
    <p:sldId id="268" r:id="rId15"/>
    <p:sldId id="269" r:id="rId16"/>
    <p:sldId id="294" r:id="rId17"/>
    <p:sldId id="289" r:id="rId18"/>
    <p:sldId id="288" r:id="rId19"/>
    <p:sldId id="297" r:id="rId20"/>
    <p:sldId id="273" r:id="rId21"/>
    <p:sldId id="274" r:id="rId22"/>
    <p:sldId id="276" r:id="rId23"/>
    <p:sldId id="277" r:id="rId24"/>
    <p:sldId id="278" r:id="rId25"/>
    <p:sldId id="291" r:id="rId26"/>
    <p:sldId id="279" r:id="rId27"/>
    <p:sldId id="280" r:id="rId28"/>
    <p:sldId id="292" r:id="rId29"/>
    <p:sldId id="281" r:id="rId30"/>
    <p:sldId id="282" r:id="rId31"/>
    <p:sldId id="283" r:id="rId32"/>
    <p:sldId id="293" r:id="rId33"/>
    <p:sldId id="284" r:id="rId34"/>
    <p:sldId id="285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1308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A03B4-2477-4ABF-AAB8-CAC8789B84E4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535330-D79B-4562-9DEF-FC0CA274CD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Задачи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535330-D79B-4562-9DEF-FC0CA274CD2B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2CEEB-86FA-4EC4-9060-93DD2A910DDE}" type="datetimeFigureOut">
              <a:rPr lang="ru-RU" smtClean="0"/>
              <a:pPr/>
              <a:t>26.11.2018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93BC9-3F68-4083-BCB4-A767142158A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img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286000" y="1785926"/>
            <a:ext cx="65722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i="1" dirty="0" smtClean="0">
                <a:solidFill>
                  <a:srgbClr val="7030A0"/>
                </a:solidFill>
              </a:rPr>
              <a:t>« Что? Зачем? и Почему?: поисково-исследовательская деятельность дошкольников в процессе экспериментирования.»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642919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МДОУ « Детский сад №20 комбинированного вида « Баловник»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857884" y="5000636"/>
            <a:ext cx="30718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 </a:t>
            </a:r>
            <a:r>
              <a:rPr lang="ru-RU" i="1" dirty="0" smtClean="0">
                <a:solidFill>
                  <a:srgbClr val="C00000"/>
                </a:solidFill>
              </a:rPr>
              <a:t>Работу выполнила</a:t>
            </a:r>
          </a:p>
          <a:p>
            <a:r>
              <a:rPr lang="ru-RU" i="1" dirty="0" smtClean="0">
                <a:solidFill>
                  <a:srgbClr val="C00000"/>
                </a:solidFill>
              </a:rPr>
              <a:t>Котова Елена Евгеньевна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55834" y="6000768"/>
            <a:ext cx="38323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 smtClean="0">
                <a:solidFill>
                  <a:schemeClr val="accent2"/>
                </a:solidFill>
              </a:rPr>
              <a:t>г. Железногорск, 2018 г.                        </a:t>
            </a:r>
            <a:endParaRPr lang="ru-RU" i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Рисунок 4" descr="IMG_20171013_160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7356" y="714356"/>
            <a:ext cx="5572164" cy="3500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92920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    То, что я услышал , я забыл.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    То, что я увидел, я помню.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</a:rPr>
              <a:t>То, что я сделал, я знаю</a:t>
            </a:r>
            <a:r>
              <a:rPr lang="ru-RU" sz="2000" b="1" dirty="0" smtClean="0">
                <a:solidFill>
                  <a:srgbClr val="FF0000"/>
                </a:solidFill>
              </a:rPr>
              <a:t>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                        (Китайское изречение)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00042"/>
            <a:ext cx="714380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В процессе экспериментирования дети учатся: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-Видеть и выделять проблему.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-Принимать и ставить цели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-Решать проблемы.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-Анализировать объект и явления.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-Выделять существенные признаки и     связи.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-Отбирать средства и материалы для самостоятельной деятельности.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-Осуществлять эксперимент.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 -Выдвигать гипотезы, предложения.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Helvetica"/>
                <a:ea typeface="Calibri" pitchFamily="34" charset="0"/>
                <a:cs typeface="Times New Roman" pitchFamily="18" charset="0"/>
              </a:rPr>
              <a:t>-Делать выводы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714356"/>
            <a:ext cx="785818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            Успешность эксперимента: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*Работать по этой технологии может каждый, так как это интересно и детям и взрослым.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*Ребенок-исследователь с рождения, но осознанно что-то делает с 5лет, а готовить ребенка к этой деятельности можно с раннего возраста. Способность к интеллектуальным усилиям, исследовательские умения, логика и смекалка сами по себе не окрепнут. Тут могут помочь и родители и педагоги.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*Важно, чтобы была атмосфера лаборатории.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*Форма работы: занятия со всеми детьми, с подгруппой, индивидуально.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9" name="Рисунок 8" descr="IMG_20171013_16045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0364" y="4143380"/>
            <a:ext cx="3143272" cy="242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071802" y="2857496"/>
            <a:ext cx="3500462" cy="1144424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Экспериментирование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500034" y="2928934"/>
            <a:ext cx="1928826" cy="10081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Развитие речи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142976" y="928670"/>
            <a:ext cx="2160240" cy="1008112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Наблюдение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00100" y="4643446"/>
            <a:ext cx="2304256" cy="1368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Чтение </a:t>
            </a:r>
          </a:p>
          <a:p>
            <a:pPr algn="ctr"/>
            <a:r>
              <a:rPr lang="ru-RU" i="1" dirty="0">
                <a:solidFill>
                  <a:srgbClr val="FF0000"/>
                </a:solidFill>
              </a:rPr>
              <a:t>х</a:t>
            </a:r>
            <a:r>
              <a:rPr lang="ru-RU" i="1" dirty="0" smtClean="0">
                <a:solidFill>
                  <a:srgbClr val="FF0000"/>
                </a:solidFill>
              </a:rPr>
              <a:t>удожественной</a:t>
            </a:r>
          </a:p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литературы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071934" y="1428736"/>
            <a:ext cx="1656184" cy="7200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ФЭМП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143372" y="4500570"/>
            <a:ext cx="1584176" cy="93610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Музыка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643702" y="4857760"/>
            <a:ext cx="2016224" cy="115212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Физическое </a:t>
            </a:r>
          </a:p>
          <a:p>
            <a:pPr algn="ctr"/>
            <a:r>
              <a:rPr lang="ru-RU" i="1" dirty="0">
                <a:solidFill>
                  <a:srgbClr val="FF0000"/>
                </a:solidFill>
              </a:rPr>
              <a:t>в</a:t>
            </a:r>
            <a:r>
              <a:rPr lang="ru-RU" i="1" dirty="0" smtClean="0">
                <a:solidFill>
                  <a:srgbClr val="FF0000"/>
                </a:solidFill>
              </a:rPr>
              <a:t>оспитание 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7215206" y="2928934"/>
            <a:ext cx="1656184" cy="86409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Труд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572264" y="785794"/>
            <a:ext cx="2304256" cy="11521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Изобразительная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деятельность</a:t>
            </a:r>
            <a:endParaRPr lang="ru-RU" dirty="0">
              <a:solidFill>
                <a:srgbClr val="FF0000"/>
              </a:solidFill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rot="16200000" flipV="1">
            <a:off x="2714612" y="2000240"/>
            <a:ext cx="1143008" cy="857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>
            <a:stCxn id="10" idx="0"/>
          </p:cNvCxnSpPr>
          <p:nvPr/>
        </p:nvCxnSpPr>
        <p:spPr>
          <a:xfrm rot="5400000" flipH="1" flipV="1">
            <a:off x="4482705" y="2482446"/>
            <a:ext cx="714378" cy="357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857884" y="1857364"/>
            <a:ext cx="1357322" cy="1143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10" idx="6"/>
          </p:cNvCxnSpPr>
          <p:nvPr/>
        </p:nvCxnSpPr>
        <p:spPr>
          <a:xfrm flipV="1">
            <a:off x="6572264" y="3429000"/>
            <a:ext cx="714380" cy="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>
            <a:stCxn id="10" idx="2"/>
            <a:endCxn id="11" idx="6"/>
          </p:cNvCxnSpPr>
          <p:nvPr/>
        </p:nvCxnSpPr>
        <p:spPr>
          <a:xfrm rot="10800000" flipV="1">
            <a:off x="2428860" y="3429708"/>
            <a:ext cx="642942" cy="32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>
            <a:stCxn id="10" idx="3"/>
          </p:cNvCxnSpPr>
          <p:nvPr/>
        </p:nvCxnSpPr>
        <p:spPr>
          <a:xfrm rot="5400000">
            <a:off x="2709244" y="3839694"/>
            <a:ext cx="880560" cy="869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stCxn id="10" idx="5"/>
          </p:cNvCxnSpPr>
          <p:nvPr/>
        </p:nvCxnSpPr>
        <p:spPr>
          <a:xfrm rot="16200000" flipH="1">
            <a:off x="5768511" y="4125445"/>
            <a:ext cx="1309188" cy="7269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>
            <a:stCxn id="10" idx="4"/>
          </p:cNvCxnSpPr>
          <p:nvPr/>
        </p:nvCxnSpPr>
        <p:spPr>
          <a:xfrm rot="16200000" flipH="1">
            <a:off x="4590567" y="4233385"/>
            <a:ext cx="498650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2" grpId="0" build="allAtOnce" animBg="1"/>
      <p:bldP spid="13" grpId="0" build="allAtOnce" animBg="1"/>
      <p:bldP spid="16" grpId="0" build="allAtOnce" animBg="1"/>
      <p:bldP spid="17" grpId="0" build="allAtOnce" animBg="1"/>
      <p:bldP spid="18" grpId="0" build="allAtOnce" animBg="1"/>
      <p:bldP spid="19" grpId="0" build="allAtOnce" animBg="1"/>
      <p:bldP spid="20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*Поддержание интереса дошкольников к окружающей среде, удовлетворение детской любознательности.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*Развитие у детей познавательных способностей (анализ, синтез, классификация, сравнение, обобщение).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*Развитие мышления, речи – суждений в процессе познавательно – исследовательской деятельности: в выдвижении предположений, отборе способов проверки, достижении результата, их интерпретации и применении в деятельности.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 воспитание стремления сохранять и оберегать природный мир, видеть его красоту, следовать доступным экологическим правилам в деятельности и поведении.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*Формирование опыта выполнения правил техники безопасности при проведении опытов и экспериментов.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*Создание максимальных условий для развития познавательной активности в процессе экспериментирования.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71736" y="357166"/>
            <a:ext cx="38576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Задачи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Элементарность</a:t>
            </a:r>
            <a:r>
              <a:rPr lang="ru-RU" sz="4000" dirty="0" smtClean="0">
                <a:solidFill>
                  <a:srgbClr val="7030A0"/>
                </a:solidFill>
              </a:rPr>
              <a:t> </a:t>
            </a: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опытов</a:t>
            </a:r>
            <a:r>
              <a:rPr lang="en-US" sz="4000" dirty="0" smtClean="0">
                <a:solidFill>
                  <a:srgbClr val="7030A0"/>
                </a:solidFill>
              </a:rPr>
              <a:t>:</a:t>
            </a:r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•	во - первых, в характере решаемых задач: они неизвестны только детям;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•	во – вторых, в процессе этих опытов не происходит научных открытий, а формируются элементарные понятия и умозаключения;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•	в - третьих, они практически безопасны;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•	в - четвертых, в такой работе используется обычное бытовое, игровое и нестандартное оборудование. 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-</a:t>
            </a:r>
            <a:r>
              <a:rPr lang="ru-RU" sz="3200" dirty="0" smtClean="0">
                <a:solidFill>
                  <a:srgbClr val="FF0000"/>
                </a:solidFill>
              </a:rPr>
              <a:t>живая природа: характерные особенности сезонов разных природно-климатических зон, многообразие живых организмов и их приспособленность к окружающей среде.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-</a:t>
            </a:r>
            <a:r>
              <a:rPr lang="ru-RU" sz="3200" dirty="0" smtClean="0">
                <a:solidFill>
                  <a:srgbClr val="FF0000"/>
                </a:solidFill>
              </a:rPr>
              <a:t>неживая природа: воздух, почва, вода, магниты, звук, свет.</a:t>
            </a:r>
          </a:p>
          <a:p>
            <a:r>
              <a:rPr lang="en-US" sz="3200" dirty="0" smtClean="0">
                <a:solidFill>
                  <a:srgbClr val="FF0000"/>
                </a:solidFill>
              </a:rPr>
              <a:t>-</a:t>
            </a:r>
            <a:r>
              <a:rPr lang="ru-RU" sz="3200" dirty="0" smtClean="0">
                <a:solidFill>
                  <a:srgbClr val="FF0000"/>
                </a:solidFill>
              </a:rPr>
              <a:t>человек: функционирование организма, рукотворный мир, материалы и их свойства. 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Направления</a:t>
            </a:r>
            <a:r>
              <a:rPr lang="en-US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</a:t>
            </a:r>
            <a:endParaRPr lang="ru-RU" sz="4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</a:rPr>
              <a:t>- постановка проблемы, которую необходимо разрешить;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- </a:t>
            </a:r>
            <a:r>
              <a:rPr lang="ru-RU" sz="2800" dirty="0" err="1" smtClean="0">
                <a:solidFill>
                  <a:srgbClr val="FF0000"/>
                </a:solidFill>
              </a:rPr>
              <a:t>целеполагание</a:t>
            </a:r>
            <a:r>
              <a:rPr lang="ru-RU" sz="2800" dirty="0" smtClean="0">
                <a:solidFill>
                  <a:srgbClr val="FF0000"/>
                </a:solidFill>
              </a:rPr>
              <a:t> (что нужно сделать для решения проблемы);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- выдвижение гипотез (поиск возможных путей решения);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- проверка гипотез (сбор данных, реализация в действиях);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- анализ полученного результата (подтвердилось - не подтвердилось);</a:t>
            </a:r>
          </a:p>
          <a:p>
            <a:r>
              <a:rPr lang="ru-RU" sz="2800" dirty="0" smtClean="0">
                <a:solidFill>
                  <a:srgbClr val="FF0000"/>
                </a:solidFill>
              </a:rPr>
              <a:t>- формулирование выводов.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Структура детского экспериментирования</a:t>
            </a:r>
            <a:r>
              <a:rPr lang="en-US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</a:t>
            </a:r>
            <a:endParaRPr 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85776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286116" y="2786058"/>
            <a:ext cx="2736304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i="1" dirty="0" smtClean="0"/>
              <a:t>Формы, методы и приёмы</a:t>
            </a:r>
            <a:endParaRPr lang="ru-RU" i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8596" y="1714488"/>
            <a:ext cx="1785950" cy="1008112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Эвристические</a:t>
            </a:r>
          </a:p>
          <a:p>
            <a:pPr algn="ctr"/>
            <a:r>
              <a:rPr lang="ru-RU" dirty="0" smtClean="0"/>
              <a:t>беседы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000100" y="3214686"/>
            <a:ext cx="1404156" cy="92869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Экскурсии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5720" y="4929198"/>
            <a:ext cx="1800200" cy="864096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Трудовая</a:t>
            </a:r>
          </a:p>
          <a:p>
            <a:pPr algn="ctr"/>
            <a:r>
              <a:rPr lang="ru-RU" dirty="0" smtClean="0"/>
              <a:t>деятельность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929058" y="4071942"/>
            <a:ext cx="1467957" cy="72008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Фиксации</a:t>
            </a:r>
          </a:p>
          <a:p>
            <a:pPr algn="ctr"/>
            <a:r>
              <a:rPr lang="ru-RU" dirty="0" smtClean="0"/>
              <a:t>результатов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786182" y="5429264"/>
            <a:ext cx="1728192" cy="7200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Путешествия</a:t>
            </a:r>
            <a:endParaRPr lang="ru-RU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72264" y="4857760"/>
            <a:ext cx="2007223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Постановка вопросов</a:t>
            </a:r>
          </a:p>
          <a:p>
            <a:pPr algn="ctr"/>
            <a:r>
              <a:rPr lang="ru-RU" dirty="0" smtClean="0"/>
              <a:t>проблемного</a:t>
            </a:r>
          </a:p>
          <a:p>
            <a:pPr algn="ctr"/>
            <a:r>
              <a:rPr lang="ru-RU" dirty="0" smtClean="0"/>
              <a:t>характера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15140" y="3357562"/>
            <a:ext cx="1088740" cy="71438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Опыты</a:t>
            </a:r>
            <a:endParaRPr lang="ru-RU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786578" y="1857364"/>
            <a:ext cx="1968558" cy="97039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Моделирование</a:t>
            </a:r>
            <a:endParaRPr lang="ru-RU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715140" y="500042"/>
            <a:ext cx="1872208" cy="864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Трудовые</a:t>
            </a:r>
          </a:p>
          <a:p>
            <a:pPr algn="ctr"/>
            <a:r>
              <a:rPr lang="ru-RU" dirty="0" smtClean="0"/>
              <a:t>поручения</a:t>
            </a:r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143372" y="142852"/>
            <a:ext cx="1800200" cy="93610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Дидактические</a:t>
            </a:r>
          </a:p>
          <a:p>
            <a:pPr algn="ctr"/>
            <a:r>
              <a:rPr lang="ru-RU" dirty="0" smtClean="0"/>
              <a:t>игры</a:t>
            </a:r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143372" y="1643050"/>
            <a:ext cx="1152128" cy="6480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Прогулка</a:t>
            </a:r>
            <a:endParaRPr lang="ru-RU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214414" y="642918"/>
            <a:ext cx="2000264" cy="648072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27" tIns="45713" rIns="91427" bIns="45713" rtlCol="0" anchor="ctr"/>
          <a:lstStyle/>
          <a:p>
            <a:pPr algn="ctr"/>
            <a:r>
              <a:rPr lang="ru-RU" dirty="0" smtClean="0"/>
              <a:t>Наблюдения</a:t>
            </a:r>
            <a:endParaRPr lang="ru-RU" dirty="0"/>
          </a:p>
        </p:txBody>
      </p:sp>
      <p:cxnSp>
        <p:nvCxnSpPr>
          <p:cNvPr id="30" name="Прямая соединительная линия 29"/>
          <p:cNvCxnSpPr>
            <a:stCxn id="14" idx="0"/>
          </p:cNvCxnSpPr>
          <p:nvPr/>
        </p:nvCxnSpPr>
        <p:spPr>
          <a:xfrm rot="16200000" flipV="1">
            <a:off x="4398820" y="2530610"/>
            <a:ext cx="500066" cy="10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4714876" y="1928802"/>
            <a:ext cx="171451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 rot="5400000" flipH="1" flipV="1">
            <a:off x="5679289" y="1678769"/>
            <a:ext cx="142876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rot="16200000" flipV="1">
            <a:off x="2464579" y="1821645"/>
            <a:ext cx="1571636" cy="3571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>
            <a:stCxn id="14" idx="1"/>
          </p:cNvCxnSpPr>
          <p:nvPr/>
        </p:nvCxnSpPr>
        <p:spPr>
          <a:xfrm rot="10800000" flipV="1">
            <a:off x="2357422" y="3182102"/>
            <a:ext cx="928694" cy="3183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rot="10800000">
            <a:off x="2214546" y="2357430"/>
            <a:ext cx="1143008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>
            <a:stCxn id="14" idx="3"/>
          </p:cNvCxnSpPr>
          <p:nvPr/>
        </p:nvCxnSpPr>
        <p:spPr>
          <a:xfrm flipV="1">
            <a:off x="6022420" y="2714620"/>
            <a:ext cx="692720" cy="4674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6000760" y="3429000"/>
            <a:ext cx="714380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>
            <a:stCxn id="14" idx="2"/>
            <a:endCxn id="20" idx="0"/>
          </p:cNvCxnSpPr>
          <p:nvPr/>
        </p:nvCxnSpPr>
        <p:spPr>
          <a:xfrm rot="16200000" flipH="1">
            <a:off x="4411754" y="3820659"/>
            <a:ext cx="493796" cy="8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rot="16200000" flipH="1">
            <a:off x="5536413" y="3893347"/>
            <a:ext cx="1428760" cy="7858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rot="5400000">
            <a:off x="2000232" y="3643314"/>
            <a:ext cx="1643074" cy="15001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rot="16200000" flipH="1">
            <a:off x="2928926" y="4357694"/>
            <a:ext cx="1857388" cy="285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allAtOnce" animBg="1"/>
      <p:bldP spid="18" grpId="0" build="allAtOnce" animBg="1"/>
      <p:bldP spid="19" grpId="0" build="allAtOnce" animBg="1"/>
      <p:bldP spid="20" grpId="0" build="allAtOnce" animBg="1"/>
      <p:bldP spid="21" grpId="0" build="allAtOnce" animBg="1"/>
      <p:bldP spid="22" grpId="0" build="allAtOnce" animBg="1"/>
      <p:bldP spid="23" grpId="0" build="allAtOnce" animBg="1"/>
      <p:bldP spid="24" grpId="0" build="allAtOnce" animBg="1"/>
      <p:bldP spid="25" grpId="0" build="allAtOnce" animBg="1"/>
      <p:bldP spid="26" grpId="0" build="allAtOnce" animBg="1"/>
      <p:bldP spid="27" grpId="0" build="allAtOnce" animBg="1"/>
      <p:bldP spid="28" grpId="0" build="allAtOnce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•Внешние (новизна, необычность объекта);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•Тайна, сюрприз;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•Мотив помощи;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•Познавательный мотив (почему так);</a:t>
            </a:r>
          </a:p>
          <a:p>
            <a:r>
              <a:rPr lang="ru-RU" sz="3600" dirty="0" smtClean="0">
                <a:solidFill>
                  <a:srgbClr val="FF0000"/>
                </a:solidFill>
              </a:rPr>
              <a:t>•Ситуация выбора.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r>
              <a:rPr lang="ru-RU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Стимулы</a:t>
            </a:r>
            <a:r>
              <a:rPr lang="en-US" sz="4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>
              <a:buFont typeface="Wingdings" panose="05000000000000000000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Непосредственно-организованная деятельность с детьми.</a:t>
            </a:r>
          </a:p>
          <a:p>
            <a:pPr marL="285710" indent="-285710">
              <a:buFont typeface="Wingdings" panose="05000000000000000000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Совместная деятельность с детьми.</a:t>
            </a:r>
          </a:p>
          <a:p>
            <a:pPr marL="285710" indent="-285710">
              <a:buFont typeface="Wingdings" panose="05000000000000000000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Самостоятельная деятельность детей.</a:t>
            </a:r>
          </a:p>
          <a:p>
            <a:pPr marL="285710" indent="-285710">
              <a:buFont typeface="Wingdings" panose="05000000000000000000" pitchFamily="2" charset="2"/>
              <a:buChar char="v"/>
            </a:pPr>
            <a:r>
              <a:rPr lang="ru-RU" sz="3600" dirty="0" smtClean="0">
                <a:solidFill>
                  <a:srgbClr val="FF0000"/>
                </a:solidFill>
              </a:rPr>
              <a:t>Совместная работа с родителями.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Блоки педагогического процесса</a:t>
            </a:r>
            <a:r>
              <a:rPr lang="en-US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786" y="1071546"/>
            <a:ext cx="7715304" cy="5775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1.Выбор объекта исследования.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2. Предварительная работа (экскурсии, наблюдения, чтение, беседы, рассматривание иллюстративных материалов, зарисовки явлений, фактов и пр.) по изучению теории вопроса.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3. Определение типа вида и тематики занятия-экспериментирования.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4. Выбор цели, задач работы с детьми (как правило, это познавательные, развивающие, воспитательные задачи).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5. Игровой тренинг внимания, восприятия, памяти, логики мышления.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6. Предварительная исследовательская работа с использованием оборудования, учебных пособий (в мини- лабораториях).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7. Выбор и подготовка пособий и оборудования с учётом сезона, возраста детей, изучаемой темы.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 8. Обобщение результатов наблюдений в различных формах (дневники наблюдений, таблицы, фотографии, рассказы, рисунки  и т.д.) с целью подведения детей к самостоятельным выводам по результатам исследования.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00166" y="357166"/>
            <a:ext cx="6572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Примерный алгоритм: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Правила трёх «П»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Понимание</a:t>
            </a:r>
            <a:r>
              <a:rPr lang="ru-RU" sz="2800" dirty="0" smtClean="0">
                <a:solidFill>
                  <a:srgbClr val="FF0000"/>
                </a:solidFill>
              </a:rPr>
              <a:t> – видеть ребенка изнутри, смотреть на мир глазами ребенка.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Принятие</a:t>
            </a:r>
            <a:r>
              <a:rPr lang="ru-RU" sz="2800" dirty="0" smtClean="0">
                <a:solidFill>
                  <a:srgbClr val="FF0000"/>
                </a:solidFill>
              </a:rPr>
              <a:t> – принимать ребенка таким, каков он есть.</a:t>
            </a:r>
          </a:p>
          <a:p>
            <a:pPr algn="ctr"/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Признание</a:t>
            </a:r>
            <a:r>
              <a:rPr lang="ru-RU" sz="2800" b="1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>
                <a:solidFill>
                  <a:srgbClr val="FF0000"/>
                </a:solidFill>
              </a:rPr>
              <a:t>– признание прав ребенка на решение групповых проблем.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1142985"/>
            <a:ext cx="764386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Calibri" pitchFamily="34" charset="0"/>
                <a:cs typeface="Times New Roman" pitchFamily="18" charset="0"/>
              </a:rPr>
              <a:t>Одним из условий решения задач по опытно-экспериментальной деятельности в детском саду является организация развивающей среды.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Calibri" pitchFamily="34" charset="0"/>
                <a:cs typeface="Times New Roman" pitchFamily="18" charset="0"/>
              </a:rPr>
              <a:t> Предметная среда окружает и оказывает влияние на ребенка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Calibri" pitchFamily="34" charset="0"/>
                <a:cs typeface="Times New Roman" pitchFamily="18" charset="0"/>
              </a:rPr>
              <a:t> уже с первых минут его жизни.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Calibri" pitchFamily="34" charset="0"/>
                <a:cs typeface="Times New Roman" pitchFamily="18" charset="0"/>
              </a:rPr>
              <a:t>Основными требованиями, предъявляемыми к среде,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Calibri" pitchFamily="34" charset="0"/>
                <a:cs typeface="Times New Roman" pitchFamily="18" charset="0"/>
              </a:rPr>
              <a:t>как развивающему средству, является обеспечение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Calibri" pitchFamily="34" charset="0"/>
                <a:cs typeface="Times New Roman" pitchFamily="18" charset="0"/>
              </a:rPr>
              <a:t> развития активной самостоятельной детской деятельности.</a:t>
            </a:r>
            <a:endParaRPr kumimoji="0" lang="ru-RU" sz="2400" b="1" i="0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21" name="Содержимое 10" descr="IMG_20171016_07345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48" y="928670"/>
            <a:ext cx="3071834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Содержимое 8" descr="IMG_20171019_1722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29256" y="928670"/>
            <a:ext cx="3143272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3" name="Рисунок 22" descr="IMG_20171129_1034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0166" y="3929066"/>
            <a:ext cx="278608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Рисунок 23" descr="IMG_20171129_10325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29256" y="3857628"/>
            <a:ext cx="3143272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</a:t>
            </a:r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Предметная среда</a:t>
            </a:r>
            <a:endParaRPr lang="ru-RU" sz="3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Приборы и оборудование: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*приборы-помощники;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*ёмкости : колбочки, пробирки, пластиковые стаканчики и др.;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*различные виды сыпучих веществ;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*природный  материал;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*разные виды бумаги;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*красители;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*медицинские материалы;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*технические материалы;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*картотеки : опытов и экспериментов, проблемных ситуаций и мнемосхемы;</a:t>
            </a:r>
          </a:p>
          <a:p>
            <a:r>
              <a:rPr lang="ru-RU" sz="2400" dirty="0" smtClean="0">
                <a:solidFill>
                  <a:srgbClr val="FF0000"/>
                </a:solidFill>
              </a:rPr>
              <a:t>*прочие материалы.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</a:t>
            </a: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Предметная среда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26" name="Содержимое 6" descr="IMG_20171127_1017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928670"/>
            <a:ext cx="2857520" cy="29289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 descr="IMG_20171127_1002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85852" y="3929066"/>
            <a:ext cx="2596757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Содержимое 12" descr="IMG_20171019_1737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8" y="928670"/>
            <a:ext cx="2857520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 descr="IMG_20171129_10371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57818" y="4000504"/>
            <a:ext cx="2928958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5786" y="1071546"/>
            <a:ext cx="7715304" cy="5775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0000"/>
                </a:solidFill>
              </a:rPr>
              <a:t>1.Выбор объекта исследования.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2. Предварительная работа (экскурсии, наблюдения, чтение, беседы, рассматривание иллюстративных материалов, зарисовки явлений, фактов и пр.) по изучению теории вопроса.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3. Определение типа вида и тематики занятия-экспериментирования.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4. Выбор цели, задач работы с детьми (как правило, это познавательные, развивающие, воспитательные задачи).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5. Игровой тренинг внимания, восприятия, памяти, логики мышления.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6. Предварительная исследовательская работа с использованием оборудования, учебных пособий (в мини- лабораториях).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7. Выбор и подготовка пособий и оборудования с учётом сезона, возраста детей, изучаемой темы.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 8. Обобщение результатов наблюдений в различных формах (дневники наблюдений, таблицы, фотографии, рассказы, рисунки  и т.д.) с целью подведения детей к самостоятельным выводам по результатам исследования.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977542"/>
            <a:ext cx="71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500166" y="357166"/>
            <a:ext cx="6572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Примерный алгоритм: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pic>
        <p:nvPicPr>
          <p:cNvPr id="21" name="Содержимое 8" descr="IMG_20171208_16092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571480"/>
            <a:ext cx="2857520" cy="2857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Содержимое 10" descr="IMG_20171208_16182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928670"/>
            <a:ext cx="3071834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Рисунок 25" descr="IMG_20171013_16145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00166" y="3643314"/>
            <a:ext cx="3071834" cy="27146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 descr="IMG_20171207_0951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3714752"/>
            <a:ext cx="2786082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Прямоугольник 29"/>
          <p:cNvSpPr/>
          <p:nvPr/>
        </p:nvSpPr>
        <p:spPr>
          <a:xfrm>
            <a:off x="3282320" y="214290"/>
            <a:ext cx="47901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Что ? Зачем ? и Почему?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2908" y="-214338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28" name="Содержимое 9" descr="IMG_20171207_1111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34" y="785794"/>
            <a:ext cx="2857520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 descr="IMG_20171205_0953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14942" y="3714752"/>
            <a:ext cx="2928958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Рисунок 30" descr="IMG_20171212_15592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29322" y="857232"/>
            <a:ext cx="3000396" cy="27860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2" name="Содержимое 14" descr="IMG_20171205_0952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4414" y="3714752"/>
            <a:ext cx="3000396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Ю</a:t>
            </a: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ные исследователи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28662" y="571480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071538" y="571480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27" name="Рисунок 26" descr="IMG_20171211_1811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72132" y="3643314"/>
            <a:ext cx="3071834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Содержимое 4" descr="J:\DCIM\120PHOTO\SAM_0395.JPG"/>
          <p:cNvPicPr>
            <a:picLocks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4348" y="928670"/>
            <a:ext cx="3357586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Picture 3" descr="C:\Users\1\Desktop\Новая папка\SAM_037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5852" y="4143380"/>
            <a:ext cx="2143140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Рисунок 35" descr="IMG_20171215_164229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00760" y="1285860"/>
            <a:ext cx="2143140" cy="20717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7" name="Прямоугольник 36"/>
          <p:cNvSpPr/>
          <p:nvPr/>
        </p:nvSpPr>
        <p:spPr>
          <a:xfrm>
            <a:off x="1428728" y="500043"/>
            <a:ext cx="7143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ПОСАДКА ЛУКА И СЕМЯН ОВСА . ФИКСАЦИЯ НАБЛЮДЕНИЙ 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14414" y="428604"/>
            <a:ext cx="721523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>Опыты с водой увлекательны </a:t>
            </a:r>
            <a:r>
              <a:rPr lang="ru-RU" sz="2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>и вызывают бурю эмоций</a:t>
            </a:r>
            <a:r>
              <a:rPr kumimoji="0" lang="ru-RU" sz="36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4" name="Рисунок 33" descr="IMG_20171013_1606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571612"/>
            <a:ext cx="4143404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Рисунок 34" descr="IMG_20171013_1600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43570" y="1428736"/>
            <a:ext cx="3286148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Рисунок 35" descr="IMG_20171013_1600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14678" y="4143380"/>
            <a:ext cx="350046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71538" y="571480"/>
            <a:ext cx="78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ea typeface="Times New Roman" pitchFamily="18" charset="0"/>
                <a:cs typeface="Times New Roman" pitchFamily="18" charset="0"/>
              </a:rPr>
              <a:t>Опыты с водой : удивительные свойства воды</a:t>
            </a:r>
            <a:endParaRPr kumimoji="0" lang="ru-RU" sz="2800" b="1" i="0" u="none" strike="noStrike" normalizeH="0" baseline="0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j-lt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28" name="Содержимое 6" descr="IMG_20171013_1604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714488"/>
            <a:ext cx="3000396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Содержимое 8" descr="IMG_20171013_1605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72132" y="1571612"/>
            <a:ext cx="3081341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Рисунок 30" descr="IMG_20171013_16070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86050" y="3929066"/>
            <a:ext cx="3500462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14348" y="1714488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071538" y="571480"/>
            <a:ext cx="78581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normalizeH="0" baseline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Helvetica" charset="-52"/>
                <a:ea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34" name="Рисунок 33" descr="IMG_20180213_1129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28926" y="3429000"/>
            <a:ext cx="2811071" cy="32147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Содержимое 12" descr="IMG_20180126_11145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322" y="1428736"/>
            <a:ext cx="2981332" cy="30940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Прямоугольник 35"/>
          <p:cNvSpPr/>
          <p:nvPr/>
        </p:nvSpPr>
        <p:spPr>
          <a:xfrm>
            <a:off x="1500166" y="571480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j-lt"/>
                <a:cs typeface="Times New Roman" pitchFamily="18" charset="0"/>
              </a:rPr>
              <a:t>         Исследуем свойства снега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7" name="Содержимое 9" descr="IMG_20180126_11281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1428736"/>
            <a:ext cx="2714644" cy="3236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286000" y="57148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2" name="Рисунок 31" descr="IMG_20171013_16024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57818" y="3786190"/>
            <a:ext cx="3500462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Рисунок 33" descr="IMG_20171013_1601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4348" y="3857628"/>
            <a:ext cx="3429000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Содержимое 9" descr="IMG_20171013_16020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4942" y="1285860"/>
            <a:ext cx="3286148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Содержимое 8" descr="IMG_20171013_16014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844" y="1214422"/>
            <a:ext cx="3509970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Опыты с яйцом : тонет – не тонет? 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29" name="Рисунок 28" descr="IMG_20171212_1559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4942" y="3714752"/>
            <a:ext cx="3714776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1" name="Рисунок 30" descr="IMG_20171212_1559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0034" y="1214422"/>
            <a:ext cx="3286148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5" name="Содержимое 14" descr="IMG_20171212_15594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8662" y="3786190"/>
            <a:ext cx="3286148" cy="27396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Содержимое 9" descr="IMG_20171212_15583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000628" y="1071546"/>
            <a:ext cx="3367094" cy="24538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Исследуем  продукты</a:t>
            </a:r>
            <a:endParaRPr lang="ru-RU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28728" y="571480"/>
            <a:ext cx="66437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       Исследование шишек и семян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4" name="Рисунок 33" descr="IMG_20171205_0952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500174"/>
            <a:ext cx="3643338" cy="4572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Рисунок 35" descr="IMG_20171205_0953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1928802"/>
            <a:ext cx="3429024" cy="4500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85918" y="571480"/>
            <a:ext cx="68580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 такое воздух  и как его увидеть?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4" name="Рисунок 33" descr="IMG_20171013_1614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1214422"/>
            <a:ext cx="3143272" cy="23574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6" name="Рисунок 35" descr="IMG_20171208_16093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3786190"/>
            <a:ext cx="3071810" cy="2500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Рисунок 36" descr="IMG_20171013_16104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14942" y="3929066"/>
            <a:ext cx="3000396" cy="2500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Рисунок 38" descr="IMG_20171208_1610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214942" y="1214422"/>
            <a:ext cx="3071834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85919" y="57148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28728" y="500042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Исследование живого и неживого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35" name="Рисунок 34" descr="IMG_20171211_1127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214422"/>
            <a:ext cx="3000396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Рисунок 39" descr="IMG_20171211_1128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3643314"/>
            <a:ext cx="3143272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Рисунок 41" descr="IMG_20171212_16104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2066" y="1000108"/>
            <a:ext cx="3000372" cy="2500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Рисунок 42" descr="IMG_20171212_16111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72132" y="3857628"/>
            <a:ext cx="3143272" cy="24288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85919" y="57148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28728" y="500042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27" name="Содержимое 9" descr="IMG_20171207_09490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1142984"/>
            <a:ext cx="2857520" cy="25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Рисунок 27" descr="IMG_20171208_1617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42976" y="4000504"/>
            <a:ext cx="2643206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Содержимое 16" descr="IMG_20171208_1609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715008" y="1142984"/>
            <a:ext cx="2928958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Рисунок 33" descr="IMG_20171212_15590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29190" y="3857628"/>
            <a:ext cx="3071834" cy="2500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5" name="Прямоугольник 34"/>
          <p:cNvSpPr/>
          <p:nvPr/>
        </p:nvSpPr>
        <p:spPr>
          <a:xfrm>
            <a:off x="2286000" y="214290"/>
            <a:ext cx="457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</a:t>
            </a: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Работа по мнемосхемам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85919" y="57148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28728" y="500042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286000" y="214290"/>
            <a:ext cx="4572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</a:t>
            </a:r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День открытий с мамой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6" name="Рисунок 35" descr="image.jpg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142984"/>
            <a:ext cx="2714626" cy="26431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Рисунок 36" descr="image.jpg2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29322" y="1071546"/>
            <a:ext cx="2643188" cy="2714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Рисунок 38" descr="image.jpg2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42976" y="3857628"/>
            <a:ext cx="2714644" cy="2714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" name="Рисунок 39" descr="image.jpg27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57752" y="3857628"/>
            <a:ext cx="2714626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85919" y="57148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28728" y="500042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286000" y="214290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36" name="Содержимое 8" descr="IMG_20171211_1002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285860"/>
            <a:ext cx="3214710" cy="27860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7" name="Содержимое 10" descr="IMG_20171211_1001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286380" y="1071546"/>
            <a:ext cx="3214710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Рисунок 38" descr="IMG_20171211_11312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786050" y="3714752"/>
            <a:ext cx="3357586" cy="3000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0" name="Прямоугольник 39"/>
          <p:cNvSpPr/>
          <p:nvPr/>
        </p:nvSpPr>
        <p:spPr>
          <a:xfrm>
            <a:off x="1071538" y="571480"/>
            <a:ext cx="7786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ЛЭПБУК – ИНТЕРАКТИВНАЯ ПАПКА -  результат нашей деятельности </a:t>
            </a:r>
            <a:endParaRPr lang="ru-RU" sz="20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0003-01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86000" y="4643446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 smtClean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214414" y="571480"/>
            <a:ext cx="71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40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42976" y="1285861"/>
            <a:ext cx="75009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785918" y="642918"/>
            <a:ext cx="60722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000" dirty="0">
              <a:solidFill>
                <a:srgbClr val="7030A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1428736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71472" y="1785926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43174" y="642918"/>
            <a:ext cx="435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4800" dirty="0">
              <a:solidFill>
                <a:srgbClr val="7030A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8596" y="1214422"/>
            <a:ext cx="81439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000100" y="642918"/>
            <a:ext cx="77867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57158" y="1571612"/>
            <a:ext cx="8358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285852" y="571480"/>
            <a:ext cx="57150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</a:t>
            </a:r>
            <a:endParaRPr lang="ru-RU" sz="54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714348" y="1857364"/>
            <a:ext cx="76438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10" indent="-285710"/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642919"/>
            <a:ext cx="77867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14348" y="1714488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357290" y="285728"/>
            <a:ext cx="62865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42910" y="1500174"/>
            <a:ext cx="7786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 smtClean="0">
              <a:solidFill>
                <a:srgbClr val="FF00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282320" y="428604"/>
            <a:ext cx="37900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00364" y="285728"/>
            <a:ext cx="37862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285984" y="642918"/>
            <a:ext cx="4929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285985" y="500042"/>
            <a:ext cx="6000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</a:t>
            </a: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785919" y="571480"/>
            <a:ext cx="571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rgbClr val="7030A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28728" y="500042"/>
            <a:ext cx="67866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286000" y="214290"/>
            <a:ext cx="457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/>
            </a:r>
            <a:br>
              <a:rPr lang="ru-RU" sz="24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5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1538" y="571480"/>
            <a:ext cx="7786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57224" y="1285860"/>
            <a:ext cx="7572428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n w="1905"/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36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Поисково-</a:t>
            </a:r>
            <a:r>
              <a:rPr lang="ru-RU" sz="40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исследовательская</a:t>
            </a:r>
            <a:r>
              <a:rPr lang="ru-RU" sz="36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деятельность в старшем дошкольном возрасте позволяет не только поддерживать имеющийся интерес, </a:t>
            </a:r>
            <a:br>
              <a:rPr lang="ru-RU" sz="36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360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но и возбуждать, по какой-то причине погасший, что является залогом успешного обучения в дальнейшем.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1212</Words>
  <Application>Microsoft Office PowerPoint</Application>
  <PresentationFormat>Экран (4:3)</PresentationFormat>
  <Paragraphs>273</Paragraphs>
  <Slides>34</Slides>
  <Notes>29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25</cp:revision>
  <dcterms:created xsi:type="dcterms:W3CDTF">2018-09-21T12:52:37Z</dcterms:created>
  <dcterms:modified xsi:type="dcterms:W3CDTF">2018-11-26T13:55:18Z</dcterms:modified>
</cp:coreProperties>
</file>