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5" r:id="rId5"/>
    <p:sldId id="261" r:id="rId6"/>
    <p:sldId id="264" r:id="rId7"/>
    <p:sldId id="263" r:id="rId8"/>
    <p:sldId id="262" r:id="rId9"/>
    <p:sldId id="258" r:id="rId10"/>
    <p:sldId id="260" r:id="rId11"/>
    <p:sldId id="268" r:id="rId12"/>
    <p:sldId id="267" r:id="rId13"/>
    <p:sldId id="269" r:id="rId14"/>
    <p:sldId id="281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78" r:id="rId25"/>
    <p:sldId id="282" r:id="rId26"/>
    <p:sldId id="280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37" autoAdjust="0"/>
  </p:normalViewPr>
  <p:slideViewPr>
    <p:cSldViewPr>
      <p:cViewPr varScale="1">
        <p:scale>
          <a:sx n="102" d="100"/>
          <a:sy n="102" d="100"/>
        </p:scale>
        <p:origin x="-116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2285992"/>
            <a:ext cx="84582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Формирование гражданской идентичности и духовно-нравственного развития обучающихся через использование краеведческого материала</a:t>
            </a:r>
            <a:endParaRPr lang="ru-RU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29124" y="5072074"/>
            <a:ext cx="60722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Трусова Наталья </a:t>
            </a:r>
            <a:r>
              <a:rPr lang="ru-RU" sz="2000" dirty="0" err="1" smtClean="0">
                <a:solidFill>
                  <a:schemeClr val="bg1"/>
                </a:solidFill>
              </a:rPr>
              <a:t>Томасовна</a:t>
            </a:r>
            <a:r>
              <a:rPr lang="ru-RU" sz="2000" dirty="0" smtClean="0">
                <a:solidFill>
                  <a:schemeClr val="bg1"/>
                </a:solidFill>
              </a:rPr>
              <a:t>,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учитель русского языка и литературы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МАОУ СОШ № 6 г.Холмска 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14282" y="642918"/>
            <a:ext cx="8429652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Понятие «гражданская идентичность» относительно недавно вошло в наш педагогический лексикон. Идеологами образовательного стандарта нового поколения четко обозначена миссия системы образования – формирование гражданской идентичности как условие укрепления российской государственности.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500034" y="714356"/>
            <a:ext cx="8072462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Проблема данного исследования назрела сейчас   наиболее остро,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поскольку в России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 до сих пор не преодолен кризис идентичности,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подростки плохо представляют себе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роль гражданина и патриота в жизни государства.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itchFamily="34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31716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Актуальность проблемы: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 в деятельности педагога формирование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гражданской идентичности и духовно-нравственного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воспитания  обусловлено особенностями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социокультурной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, экономической и образовательной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 ситуацией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в стране.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Эффективное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воспитание гражданина и патриота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 невозможно без участия </a:t>
            </a:r>
            <a:r>
              <a:rPr lang="ru-RU" sz="2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ПЕДАГОГА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 и является сегодня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 важнейшей задачей школы.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 Гражданская идентичность является основой группового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самосознания, залогом стабильности и государства.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Занимаясь духовно-нравственным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воспитанием,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учитель оказывает решающее воздействие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на формирование гражданской идентичности личности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в процессе обучения и воспитания.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Franklin Gothic Heavy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522735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   Новизна данной работы в том, что для формирования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региональной идентичности учащихся предлагается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использовать особое островное положение нашей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Сахалинской области, которое   влияет на адаптацию,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социализацию и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культурацию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личности школьника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в условиях региона.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Таким образом, из-за континентального, прибрежного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(выход к морю) или островного положения российский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регион переходит в разряд «особых», уникальных.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Это становится предметом гордости и используется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как средство формирования региональной идентичности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юных граждан Сахалинской области, так как детство и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юность являются самой благодатной порой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для привития гражданских и патриотических чувств.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478877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Цель: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выявить условия эффективного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 формирования гражданской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идентичности и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духовно-нравственного развития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учащихся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через использование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краеведческого материала.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32393" y="571480"/>
            <a:ext cx="9170011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Задачи: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Изучить состояние проблемы в педагогической теории и практике.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Рассмотреть сложившиеся подходы к понятиям: 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«гражданская идентичность»,«национально-региональный компонент»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Выявить технологию формирования гражданской идентичности и  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духовно-нравственного развития обучающихся 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через использование краеведческого материала.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Разработать программу элективного курса по литературному 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краеведению Сахалина «Российского владения земля» для учащихся 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9-х классов с использованием различных методов и приемов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формирования гражданской идентичности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духовно-нравственного развития.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Составить методические рекомендации по реализации 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данного элективного курса.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392123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Гипотеза: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предполагается, что формирование гражданской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идентичности и духовно-нравственного развития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обучающихся   возможно в рамках использования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краеведческого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материала при комплексе педагогических условий: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использовании эффективных методов и приёмов,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направленных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выработку у учащихся правильных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духовно-нравственных ориентиров и гражданской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идентичности;</a:t>
            </a:r>
            <a:endParaRPr lang="ru-RU" sz="2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реализации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лингвокраеведческого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материала в интеграции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 программой литературы;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познавательно-воспитательной ценности местного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краеведческого материала и использовании 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его в урочной и внеурочной деятельности.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Объект исследования: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гражданская идентичность учащихся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85720" y="214290"/>
            <a:ext cx="8372805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Предмет исследования: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формирование гражданской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идентичности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и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духовно-нравственных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ориентаций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38318" y="1795450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350765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На духовно-нравственное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формирование</a:t>
            </a:r>
            <a:r>
              <a:rPr lang="ru-RU" sz="36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 личности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 оказывают воздействие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 многие социальные условия и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биологические факторы,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но решающую роль в этом процессе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 играют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 педагогические, как наиболее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 управляемые,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направленные на выработку у учащихся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 правильных ценностных ориентаций.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latin typeface="Arial" pitchFamily="34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0"/>
            <a:ext cx="9480993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Учебная деятельность имеет все возможности,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позволяющие развивать у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учащихся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духовно- нравственные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качества личности в процессе изучения любого предмета.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На уроках литературы учитель обучает, воспитывает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ученика,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а также показывает перспективы его нравственного роста.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haroni" pitchFamily="2" charset="-79"/>
            </a:endParaRPr>
          </a:p>
        </p:txBody>
      </p:sp>
      <p:pic>
        <p:nvPicPr>
          <p:cNvPr id="3" name="Рисунок 2" descr="DSCN38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357430"/>
            <a:ext cx="4747060" cy="3929090"/>
          </a:xfrm>
          <a:prstGeom prst="rect">
            <a:avLst/>
          </a:prstGeom>
        </p:spPr>
      </p:pic>
      <p:pic>
        <p:nvPicPr>
          <p:cNvPr id="5" name="Рисунок 4" descr="DSCN38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3071810"/>
            <a:ext cx="4500562" cy="33754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0"/>
            <a:ext cx="901971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Занимаясь духовно-нравственным воспитанием, учитель литературы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оказывает решающее влияние на формирование гражданской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 идентичности личности в процессе обучения,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 используя для этого содержание изучаемого материала и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различные методические приёмы, способствующие воспитанию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патриотической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направленности личности  юного  гражданина.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haroni" pitchFamily="2" charset="-79"/>
            </a:endParaRPr>
          </a:p>
        </p:txBody>
      </p:sp>
      <p:pic>
        <p:nvPicPr>
          <p:cNvPr id="5" name="Рисунок 4" descr="DSCN37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4876" y="3571876"/>
            <a:ext cx="4000496" cy="3000396"/>
          </a:xfrm>
          <a:prstGeom prst="rect">
            <a:avLst/>
          </a:prstGeom>
        </p:spPr>
      </p:pic>
      <p:pic>
        <p:nvPicPr>
          <p:cNvPr id="6" name="Рисунок 5" descr="DSCN37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3571876"/>
            <a:ext cx="3929090" cy="3000396"/>
          </a:xfrm>
          <a:prstGeom prst="rect">
            <a:avLst/>
          </a:prstGeom>
        </p:spPr>
      </p:pic>
      <p:pic>
        <p:nvPicPr>
          <p:cNvPr id="7" name="Рисунок 6" descr="0Z7ceTLog1Q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8993" y="2000240"/>
            <a:ext cx="1857388" cy="2321963"/>
          </a:xfrm>
          <a:prstGeom prst="rect">
            <a:avLst/>
          </a:prstGeom>
        </p:spPr>
      </p:pic>
      <p:pic>
        <p:nvPicPr>
          <p:cNvPr id="8" name="Рисунок 7" descr="3a1vTI0zZ8U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1928802"/>
            <a:ext cx="1857387" cy="2357454"/>
          </a:xfrm>
          <a:prstGeom prst="rect">
            <a:avLst/>
          </a:prstGeom>
        </p:spPr>
      </p:pic>
      <p:pic>
        <p:nvPicPr>
          <p:cNvPr id="9" name="Рисунок 8" descr="A91zyjtaltI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72330" y="2000240"/>
            <a:ext cx="1806892" cy="2214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63991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hnNJYv1N7p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91938" y="2805916"/>
            <a:ext cx="3252062" cy="405208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214290"/>
            <a:ext cx="90011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Times New Roman" pitchFamily="18" charset="0"/>
                <a:cs typeface="Aharoni" pitchFamily="2" charset="-79"/>
              </a:rPr>
              <a:t>Личность формируется под воздействием того общества, в котором она живет.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Times New Roman" pitchFamily="18" charset="0"/>
                <a:cs typeface="Aharoni" pitchFamily="2" charset="-79"/>
              </a:rPr>
              <a:t> Следовательно, «степень» гражданственности определяется тем, насколько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Times New Roman" pitchFamily="18" charset="0"/>
                <a:cs typeface="Aharoni" pitchFamily="2" charset="-79"/>
              </a:rPr>
              <a:t> эта личность вписалась в социально-политические отношения и способствует 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ea typeface="Times New Roman" pitchFamily="18" charset="0"/>
                <a:cs typeface="Aharoni" pitchFamily="2" charset="-79"/>
              </a:rPr>
              <a:t>развитию и укреплению общественного устройства. 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haroni" pitchFamily="2" charset="-79"/>
              </a:rPr>
              <a:t>Природоохранный эффект повестей сахалинского детского писателя Анатолия Орлова трудно переоценить.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2643182"/>
            <a:ext cx="55006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" pitchFamily="34" charset="0"/>
                <a:cs typeface="Aharoni" pitchFamily="2" charset="-79"/>
              </a:rPr>
              <a:t>Отрывок из сочинения: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" pitchFamily="34" charset="0"/>
                <a:cs typeface="Aharoni" pitchFamily="2" charset="-79"/>
              </a:rPr>
              <a:t>«Что я думаю о будущем тайменя?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" pitchFamily="34" charset="0"/>
                <a:cs typeface="Aharoni" pitchFamily="2" charset="-79"/>
              </a:rPr>
              <a:t>Его, вероятно, ждет то  же, что и в Японии - исчезновение в тех местах, где есть дороги, и</a:t>
            </a:r>
            <a:r>
              <a:rPr lang="ru-RU" sz="2400" dirty="0" smtClean="0">
                <a:latin typeface="Arial" pitchFamily="34" charset="0"/>
                <a:cs typeface="Aharoni" pitchFamily="2" charset="-79"/>
              </a:rPr>
              <a:t> </a:t>
            </a:r>
            <a:r>
              <a:rPr lang="ru-RU" sz="2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" pitchFamily="34" charset="0"/>
                <a:cs typeface="Aharoni" pitchFamily="2" charset="-79"/>
              </a:rPr>
              <a:t>сохранение в тех местах, где дорог нет. Я верю, что эта книга помогает  строить защитную стену для этой исчезающей рыбы».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9" descr="IMG_20170206_22034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142875"/>
            <a:ext cx="2532063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Рисунок 10" descr="IMG_20170206_22040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75" y="285750"/>
            <a:ext cx="2532063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Рисунок 11" descr="IMG_20170206_220417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8" y="214313"/>
            <a:ext cx="2532062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Рисунок 12" descr="IMG_20170206_220605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3" y="4286250"/>
            <a:ext cx="4214812" cy="232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Рисунок 13" descr="IMG_20170206_220727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4875" y="4286250"/>
            <a:ext cx="42862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0"/>
            <a:ext cx="9295302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Практика показывает, что сегодня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жизнь современной школы все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активнее</a:t>
            </a: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входит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национально-региональный</a:t>
            </a: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компонент,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открывающий большие  возможности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для воспитания духовно-нравственного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развития учащихся,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становлению их гражданской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идентичности, формированию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высоких патриотических убеждений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активной жизненной позиции учащихся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0" y="500042"/>
            <a:ext cx="492919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Региональная литература даёт возможность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вхождения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учащихся в культуру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с целью восприятия  социальных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отношений и духовных ценностей и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приобретения ими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нравственно-ценностных ориентаций.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3" name="Рисунок 2" descr="4irLdbtAZv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4942" y="1142984"/>
            <a:ext cx="3628461" cy="46434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0"/>
            <a:ext cx="9163919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Итак, можно выделить факторы, способствующие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формированию духовно-нравственных ориентаций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Посредством</a:t>
            </a:r>
            <a:r>
              <a:rPr lang="ru-RU" sz="2800" dirty="0" smtClean="0">
                <a:solidFill>
                  <a:schemeClr val="accent6">
                    <a:lumMod val="40000"/>
                    <a:lumOff val="60000"/>
                  </a:schemeClr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регионального компонента: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-факторы этнической идентификации, существующие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в школьном возрасте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как поликультурная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среда образования и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межэтническое общение,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которые стимулируют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общение ребёнка к собственной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идентичности,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обогащают его знаниями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о культуре своего и своих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этносов,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формируют культуру межэтнического общения.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500043"/>
            <a:ext cx="864396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accent6">
                    <a:lumMod val="40000"/>
                    <a:lumOff val="60000"/>
                  </a:schemeClr>
                </a:solidFill>
                <a:ea typeface="Times New Roman" pitchFamily="18" charset="0"/>
                <a:cs typeface="Aharoni" pitchFamily="2" charset="-79"/>
              </a:rPr>
              <a:t> Позитивная этническая идентичность зиждется 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accent6">
                    <a:lumMod val="40000"/>
                    <a:lumOff val="60000"/>
                  </a:schemeClr>
                </a:solidFill>
                <a:ea typeface="Times New Roman" pitchFamily="18" charset="0"/>
                <a:cs typeface="Aharoni" pitchFamily="2" charset="-79"/>
              </a:rPr>
              <a:t>на чувствах уважения и гордости культурно-историческим наследием своей  этнической общности;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bg1"/>
                </a:solidFill>
                <a:ea typeface="Times New Roman" pitchFamily="18" charset="0"/>
                <a:cs typeface="Aharoni" pitchFamily="2" charset="-79"/>
              </a:rPr>
              <a:t>Факторы геополитические, которые направлены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bg1"/>
                </a:solidFill>
                <a:ea typeface="Times New Roman" pitchFamily="18" charset="0"/>
                <a:cs typeface="Aharoni" pitchFamily="2" charset="-79"/>
              </a:rPr>
              <a:t> на формирование исключительно позитивной оценки гражданами РФ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bg1"/>
                </a:solidFill>
                <a:ea typeface="Times New Roman" pitchFamily="18" charset="0"/>
                <a:cs typeface="Aharoni" pitchFamily="2" charset="-79"/>
              </a:rPr>
              <a:t> своей принадлежности к региональной общности, 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bg1"/>
                </a:solidFill>
                <a:ea typeface="Times New Roman" pitchFamily="18" charset="0"/>
                <a:cs typeface="Aharoni" pitchFamily="2" charset="-79"/>
              </a:rPr>
              <a:t>в основе которой возвышенные чувства гордости, любви и уважения 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bg1"/>
                </a:solidFill>
                <a:ea typeface="Times New Roman" pitchFamily="18" charset="0"/>
                <a:cs typeface="Aharoni" pitchFamily="2" charset="-79"/>
              </a:rPr>
              <a:t>к своему краю, причастности к его славе, ценности коллективизма, общности</a:t>
            </a:r>
            <a:r>
              <a:rPr lang="ru-RU" sz="2800" dirty="0" smtClean="0">
                <a:solidFill>
                  <a:schemeClr val="accent6">
                    <a:lumMod val="40000"/>
                    <a:lumOff val="60000"/>
                  </a:schemeClr>
                </a:solidFill>
                <a:ea typeface="Times New Roman" pitchFamily="18" charset="0"/>
                <a:cs typeface="Arial" pitchFamily="34" charset="0"/>
              </a:rPr>
              <a:t>.</a:t>
            </a:r>
            <a:endParaRPr lang="ru-RU" sz="2800" dirty="0" smtClean="0">
              <a:solidFill>
                <a:schemeClr val="accent6">
                  <a:lumMod val="40000"/>
                  <a:lumOff val="60000"/>
                </a:schemeClr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0"/>
            <a:ext cx="9452075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Aharoni" pitchFamily="2" charset="-79"/>
              </a:rPr>
              <a:t>Литературному краеведению можно отдать ведущее место в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Aharoni" pitchFamily="2" charset="-79"/>
              </a:rPr>
              <a:t> формировании гражданской идентичности,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Aharoni" pitchFamily="2" charset="-79"/>
              </a:rPr>
              <a:t> потому что задачей школы в этом направлении является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Aharoni" pitchFamily="2" charset="-79"/>
              </a:rPr>
              <a:t>формирование очень важных характеристик личности, таких как: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Aharoni" pitchFamily="2" charset="-79"/>
              </a:rPr>
              <a:t>гражданский патриотизм;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Aharoni" pitchFamily="2" charset="-79"/>
              </a:rPr>
              <a:t>установка на принятие ведущих ценностей своей национальной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Aharoni" pitchFamily="2" charset="-79"/>
              </a:rPr>
              <a:t> культуры,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Aharoni" pitchFamily="2" charset="-79"/>
              </a:rPr>
              <a:t>культуры и литературы «малой» Родины;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Aharoni" pitchFamily="2" charset="-79"/>
              </a:rPr>
              <a:t>готовность к диалогу и сотрудничеству с людьми разных убеждений,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Aharoni" pitchFamily="2" charset="-79"/>
              </a:rPr>
              <a:t>национальных культур и религий;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Aharoni" pitchFamily="2" charset="-79"/>
              </a:rPr>
              <a:t>толерантность к иному мнению, иной позиции, иному взгляду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Aharoni" pitchFamily="2" charset="-79"/>
              </a:rPr>
              <a:t> на мир;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Aharoni" pitchFamily="2" charset="-79"/>
              </a:rPr>
              <a:t>великодушие;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Calibri" pitchFamily="34" charset="0"/>
                <a:cs typeface="Aharoni" pitchFamily="2" charset="-79"/>
              </a:rPr>
              <a:t>осознание своей сопричастности к судьбам человечности;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j-lt"/>
              <a:ea typeface="Times New Roman" pitchFamily="18" charset="0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Times New Roman" pitchFamily="18" charset="0"/>
                <a:cs typeface="Aharoni" pitchFamily="2" charset="-79"/>
              </a:rPr>
              <a:t>установка на владение универсальными способами познания мира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cs typeface="Aharoni" pitchFamily="2" charset="-79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214282" y="785794"/>
            <a:ext cx="8507457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haroni" pitchFamily="2" charset="-79"/>
              </a:rPr>
              <a:t>К наиболее распространенным технологиям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haroni" pitchFamily="2" charset="-79"/>
              </a:rPr>
              <a:t> формирования гражданской идентичности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haroni" pitchFamily="2" charset="-79"/>
              </a:rPr>
              <a:t>можно отнести: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haroni" pitchFamily="2" charset="-79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Aharoni" pitchFamily="2" charset="-79"/>
              </a:rPr>
              <a:t>коммуникативные (беседа, диспуты,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Aharoni" pitchFamily="2" charset="-79"/>
              </a:rPr>
              <a:t>технология «Дебаты»);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haroni" pitchFamily="2" charset="-79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Aharoni" pitchFamily="2" charset="-79"/>
              </a:rPr>
              <a:t>игровые (ролевая игра, деловая игра);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haroni" pitchFamily="2" charset="-79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Aharoni" pitchFamily="2" charset="-79"/>
              </a:rPr>
              <a:t>социально-деятельностные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Calibri" pitchFamily="34" charset="0"/>
              <a:cs typeface="Aharoni" pitchFamily="2" charset="-79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Aharoni" pitchFamily="2" charset="-79"/>
              </a:rPr>
              <a:t> (технология социальной пробы,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Aharoni" pitchFamily="2" charset="-79"/>
              </a:rPr>
              <a:t> технология коллективно-творческих дел,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Aharoni" pitchFamily="2" charset="-79"/>
              </a:rPr>
              <a:t> социальный проект).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SCN35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428604"/>
            <a:ext cx="3643338" cy="2732504"/>
          </a:xfrm>
          <a:prstGeom prst="rect">
            <a:avLst/>
          </a:prstGeom>
        </p:spPr>
      </p:pic>
      <p:pic>
        <p:nvPicPr>
          <p:cNvPr id="6" name="Рисунок 5" descr="DSCN35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500042"/>
            <a:ext cx="4143372" cy="2714644"/>
          </a:xfrm>
          <a:prstGeom prst="rect">
            <a:avLst/>
          </a:prstGeom>
        </p:spPr>
      </p:pic>
      <p:pic>
        <p:nvPicPr>
          <p:cNvPr id="7" name="Рисунок 6" descr="DSCN352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3429000"/>
            <a:ext cx="4085793" cy="2928958"/>
          </a:xfrm>
          <a:prstGeom prst="rect">
            <a:avLst/>
          </a:prstGeom>
        </p:spPr>
      </p:pic>
      <p:pic>
        <p:nvPicPr>
          <p:cNvPr id="8" name="Рисунок 7" descr="DSCN352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3438" y="3429000"/>
            <a:ext cx="4000496" cy="30003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35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57752" y="214290"/>
            <a:ext cx="3667119" cy="2750339"/>
          </a:xfrm>
          <a:prstGeom prst="rect">
            <a:avLst/>
          </a:prstGeom>
        </p:spPr>
      </p:pic>
      <p:pic>
        <p:nvPicPr>
          <p:cNvPr id="3" name="Рисунок 2" descr="DSCN35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314" y="3143248"/>
            <a:ext cx="3857652" cy="3000396"/>
          </a:xfrm>
          <a:prstGeom prst="rect">
            <a:avLst/>
          </a:prstGeom>
        </p:spPr>
      </p:pic>
      <p:pic>
        <p:nvPicPr>
          <p:cNvPr id="4" name="Рисунок 3" descr="DSCN354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214291"/>
            <a:ext cx="4143372" cy="2786082"/>
          </a:xfrm>
          <a:prstGeom prst="rect">
            <a:avLst/>
          </a:prstGeom>
        </p:spPr>
      </p:pic>
      <p:pic>
        <p:nvPicPr>
          <p:cNvPr id="5" name="Рисунок 4" descr="DSCN354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58" y="3357562"/>
            <a:ext cx="3929058" cy="29289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160526-WA00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14290"/>
            <a:ext cx="4429156" cy="2928958"/>
          </a:xfrm>
          <a:prstGeom prst="rect">
            <a:avLst/>
          </a:prstGeom>
        </p:spPr>
      </p:pic>
      <p:pic>
        <p:nvPicPr>
          <p:cNvPr id="4" name="Рисунок 3" descr="DSCN38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3214686"/>
            <a:ext cx="4500562" cy="3375422"/>
          </a:xfrm>
          <a:prstGeom prst="rect">
            <a:avLst/>
          </a:prstGeom>
        </p:spPr>
      </p:pic>
      <p:pic>
        <p:nvPicPr>
          <p:cNvPr id="5" name="Рисунок 4" descr="IMG-20160530-WA00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7752" y="3500438"/>
            <a:ext cx="4071967" cy="3071834"/>
          </a:xfrm>
          <a:prstGeom prst="rect">
            <a:avLst/>
          </a:prstGeom>
        </p:spPr>
      </p:pic>
      <p:pic>
        <p:nvPicPr>
          <p:cNvPr id="6" name="Рисунок 5" descr="IMG-20160530-WA0028 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6314" y="214290"/>
            <a:ext cx="4214842" cy="31432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0"/>
            <a:ext cx="892971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 Black" pitchFamily="34" charset="0"/>
              </a:rPr>
              <a:t>Что касается форм организации занятий, то нужно заметить, что в современной школе  в процессе регионализации литературы  складывается  опыт по-настоящему нестандартных уроков, на которых выдумка, оригинальные  приемы действительно стимулируют  формирование нравственности учащихся.</a:t>
            </a:r>
          </a:p>
          <a:p>
            <a:r>
              <a:rPr lang="ru-RU" sz="2400" dirty="0" smtClean="0">
                <a:latin typeface="Arial Black" pitchFamily="34" charset="0"/>
              </a:rPr>
              <a:t>Уроки-концерты, семинары, уроки-путешествия, уроки-исследования, урок-суд, различные игровые формы  занятий – от «пресс-конференций» до заседаний за «круглым столом»</a:t>
            </a:r>
            <a:endParaRPr lang="ru-RU" sz="24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9674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Поэтому социальные потребности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в развитии региональной культуры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latin typeface="Arial Black" pitchFamily="34" charset="0"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одчеркивают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не только необходимость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внедрения краеведческих проектов,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но и дальнейшую разработку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новых технологий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с привлечением этнографического,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архивного, музейного материалов, но помогают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формировать гражданскую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активность учащихся.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Значит, в условиях модернизации российского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образования 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большое значение имеют не только новые 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технологии, 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но и многообразные организационные формы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гражданского воспитания.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20636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Д. С. Лихачев сказал: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«Понять литературу, не зная мест,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где она родилась,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не менее трудно, чем понять чужую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мысль, не зная языка, на котором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она выражена».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1178</Words>
  <Application>Microsoft Office PowerPoint</Application>
  <PresentationFormat>Экран (4:3)</PresentationFormat>
  <Paragraphs>211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Формирование гражданской идентичности и духовно-нравственного развития обучающихся через использование краеведческого материала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гражданской идентичности и духовно-нравственного развития обучающихся через использование краеведческого материала</dc:title>
  <dc:creator>Наталья</dc:creator>
  <cp:lastModifiedBy>Завуч</cp:lastModifiedBy>
  <cp:revision>44</cp:revision>
  <dcterms:created xsi:type="dcterms:W3CDTF">2017-03-19T02:13:31Z</dcterms:created>
  <dcterms:modified xsi:type="dcterms:W3CDTF">2017-03-20T04:34:53Z</dcterms:modified>
</cp:coreProperties>
</file>