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129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126.xml" ContentType="application/vnd.openxmlformats-officedocument.presentationml.slide+xml"/>
  <Override PartName="/ppt/slides/slide12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slides/slide124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2"/>
  </p:notesMasterIdLst>
  <p:handoutMasterIdLst>
    <p:handoutMasterId r:id="rId133"/>
  </p:handoutMasterIdLst>
  <p:sldIdLst>
    <p:sldId id="516" r:id="rId2"/>
    <p:sldId id="525" r:id="rId3"/>
    <p:sldId id="627" r:id="rId4"/>
    <p:sldId id="527" r:id="rId5"/>
    <p:sldId id="528" r:id="rId6"/>
    <p:sldId id="529" r:id="rId7"/>
    <p:sldId id="616" r:id="rId8"/>
    <p:sldId id="675" r:id="rId9"/>
    <p:sldId id="530" r:id="rId10"/>
    <p:sldId id="631" r:id="rId11"/>
    <p:sldId id="628" r:id="rId12"/>
    <p:sldId id="535" r:id="rId13"/>
    <p:sldId id="610" r:id="rId14"/>
    <p:sldId id="538" r:id="rId15"/>
    <p:sldId id="540" r:id="rId16"/>
    <p:sldId id="542" r:id="rId17"/>
    <p:sldId id="543" r:id="rId18"/>
    <p:sldId id="544" r:id="rId19"/>
    <p:sldId id="545" r:id="rId20"/>
    <p:sldId id="546" r:id="rId21"/>
    <p:sldId id="547" r:id="rId22"/>
    <p:sldId id="548" r:id="rId23"/>
    <p:sldId id="549" r:id="rId24"/>
    <p:sldId id="550" r:id="rId25"/>
    <p:sldId id="676" r:id="rId26"/>
    <p:sldId id="611" r:id="rId27"/>
    <p:sldId id="552" r:id="rId28"/>
    <p:sldId id="623" r:id="rId29"/>
    <p:sldId id="553" r:id="rId30"/>
    <p:sldId id="625" r:id="rId31"/>
    <p:sldId id="554" r:id="rId32"/>
    <p:sldId id="555" r:id="rId33"/>
    <p:sldId id="647" r:id="rId34"/>
    <p:sldId id="780" r:id="rId35"/>
    <p:sldId id="677" r:id="rId36"/>
    <p:sldId id="678" r:id="rId37"/>
    <p:sldId id="650" r:id="rId38"/>
    <p:sldId id="637" r:id="rId39"/>
    <p:sldId id="648" r:id="rId40"/>
    <p:sldId id="556" r:id="rId41"/>
    <p:sldId id="557" r:id="rId42"/>
    <p:sldId id="672" r:id="rId43"/>
    <p:sldId id="558" r:id="rId44"/>
    <p:sldId id="559" r:id="rId45"/>
    <p:sldId id="560" r:id="rId46"/>
    <p:sldId id="561" r:id="rId47"/>
    <p:sldId id="562" r:id="rId48"/>
    <p:sldId id="680" r:id="rId49"/>
    <p:sldId id="681" r:id="rId50"/>
    <p:sldId id="682" r:id="rId51"/>
    <p:sldId id="683" r:id="rId52"/>
    <p:sldId id="684" r:id="rId53"/>
    <p:sldId id="685" r:id="rId54"/>
    <p:sldId id="686" r:id="rId55"/>
    <p:sldId id="687" r:id="rId56"/>
    <p:sldId id="688" r:id="rId57"/>
    <p:sldId id="689" r:id="rId58"/>
    <p:sldId id="690" r:id="rId59"/>
    <p:sldId id="691" r:id="rId60"/>
    <p:sldId id="568" r:id="rId61"/>
    <p:sldId id="569" r:id="rId62"/>
    <p:sldId id="696" r:id="rId63"/>
    <p:sldId id="697" r:id="rId64"/>
    <p:sldId id="320" r:id="rId65"/>
    <p:sldId id="478" r:id="rId66"/>
    <p:sldId id="704" r:id="rId67"/>
    <p:sldId id="651" r:id="rId68"/>
    <p:sldId id="652" r:id="rId69"/>
    <p:sldId id="703" r:id="rId70"/>
    <p:sldId id="705" r:id="rId71"/>
    <p:sldId id="706" r:id="rId72"/>
    <p:sldId id="707" r:id="rId73"/>
    <p:sldId id="708" r:id="rId74"/>
    <p:sldId id="709" r:id="rId75"/>
    <p:sldId id="710" r:id="rId76"/>
    <p:sldId id="711" r:id="rId77"/>
    <p:sldId id="712" r:id="rId78"/>
    <p:sldId id="713" r:id="rId79"/>
    <p:sldId id="714" r:id="rId80"/>
    <p:sldId id="715" r:id="rId81"/>
    <p:sldId id="716" r:id="rId82"/>
    <p:sldId id="717" r:id="rId83"/>
    <p:sldId id="718" r:id="rId84"/>
    <p:sldId id="653" r:id="rId85"/>
    <p:sldId id="654" r:id="rId86"/>
    <p:sldId id="655" r:id="rId87"/>
    <p:sldId id="656" r:id="rId88"/>
    <p:sldId id="657" r:id="rId89"/>
    <p:sldId id="658" r:id="rId90"/>
    <p:sldId id="659" r:id="rId91"/>
    <p:sldId id="660" r:id="rId92"/>
    <p:sldId id="661" r:id="rId93"/>
    <p:sldId id="662" r:id="rId94"/>
    <p:sldId id="663" r:id="rId95"/>
    <p:sldId id="664" r:id="rId96"/>
    <p:sldId id="758" r:id="rId97"/>
    <p:sldId id="759" r:id="rId98"/>
    <p:sldId id="765" r:id="rId99"/>
    <p:sldId id="760" r:id="rId100"/>
    <p:sldId id="756" r:id="rId101"/>
    <p:sldId id="761" r:id="rId102"/>
    <p:sldId id="766" r:id="rId103"/>
    <p:sldId id="767" r:id="rId104"/>
    <p:sldId id="768" r:id="rId105"/>
    <p:sldId id="770" r:id="rId106"/>
    <p:sldId id="762" r:id="rId107"/>
    <p:sldId id="764" r:id="rId108"/>
    <p:sldId id="763" r:id="rId109"/>
    <p:sldId id="772" r:id="rId110"/>
    <p:sldId id="773" r:id="rId111"/>
    <p:sldId id="774" r:id="rId112"/>
    <p:sldId id="775" r:id="rId113"/>
    <p:sldId id="776" r:id="rId114"/>
    <p:sldId id="779" r:id="rId115"/>
    <p:sldId id="777" r:id="rId116"/>
    <p:sldId id="733" r:id="rId117"/>
    <p:sldId id="778" r:id="rId118"/>
    <p:sldId id="741" r:id="rId119"/>
    <p:sldId id="742" r:id="rId120"/>
    <p:sldId id="743" r:id="rId121"/>
    <p:sldId id="744" r:id="rId122"/>
    <p:sldId id="749" r:id="rId123"/>
    <p:sldId id="752" r:id="rId124"/>
    <p:sldId id="753" r:id="rId125"/>
    <p:sldId id="754" r:id="rId126"/>
    <p:sldId id="619" r:id="rId127"/>
    <p:sldId id="584" r:id="rId128"/>
    <p:sldId id="607" r:id="rId129"/>
    <p:sldId id="670" r:id="rId130"/>
    <p:sldId id="669" r:id="rId131"/>
  </p:sldIdLst>
  <p:sldSz cx="9144000" cy="6858000" type="screen4x3"/>
  <p:notesSz cx="10020300" cy="68881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B0F0"/>
    <a:srgbClr val="008000"/>
    <a:srgbClr val="119F14"/>
    <a:srgbClr val="99FF66"/>
    <a:srgbClr val="CCFF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46" autoAdjust="0"/>
    <p:restoredTop sz="94613" autoAdjust="0"/>
  </p:normalViewPr>
  <p:slideViewPr>
    <p:cSldViewPr>
      <p:cViewPr>
        <p:scale>
          <a:sx n="66" d="100"/>
          <a:sy n="66" d="100"/>
        </p:scale>
        <p:origin x="-1733" y="-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26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handoutMaster" Target="handoutMasters/handoutMaster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13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75851" y="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A7E64E6B-F2EC-4E7D-817A-9C259290D8BD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4256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75851" y="654256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CDBC8CFF-6B94-46C0-BF5A-AE71F2E04CA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079631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1813" cy="3460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75313" y="0"/>
            <a:ext cx="4343400" cy="3460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2F06EE-C9F1-43B6-ABF2-0ADF6AC22A1D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59163" y="860425"/>
            <a:ext cx="3101975" cy="2325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01713" y="3314700"/>
            <a:ext cx="8016875" cy="27130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42088"/>
            <a:ext cx="4341813" cy="3460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75313" y="6542088"/>
            <a:ext cx="4343400" cy="3460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2FB3F5-8F64-46BB-9990-14D17E6053C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1874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30EB0-0113-4676-9DC5-27CD7FB8D20E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359587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809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60BA487-453C-47A6-8A8C-5D60D9205463}" type="slidenum">
              <a:rPr lang="ru-RU" altLang="ru-RU"/>
              <a:pPr/>
              <a:t>15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059533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798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F156B5F-E878-4BDC-99DF-D774ECE43188}" type="slidenum">
              <a:rPr lang="ru-RU" altLang="ru-RU"/>
              <a:pPr/>
              <a:t>21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467320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C5F0D4A-7F31-40DF-80B8-CA345DBE27E3}" type="slidenum">
              <a:rPr lang="ru-RU" altLang="ru-RU" smtClean="0"/>
              <a:pPr>
                <a:defRPr/>
              </a:pPr>
              <a:t>88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3070-5F0C-455B-AD91-ABC27D926547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9F3A2-5E83-4671-BDA2-93001904C3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3070-5F0C-455B-AD91-ABC27D926547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9F3A2-5E83-4671-BDA2-93001904C3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3070-5F0C-455B-AD91-ABC27D926547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9F3A2-5E83-4671-BDA2-93001904C3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3070-5F0C-455B-AD91-ABC27D926547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9F3A2-5E83-4671-BDA2-93001904C3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3070-5F0C-455B-AD91-ABC27D926547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9F3A2-5E83-4671-BDA2-93001904C3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3070-5F0C-455B-AD91-ABC27D926547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9F3A2-5E83-4671-BDA2-93001904C3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3070-5F0C-455B-AD91-ABC27D926547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9F3A2-5E83-4671-BDA2-93001904C3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3070-5F0C-455B-AD91-ABC27D926547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9F3A2-5E83-4671-BDA2-93001904C3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3070-5F0C-455B-AD91-ABC27D926547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9F3A2-5E83-4671-BDA2-93001904C3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3070-5F0C-455B-AD91-ABC27D926547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9F3A2-5E83-4671-BDA2-93001904C3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23070-5F0C-455B-AD91-ABC27D926547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9F3A2-5E83-4671-BDA2-93001904C3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539750" y="25654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730750" y="25654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730750" y="49037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823070-5F0C-455B-AD91-ABC27D926547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9F3A2-5E83-4671-BDA2-93001904C3F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5" r:id="rId12"/>
    <p:sldLayoutId id="2147483666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E:\MARINA\&#1055;&#1088;&#1077;&#1079;&#1077;&#1085;&#1090;&#1072;&#1094;&#1080;&#1080;2\&#1057;&#1077;&#1084;&#1080;&#1085;&#1072;&#1088;%2018%20&#1092;&#1077;&#1074;&#1088;&#1072;&#1083;&#1103;\Chant%20(a-z).mp3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e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7.pn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7.pn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1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9.jpeg"/><Relationship Id="rId4" Type="http://schemas.openxmlformats.org/officeDocument/2006/relationships/image" Target="../media/image128.jpeg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png"/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7.pn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0.pn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e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1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png"/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hyperlink" Target="http://old.prosv.ru/umk/spotlight/info.aspx?ob_no=34714" TargetMode="External"/><Relationship Id="rId2" Type="http://schemas.openxmlformats.org/officeDocument/2006/relationships/image" Target="../media/image16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8.png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pn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potlightonrussia.ru/level1/4/" TargetMode="External"/><Relationship Id="rId3" Type="http://schemas.openxmlformats.org/officeDocument/2006/relationships/image" Target="../media/image170.jpeg"/><Relationship Id="rId7" Type="http://schemas.openxmlformats.org/officeDocument/2006/relationships/image" Target="../media/image172.jpeg"/><Relationship Id="rId2" Type="http://schemas.openxmlformats.org/officeDocument/2006/relationships/hyperlink" Target="http://www.spotlightonrussia.ru/level1/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spotlightonrussia.ru/level1/2/" TargetMode="External"/><Relationship Id="rId5" Type="http://schemas.openxmlformats.org/officeDocument/2006/relationships/image" Target="../media/image171.jpeg"/><Relationship Id="rId4" Type="http://schemas.openxmlformats.org/officeDocument/2006/relationships/hyperlink" Target="http://www.spotlightonrussia.ru/level1/3/" TargetMode="External"/><Relationship Id="rId9" Type="http://schemas.openxmlformats.org/officeDocument/2006/relationships/image" Target="../media/image173.jpeg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536" y="692696"/>
            <a:ext cx="8352928" cy="3024336"/>
          </a:xfr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001">
            <a:schemeClr val="lt2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4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Учим поколение </a:t>
            </a:r>
            <a:r>
              <a:rPr lang="en-US" sz="4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 </a:t>
            </a:r>
            <a:r>
              <a:rPr lang="ru-RU" sz="4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чтению и письму </a:t>
            </a:r>
            <a:r>
              <a:rPr lang="en-US" sz="4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 </a:t>
            </a:r>
            <a:r>
              <a:rPr 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УМК</a:t>
            </a:r>
            <a:r>
              <a:rPr lang="ru-RU" sz="3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«Английский в фокусе» </a:t>
            </a:r>
            <a:r>
              <a:rPr 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2-4</a:t>
            </a:r>
            <a:endParaRPr lang="ru-RU" sz="32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512" y="5108575"/>
            <a:ext cx="8640960" cy="696913"/>
          </a:xfrm>
          <a:noFill/>
          <a:ln>
            <a:noFill/>
          </a:ln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Надежда Быкова, Марина Поспелова</a:t>
            </a:r>
          </a:p>
        </p:txBody>
      </p:sp>
    </p:spTree>
    <p:extLst>
      <p:ext uri="{BB962C8B-B14F-4D97-AF65-F5344CB8AC3E}">
        <p14:creationId xmlns="" xmlns:p14="http://schemas.microsoft.com/office/powerpoint/2010/main" val="320313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825" y="765175"/>
            <a:ext cx="8497888" cy="587851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Выпускник </a:t>
            </a:r>
            <a:r>
              <a:rPr lang="ru-RU" sz="28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научится</a:t>
            </a:r>
            <a:r>
              <a:rPr lang="ru-RU" sz="2800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457200" indent="-457200" eaLnBrk="1" hangingPunct="1"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соотносить графический образ английского слова с его звуковым образом</a:t>
            </a:r>
          </a:p>
          <a:p>
            <a:pPr marL="457200" indent="-457200" eaLnBrk="1" hangingPunct="1"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читать вслух небольшой текст, построенный на изученном языковом материале, соблюдая правила произношения и соответствующую интонацию</a:t>
            </a:r>
          </a:p>
          <a:p>
            <a:pPr marL="457200" indent="-457200" eaLnBrk="1" hangingPunct="1"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читать про себя и понимать содержание небольшого текста, построенного в основном на изученном языковом материале</a:t>
            </a:r>
          </a:p>
          <a:p>
            <a:pPr marL="171450" indent="-171450" eaLnBrk="1" hangingPunct="1">
              <a:buFont typeface="Wingdings" pitchFamily="2" charset="2"/>
              <a:buChar char="Ø"/>
              <a:defRPr/>
            </a:pPr>
            <a:endParaRPr lang="ru-RU" sz="12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 eaLnBrk="1" hangingPunct="1"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читать про себя и находить необходимую информацию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endParaRPr lang="ru-RU" sz="2800" dirty="0">
              <a:latin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420" y="188640"/>
            <a:ext cx="8209161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3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ЧТЕНИЕ. Планируемые результаты:</a:t>
            </a:r>
          </a:p>
        </p:txBody>
      </p:sp>
    </p:spTree>
    <p:extLst>
      <p:ext uri="{BB962C8B-B14F-4D97-AF65-F5344CB8AC3E}">
        <p14:creationId xmlns="" xmlns:p14="http://schemas.microsoft.com/office/powerpoint/2010/main" val="296067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412776"/>
            <a:ext cx="842493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solidFill>
                  <a:srgbClr val="0070C0"/>
                </a:solidFill>
                <a:latin typeface="Comic Sans MS" pitchFamily="66" charset="0"/>
              </a:rPr>
              <a:t>Во 2-м классе </a:t>
            </a:r>
            <a:endParaRPr lang="en-US" sz="4400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 algn="ctr"/>
            <a:r>
              <a:rPr lang="ru-RU" sz="4400" dirty="0" smtClean="0">
                <a:solidFill>
                  <a:srgbClr val="0070C0"/>
                </a:solidFill>
                <a:latin typeface="Comic Sans MS" pitchFamily="66" charset="0"/>
              </a:rPr>
              <a:t>основное внимание уделяется чтению слов, предложений, </a:t>
            </a:r>
            <a:endParaRPr lang="en-US" sz="4400" dirty="0" smtClean="0">
              <a:solidFill>
                <a:srgbClr val="0070C0"/>
              </a:solidFill>
              <a:latin typeface="Comic Sans MS" pitchFamily="66" charset="0"/>
            </a:endParaRPr>
          </a:p>
          <a:p>
            <a:pPr algn="ctr"/>
            <a:r>
              <a:rPr lang="ru-RU" sz="4400" dirty="0" smtClean="0">
                <a:solidFill>
                  <a:srgbClr val="0070C0"/>
                </a:solidFill>
                <a:latin typeface="Comic Sans MS" pitchFamily="66" charset="0"/>
              </a:rPr>
              <a:t>главным образом, вслух</a:t>
            </a:r>
            <a:endParaRPr lang="ru-RU" sz="4400" dirty="0">
              <a:solidFill>
                <a:srgbClr val="0070C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1249288" y="332656"/>
            <a:ext cx="6645424" cy="57606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ТРАДИЦИОННЫЙ ПОДХОД</a:t>
            </a:r>
          </a:p>
        </p:txBody>
      </p:sp>
      <p:sp>
        <p:nvSpPr>
          <p:cNvPr id="14339" name="Объект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2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ru-RU" altLang="ru-RU" dirty="0" smtClean="0"/>
              <a:t> </a:t>
            </a:r>
            <a:r>
              <a:rPr lang="ru-RU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буква – звук – слог – слово</a:t>
            </a:r>
          </a:p>
          <a:p>
            <a:pPr marL="0" indent="0" algn="ctr">
              <a:buFontTx/>
              <a:buNone/>
            </a:pPr>
            <a:endParaRPr lang="ru-RU" altLang="ru-RU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FontTx/>
              <a:buNone/>
            </a:pP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Name the letter</a:t>
            </a:r>
          </a:p>
          <a:p>
            <a:pPr marL="0" indent="0" algn="ctr">
              <a:buFontTx/>
              <a:buNone/>
            </a:pPr>
            <a:endParaRPr lang="en-US" altLang="ru-RU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FontTx/>
              <a:buNone/>
            </a:pP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Sound the letter</a:t>
            </a:r>
            <a:endParaRPr lang="ru-RU" altLang="ru-RU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2305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3836231" cy="3292218"/>
          </a:xfrm>
          <a:prstGeom prst="rect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933056"/>
            <a:ext cx="5782221" cy="2584744"/>
          </a:xfrm>
          <a:prstGeom prst="rect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548680"/>
            <a:ext cx="4332488" cy="2660898"/>
          </a:xfrm>
          <a:prstGeom prst="rect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289301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2880320"/>
          </a:xfrm>
        </p:spPr>
        <p:txBody>
          <a:bodyPr>
            <a:normAutofit fontScale="90000"/>
          </a:bodyPr>
          <a:lstStyle/>
          <a:p>
            <a:pPr>
              <a:lnSpc>
                <a:spcPct val="200000"/>
              </a:lnSpc>
            </a:pPr>
            <a:r>
              <a:rPr lang="ru-RU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Почему начинаем учить чтению глобальным методом? </a:t>
            </a:r>
            <a:br>
              <a:rPr lang="ru-RU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endParaRPr lang="ru-RU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686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Объект 2"/>
          <p:cNvSpPr>
            <a:spLocks noGrp="1"/>
          </p:cNvSpPr>
          <p:nvPr>
            <p:ph idx="1"/>
          </p:nvPr>
        </p:nvSpPr>
        <p:spPr>
          <a:xfrm>
            <a:off x="282352" y="1844824"/>
            <a:ext cx="8579296" cy="4608984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0000"/>
              </a:lnSpc>
              <a:buFontTx/>
              <a:buNone/>
            </a:pP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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have 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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give 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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one 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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two</a:t>
            </a:r>
          </a:p>
          <a:p>
            <a:pPr marL="0" indent="0" algn="ctr">
              <a:lnSpc>
                <a:spcPct val="110000"/>
              </a:lnSpc>
              <a:buFontTx/>
              <a:buNone/>
            </a:pP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shoes 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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goes 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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does</a:t>
            </a:r>
            <a:endParaRPr lang="ru-RU" altLang="ru-RU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lnSpc>
                <a:spcPct val="110000"/>
              </a:lnSpc>
              <a:buFontTx/>
              <a:buNone/>
            </a:pP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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show</a:t>
            </a:r>
          </a:p>
          <a:p>
            <a:pPr marL="0" indent="0" algn="ctr">
              <a:lnSpc>
                <a:spcPct val="110000"/>
              </a:lnSpc>
              <a:buFontTx/>
              <a:buNone/>
            </a:pP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four 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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our</a:t>
            </a:r>
          </a:p>
          <a:p>
            <a:pPr marL="0" indent="0" algn="ctr">
              <a:lnSpc>
                <a:spcPct val="110000"/>
              </a:lnSpc>
              <a:buFontTx/>
              <a:buNone/>
            </a:pPr>
            <a:r>
              <a:rPr lang="es-MX" altLang="ru-RU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love 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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MX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home </a:t>
            </a:r>
          </a:p>
          <a:p>
            <a:pPr marL="0" indent="0" algn="ctr">
              <a:lnSpc>
                <a:spcPct val="110000"/>
              </a:lnSpc>
              <a:buFontTx/>
              <a:buNone/>
            </a:pP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ear 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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wear</a:t>
            </a:r>
          </a:p>
          <a:p>
            <a:pPr marL="0" indent="0" algn="ctr">
              <a:lnSpc>
                <a:spcPct val="110000"/>
              </a:lnSpc>
              <a:buFontTx/>
              <a:buNone/>
            </a:pPr>
            <a:r>
              <a:rPr lang="es-MX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daughter 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pitchFamily="18" charset="2"/>
              </a:rPr>
              <a:t></a:t>
            </a:r>
            <a:r>
              <a:rPr lang="en-US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MX" altLang="ru-RU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laughter</a:t>
            </a:r>
          </a:p>
          <a:p>
            <a:pPr marL="0" indent="0" algn="ctr">
              <a:buFontTx/>
              <a:buNone/>
            </a:pPr>
            <a:endParaRPr lang="en-US" altLang="ru-RU" dirty="0" smtClean="0"/>
          </a:p>
          <a:p>
            <a:pPr marL="0" indent="0">
              <a:buFontTx/>
              <a:buNone/>
            </a:pPr>
            <a:endParaRPr lang="ru-RU" altLang="ru-RU" dirty="0" smtClean="0"/>
          </a:p>
        </p:txBody>
      </p:sp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 bwMode="auto"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Большое количество исключений</a:t>
            </a:r>
          </a:p>
        </p:txBody>
      </p:sp>
    </p:spTree>
    <p:extLst>
      <p:ext uri="{BB962C8B-B14F-4D97-AF65-F5344CB8AC3E}">
        <p14:creationId xmlns="" xmlns:p14="http://schemas.microsoft.com/office/powerpoint/2010/main" val="172522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7" y="404664"/>
            <a:ext cx="1981585" cy="302433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987824" y="332656"/>
            <a:ext cx="5959101" cy="630932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600" dirty="0" smtClean="0"/>
              <a:t>… </a:t>
            </a:r>
            <a:r>
              <a:rPr lang="ru-RU" sz="2600" dirty="0" smtClean="0"/>
              <a:t>правила, которые на начальном этапе неизбежно должны носить обобщающий характер, оказываются осложненными большим количеством исключений, снижающих их ценность. Самое же главное состоит в том, что в этом случае графический образ слова запечатлевается в сознании учащегося как целостная орфограмма и узнается по его критическим точкам. </a:t>
            </a:r>
            <a:r>
              <a:rPr lang="ru-RU" sz="2600" dirty="0" err="1" smtClean="0"/>
              <a:t>Правилосообразный</a:t>
            </a:r>
            <a:r>
              <a:rPr lang="ru-RU" sz="2600" dirty="0" smtClean="0"/>
              <a:t> состав слова при этом не осознается. Вот почему решающим при усвоении слов является „запечатление” их целостного образа.</a:t>
            </a:r>
            <a:endParaRPr lang="ru-RU" sz="2600" dirty="0"/>
          </a:p>
        </p:txBody>
      </p:sp>
    </p:spTree>
    <p:extLst>
      <p:ext uri="{BB962C8B-B14F-4D97-AF65-F5344CB8AC3E}">
        <p14:creationId xmlns="" xmlns:p14="http://schemas.microsoft.com/office/powerpoint/2010/main" val="1689484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AutoShape 2" descr="Картинки по запросу левое и правое полушар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2934" name="AutoShape 6" descr="Функции полушарий мозг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2935" name="Picture 7" descr="E:\Marina Documents and Settings\Мои рисунки\2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8168259" cy="5184576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6" name="Rectangle 16"/>
          <p:cNvSpPr>
            <a:spLocks noGrp="1" noChangeArrowheads="1"/>
          </p:cNvSpPr>
          <p:nvPr>
            <p:ph type="title"/>
          </p:nvPr>
        </p:nvSpPr>
        <p:spPr>
          <a:xfrm>
            <a:off x="1411487" y="160338"/>
            <a:ext cx="6321027" cy="10081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eaLnBrk="1" hangingPunct="1"/>
            <a:r>
              <a:rPr lang="ru-RU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«ПРАВОПОЛУШАРНОСТЬ»</a:t>
            </a:r>
            <a:r>
              <a:rPr lang="en-US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младших школьников</a:t>
            </a:r>
          </a:p>
        </p:txBody>
      </p:sp>
    </p:spTree>
    <p:extLst>
      <p:ext uri="{BB962C8B-B14F-4D97-AF65-F5344CB8AC3E}">
        <p14:creationId xmlns="" xmlns:p14="http://schemas.microsoft.com/office/powerpoint/2010/main" val="379810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6"/>
          <p:cNvSpPr>
            <a:spLocks noGrp="1" noChangeArrowheads="1"/>
          </p:cNvSpPr>
          <p:nvPr>
            <p:ph type="title"/>
          </p:nvPr>
        </p:nvSpPr>
        <p:spPr>
          <a:xfrm>
            <a:off x="611560" y="260648"/>
            <a:ext cx="7560840" cy="936104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eaLnBrk="1" hangingPunct="1"/>
            <a:r>
              <a:rPr lang="ru-RU" altLang="ru-RU" sz="3200" b="1" dirty="0" smtClean="0">
                <a:solidFill>
                  <a:srgbClr val="0070C0"/>
                </a:solidFill>
              </a:rPr>
              <a:t>«Клиповое мышление» современных детей</a:t>
            </a:r>
          </a:p>
        </p:txBody>
      </p:sp>
      <p:pic>
        <p:nvPicPr>
          <p:cNvPr id="2050" name="Picture 2" descr="E:\Marina Documents and Settings\Мои рисунки\20120428_gaf_uw7_0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2996952"/>
            <a:ext cx="4704523" cy="352839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sp>
        <p:nvSpPr>
          <p:cNvPr id="8" name="TextBox 7"/>
          <p:cNvSpPr txBox="1"/>
          <p:nvPr/>
        </p:nvSpPr>
        <p:spPr>
          <a:xfrm>
            <a:off x="323528" y="1340768"/>
            <a:ext cx="82089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Клиповое мышление (от англ. </a:t>
            </a:r>
            <a:r>
              <a:rPr lang="en-US" sz="2800" dirty="0" smtClean="0">
                <a:solidFill>
                  <a:srgbClr val="002060"/>
                </a:solidFill>
              </a:rPr>
              <a:t>clip)</a:t>
            </a:r>
            <a:r>
              <a:rPr lang="ru-RU" sz="2800" dirty="0" smtClean="0">
                <a:solidFill>
                  <a:srgbClr val="002060"/>
                </a:solidFill>
              </a:rPr>
              <a:t> – это восприятие информации в усеченном виде: коротких сюжетов, ярких картинок, эмоциональных образов.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Английский язык относится к группе аналитических языков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539552" y="1700808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84784"/>
            <a:ext cx="8784976" cy="9140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В аналитических языках отношения между словами выносятся за пределы словоформ, то есть происходит специализация труда между грамматически значимыми служебными словами (предлоги, вспомогательные глаголы) и лексически значимыми единицами, </a:t>
            </a:r>
            <a:r>
              <a:rPr lang="ru-RU" sz="2800" b="1" dirty="0" smtClean="0">
                <a:solidFill>
                  <a:srgbClr val="002060"/>
                </a:solidFill>
              </a:rPr>
              <a:t>которые остаются неизменными по форме </a:t>
            </a:r>
            <a:r>
              <a:rPr lang="ru-RU" sz="2800" dirty="0" smtClean="0">
                <a:solidFill>
                  <a:srgbClr val="002060"/>
                </a:solidFill>
              </a:rPr>
              <a:t>или меняются слабо.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Сравним:</a:t>
            </a:r>
            <a:endParaRPr lang="en-US" sz="2800" b="1" dirty="0" smtClean="0">
              <a:solidFill>
                <a:srgbClr val="C00000"/>
              </a:solidFill>
            </a:endParaRPr>
          </a:p>
          <a:p>
            <a:r>
              <a:rPr lang="ru-RU" sz="2800" b="1" u="sng" dirty="0" smtClean="0">
                <a:solidFill>
                  <a:srgbClr val="C00000"/>
                </a:solidFill>
              </a:rPr>
              <a:t>аналитические языки</a:t>
            </a:r>
            <a:r>
              <a:rPr lang="ru-RU" sz="2800" b="1" dirty="0" smtClean="0">
                <a:solidFill>
                  <a:srgbClr val="C00000"/>
                </a:solidFill>
              </a:rPr>
              <a:t>		      </a:t>
            </a:r>
            <a:r>
              <a:rPr lang="ru-RU" sz="2800" b="1" u="sng" dirty="0" smtClean="0">
                <a:solidFill>
                  <a:srgbClr val="C00000"/>
                </a:solidFill>
              </a:rPr>
              <a:t>флективные языки</a:t>
            </a:r>
            <a:endParaRPr lang="en-US" sz="2800" b="1" u="sng" dirty="0" smtClean="0">
              <a:solidFill>
                <a:srgbClr val="C00000"/>
              </a:solidFill>
            </a:endParaRPr>
          </a:p>
          <a:p>
            <a:r>
              <a:rPr lang="en-US" sz="2800" b="1" dirty="0" smtClean="0">
                <a:solidFill>
                  <a:srgbClr val="C00000"/>
                </a:solidFill>
              </a:rPr>
              <a:t>for/to /with/without  my friend</a:t>
            </a:r>
            <a:r>
              <a:rPr lang="ru-RU" sz="2800" b="1" dirty="0" smtClean="0">
                <a:solidFill>
                  <a:srgbClr val="C00000"/>
                </a:solidFill>
              </a:rPr>
              <a:t>     для мо</a:t>
            </a:r>
            <a:r>
              <a:rPr lang="ru-RU" sz="2800" b="1" dirty="0" smtClean="0">
                <a:solidFill>
                  <a:srgbClr val="002060"/>
                </a:solidFill>
              </a:rPr>
              <a:t>его</a:t>
            </a:r>
            <a:r>
              <a:rPr lang="ru-RU" sz="2800" b="1" dirty="0" smtClean="0">
                <a:solidFill>
                  <a:srgbClr val="C00000"/>
                </a:solidFill>
              </a:rPr>
              <a:t> друг</a:t>
            </a:r>
            <a:r>
              <a:rPr lang="ru-RU" sz="2800" b="1" dirty="0" smtClean="0">
                <a:solidFill>
                  <a:srgbClr val="002060"/>
                </a:solidFill>
              </a:rPr>
              <a:t>а</a:t>
            </a:r>
            <a:endParaRPr lang="en-US" sz="2800" b="1" dirty="0" smtClean="0">
              <a:solidFill>
                <a:srgbClr val="002060"/>
              </a:solidFill>
            </a:endParaRPr>
          </a:p>
          <a:p>
            <a:r>
              <a:rPr lang="en-US" sz="2800" b="1" dirty="0" smtClean="0">
                <a:solidFill>
                  <a:srgbClr val="C00000"/>
                </a:solidFill>
              </a:rPr>
              <a:t>					</a:t>
            </a:r>
            <a:r>
              <a:rPr lang="ru-RU" sz="2800" b="1" dirty="0" smtClean="0">
                <a:solidFill>
                  <a:srgbClr val="C00000"/>
                </a:solidFill>
              </a:rPr>
              <a:t>       мо</a:t>
            </a:r>
            <a:r>
              <a:rPr lang="ru-RU" sz="2800" b="1" dirty="0" smtClean="0">
                <a:solidFill>
                  <a:srgbClr val="002060"/>
                </a:solidFill>
              </a:rPr>
              <a:t>ему</a:t>
            </a:r>
            <a:r>
              <a:rPr lang="ru-RU" sz="2800" b="1" dirty="0" smtClean="0">
                <a:solidFill>
                  <a:srgbClr val="C00000"/>
                </a:solidFill>
              </a:rPr>
              <a:t> друг</a:t>
            </a:r>
            <a:r>
              <a:rPr lang="ru-RU" sz="2800" b="1" dirty="0" smtClean="0">
                <a:solidFill>
                  <a:srgbClr val="002060"/>
                </a:solidFill>
              </a:rPr>
              <a:t>у</a:t>
            </a:r>
            <a:r>
              <a:rPr lang="en-US" sz="2800" b="1" dirty="0" smtClean="0">
                <a:solidFill>
                  <a:srgbClr val="C00000"/>
                </a:solidFill>
              </a:rPr>
              <a:t>	</a:t>
            </a:r>
            <a:endParaRPr lang="ru-RU" sz="2800" b="1" dirty="0" smtClean="0">
              <a:solidFill>
                <a:srgbClr val="C00000"/>
              </a:solidFill>
            </a:endParaRPr>
          </a:p>
          <a:p>
            <a:r>
              <a:rPr lang="ru-RU" sz="2800" b="1" dirty="0" smtClean="0">
                <a:solidFill>
                  <a:srgbClr val="C00000"/>
                </a:solidFill>
              </a:rPr>
              <a:t>					      с мо</a:t>
            </a:r>
            <a:r>
              <a:rPr lang="ru-RU" sz="2800" b="1" dirty="0" smtClean="0">
                <a:solidFill>
                  <a:srgbClr val="002060"/>
                </a:solidFill>
              </a:rPr>
              <a:t>им</a:t>
            </a:r>
            <a:r>
              <a:rPr lang="ru-RU" sz="2800" b="1" dirty="0" smtClean="0">
                <a:solidFill>
                  <a:srgbClr val="C00000"/>
                </a:solidFill>
              </a:rPr>
              <a:t> друг</a:t>
            </a:r>
            <a:r>
              <a:rPr lang="ru-RU" sz="2800" b="1" dirty="0" smtClean="0">
                <a:solidFill>
                  <a:srgbClr val="002060"/>
                </a:solidFill>
              </a:rPr>
              <a:t>ом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					      без мо</a:t>
            </a:r>
            <a:r>
              <a:rPr lang="ru-RU" sz="2800" b="1" dirty="0" smtClean="0">
                <a:solidFill>
                  <a:srgbClr val="002060"/>
                </a:solidFill>
              </a:rPr>
              <a:t>его</a:t>
            </a:r>
            <a:r>
              <a:rPr lang="ru-RU" sz="2800" b="1" dirty="0" smtClean="0">
                <a:solidFill>
                  <a:srgbClr val="C00000"/>
                </a:solidFill>
              </a:rPr>
              <a:t> дру</a:t>
            </a:r>
            <a:r>
              <a:rPr lang="ru-RU" sz="2800" b="1" dirty="0" smtClean="0">
                <a:solidFill>
                  <a:srgbClr val="002060"/>
                </a:solidFill>
              </a:rPr>
              <a:t>га</a:t>
            </a:r>
          </a:p>
          <a:p>
            <a:endParaRPr lang="en-US" sz="2800" b="1" dirty="0" smtClean="0">
              <a:solidFill>
                <a:srgbClr val="C00000"/>
              </a:solidFill>
            </a:endParaRPr>
          </a:p>
          <a:p>
            <a:endParaRPr lang="ru-RU" sz="2800" b="1" dirty="0" smtClean="0">
              <a:solidFill>
                <a:srgbClr val="C00000"/>
              </a:solidFill>
            </a:endParaRPr>
          </a:p>
          <a:p>
            <a:endParaRPr lang="ru-RU" sz="2800" b="1" dirty="0" smtClean="0">
              <a:solidFill>
                <a:srgbClr val="C00000"/>
              </a:solidFill>
            </a:endParaRPr>
          </a:p>
          <a:p>
            <a:endParaRPr lang="ru-RU" sz="2800" dirty="0" smtClean="0">
              <a:solidFill>
                <a:srgbClr val="002060"/>
              </a:solidFill>
            </a:endParaRPr>
          </a:p>
          <a:p>
            <a:endParaRPr lang="ru-RU" sz="2800" dirty="0" smtClean="0">
              <a:solidFill>
                <a:srgbClr val="002060"/>
              </a:solidFill>
            </a:endParaRPr>
          </a:p>
          <a:p>
            <a:endParaRPr lang="ru-RU" sz="2800" dirty="0" smtClean="0">
              <a:solidFill>
                <a:srgbClr val="002060"/>
              </a:solidFill>
            </a:endParaRPr>
          </a:p>
          <a:p>
            <a:endParaRPr lang="ru-RU" sz="2800" dirty="0" smtClean="0">
              <a:solidFill>
                <a:srgbClr val="002060"/>
              </a:solidFill>
            </a:endParaRPr>
          </a:p>
          <a:p>
            <a:endParaRPr lang="ru-RU" sz="2800" dirty="0" smtClean="0">
              <a:solidFill>
                <a:srgbClr val="002060"/>
              </a:solidFill>
            </a:endParaRPr>
          </a:p>
          <a:p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7" name="Picture 3" descr="E:\Marina Documents and Settings\Мои рисунки\x_036a9515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5642000" cy="282100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" name="Picture 2" descr="E:\Marina Documents and Settings\Мои рисунки\крутые-психологические-факты-о-мозге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356992"/>
            <a:ext cx="6192688" cy="3248963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198094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420888"/>
            <a:ext cx="8569325" cy="102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80000"/>
              </a:lnSpc>
              <a:defRPr/>
            </a:pPr>
            <a:endParaRPr lang="en-US" sz="2400" b="1" dirty="0" smtClean="0">
              <a:solidFill>
                <a:srgbClr val="FF33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eaLnBrk="1" hangingPunct="1">
              <a:lnSpc>
                <a:spcPct val="80000"/>
              </a:lnSpc>
              <a:defRPr/>
            </a:pPr>
            <a:r>
              <a:rPr lang="en-US" sz="26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6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sz="2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17693"/>
            <a:ext cx="8568952" cy="28623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GB" sz="3600" i="1" dirty="0" smtClean="0"/>
          </a:p>
          <a:p>
            <a:endParaRPr lang="en-GB" sz="3600" i="1" dirty="0" smtClean="0"/>
          </a:p>
          <a:p>
            <a:endParaRPr lang="en-GB" sz="3600" i="1" dirty="0" smtClean="0"/>
          </a:p>
          <a:p>
            <a:endParaRPr lang="en-GB" sz="3600" i="1" dirty="0" smtClean="0"/>
          </a:p>
          <a:p>
            <a:endParaRPr lang="en-GB" sz="3600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052736"/>
            <a:ext cx="8496944" cy="440120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GB" sz="4000" i="1" dirty="0" err="1" smtClean="0"/>
              <a:t>Soem</a:t>
            </a:r>
            <a:r>
              <a:rPr lang="en-GB" sz="4000" i="1" dirty="0" smtClean="0"/>
              <a:t> of </a:t>
            </a:r>
            <a:r>
              <a:rPr lang="en-GB" sz="4000" i="1" dirty="0" err="1" smtClean="0"/>
              <a:t>tehse</a:t>
            </a:r>
            <a:r>
              <a:rPr lang="en-GB" sz="4000" i="1" dirty="0" smtClean="0"/>
              <a:t> </a:t>
            </a:r>
            <a:r>
              <a:rPr lang="en-GB" sz="4000" i="1" dirty="0" err="1" smtClean="0"/>
              <a:t>wrods</a:t>
            </a:r>
            <a:r>
              <a:rPr lang="en-GB" sz="4000" i="1" dirty="0" smtClean="0"/>
              <a:t> may look </a:t>
            </a:r>
            <a:r>
              <a:rPr lang="en-GB" sz="4000" i="1" dirty="0" err="1" smtClean="0"/>
              <a:t>lkie</a:t>
            </a:r>
            <a:r>
              <a:rPr lang="en-GB" sz="4000" i="1" dirty="0" smtClean="0"/>
              <a:t> </a:t>
            </a:r>
            <a:r>
              <a:rPr lang="en-GB" sz="4000" i="1" dirty="0" err="1" smtClean="0"/>
              <a:t>nosnesne</a:t>
            </a:r>
            <a:r>
              <a:rPr lang="en-GB" sz="4000" i="1" dirty="0" smtClean="0"/>
              <a:t>, but you can </a:t>
            </a:r>
            <a:r>
              <a:rPr lang="en-GB" sz="4000" i="1" dirty="0" err="1" smtClean="0"/>
              <a:t>raed</a:t>
            </a:r>
            <a:r>
              <a:rPr lang="en-GB" sz="4000" i="1" dirty="0" smtClean="0"/>
              <a:t> </a:t>
            </a:r>
            <a:r>
              <a:rPr lang="en-GB" sz="4000" i="1" dirty="0" err="1" smtClean="0"/>
              <a:t>tehm</a:t>
            </a:r>
            <a:r>
              <a:rPr lang="en-GB" sz="4000" i="1" dirty="0" smtClean="0"/>
              <a:t>, </a:t>
            </a:r>
            <a:r>
              <a:rPr lang="en-GB" sz="4000" i="1" dirty="0" err="1" smtClean="0"/>
              <a:t>cna't</a:t>
            </a:r>
            <a:r>
              <a:rPr lang="en-GB" sz="4000" i="1" dirty="0" smtClean="0"/>
              <a:t> you?</a:t>
            </a:r>
          </a:p>
          <a:p>
            <a:endParaRPr lang="en-GB" sz="4000" i="1" dirty="0" smtClean="0"/>
          </a:p>
          <a:p>
            <a:r>
              <a:rPr lang="en-GB" sz="4000" i="1" dirty="0" err="1" smtClean="0"/>
              <a:t>Tihs</a:t>
            </a:r>
            <a:r>
              <a:rPr lang="en-GB" sz="4000" i="1" dirty="0" smtClean="0"/>
              <a:t> is </a:t>
            </a:r>
            <a:r>
              <a:rPr lang="en-GB" sz="4000" i="1" dirty="0" err="1" smtClean="0"/>
              <a:t>bcuseae</a:t>
            </a:r>
            <a:r>
              <a:rPr lang="en-GB" sz="4000" i="1" dirty="0" smtClean="0"/>
              <a:t> the </a:t>
            </a:r>
            <a:r>
              <a:rPr lang="en-GB" sz="4000" i="1" dirty="0" err="1" smtClean="0"/>
              <a:t>huamn</a:t>
            </a:r>
            <a:r>
              <a:rPr lang="en-GB" sz="4000" i="1" dirty="0" smtClean="0"/>
              <a:t> </a:t>
            </a:r>
            <a:r>
              <a:rPr lang="en-GB" sz="4000" i="1" dirty="0" err="1" smtClean="0"/>
              <a:t>mnid</a:t>
            </a:r>
            <a:r>
              <a:rPr lang="en-GB" sz="4000" i="1" dirty="0" smtClean="0"/>
              <a:t> </a:t>
            </a:r>
            <a:r>
              <a:rPr lang="en-GB" sz="4000" i="1" dirty="0" err="1" smtClean="0"/>
              <a:t>deos</a:t>
            </a:r>
            <a:r>
              <a:rPr lang="en-GB" sz="4000" i="1" dirty="0" smtClean="0"/>
              <a:t> not </a:t>
            </a:r>
            <a:r>
              <a:rPr lang="en-GB" sz="4000" i="1" dirty="0" err="1" smtClean="0"/>
              <a:t>raed</a:t>
            </a:r>
            <a:r>
              <a:rPr lang="en-GB" sz="4000" i="1" dirty="0" smtClean="0"/>
              <a:t> </a:t>
            </a:r>
            <a:r>
              <a:rPr lang="en-GB" sz="4000" i="1" dirty="0" err="1" smtClean="0"/>
              <a:t>ervey</a:t>
            </a:r>
            <a:r>
              <a:rPr lang="en-GB" sz="4000" i="1" dirty="0" smtClean="0"/>
              <a:t> </a:t>
            </a:r>
            <a:r>
              <a:rPr lang="en-GB" sz="4000" i="1" dirty="0" err="1" smtClean="0"/>
              <a:t>lteter</a:t>
            </a:r>
            <a:r>
              <a:rPr lang="en-GB" sz="4000" i="1" dirty="0" smtClean="0"/>
              <a:t> by </a:t>
            </a:r>
            <a:r>
              <a:rPr lang="en-GB" sz="4000" i="1" dirty="0" err="1" smtClean="0"/>
              <a:t>istlef</a:t>
            </a:r>
            <a:r>
              <a:rPr lang="en-GB" sz="4000" i="1" dirty="0" smtClean="0"/>
              <a:t>, but the </a:t>
            </a:r>
            <a:r>
              <a:rPr lang="en-GB" sz="4000" i="1" dirty="0" err="1" smtClean="0"/>
              <a:t>wrod</a:t>
            </a:r>
            <a:r>
              <a:rPr lang="en-GB" sz="4000" i="1" dirty="0" smtClean="0"/>
              <a:t> as a </a:t>
            </a:r>
            <a:r>
              <a:rPr lang="en-GB" sz="4000" i="1" dirty="0" err="1" smtClean="0"/>
              <a:t>wlohe</a:t>
            </a:r>
            <a:r>
              <a:rPr lang="en-GB" sz="4000" i="1" dirty="0" smtClean="0"/>
              <a:t>.</a:t>
            </a:r>
            <a:endParaRPr lang="ru-RU" sz="4000" dirty="0" smtClean="0"/>
          </a:p>
        </p:txBody>
      </p:sp>
    </p:spTree>
    <p:extLst>
      <p:ext uri="{BB962C8B-B14F-4D97-AF65-F5344CB8AC3E}">
        <p14:creationId xmlns="" xmlns:p14="http://schemas.microsoft.com/office/powerpoint/2010/main" val="215018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38" y="1504633"/>
            <a:ext cx="3784600" cy="5135562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21507" name="Picture 2" descr="C:\Users\Masha\Desktop\IM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44475"/>
            <a:ext cx="4972050" cy="3808413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11560" y="4437112"/>
            <a:ext cx="3168650" cy="863600"/>
          </a:xfrm>
          <a:prstGeom prst="wedgeRoundRectCallout">
            <a:avLst>
              <a:gd name="adj1" fmla="val 161843"/>
              <a:gd name="adj2" fmla="val 37435"/>
              <a:gd name="adj3" fmla="val 16667"/>
            </a:avLst>
          </a:prstGeom>
          <a:solidFill>
            <a:srgbClr val="FFFFC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>
              <a:solidFill>
                <a:srgbClr val="00206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 eaLnBrk="1" hangingPunct="1">
              <a:defRPr/>
            </a:pPr>
            <a:r>
              <a:rPr lang="ru-RU" altLang="ru-RU" smtClean="0">
                <a:solidFill>
                  <a:srgbClr val="00206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Поднимать руку, когда слышат слова </a:t>
            </a:r>
            <a:r>
              <a:rPr lang="en-US" altLang="ru-RU" b="1" i="1" smtClean="0">
                <a:solidFill>
                  <a:srgbClr val="002060"/>
                </a:solidFill>
                <a:latin typeface="Tahoma" panose="020B0604030504040204" pitchFamily="34" charset="0"/>
              </a:rPr>
              <a:t>Hello</a:t>
            </a:r>
            <a:r>
              <a:rPr lang="en-US" altLang="ru-RU" smtClean="0">
                <a:solidFill>
                  <a:srgbClr val="002060"/>
                </a:solidFill>
                <a:latin typeface="Tahoma" panose="020B0604030504040204" pitchFamily="34" charset="0"/>
              </a:rPr>
              <a:t> </a:t>
            </a:r>
            <a:r>
              <a:rPr lang="ru-RU" altLang="ru-RU" smtClean="0">
                <a:solidFill>
                  <a:srgbClr val="002060"/>
                </a:solidFill>
                <a:latin typeface="Tahoma" panose="020B0604030504040204" pitchFamily="34" charset="0"/>
              </a:rPr>
              <a:t>и </a:t>
            </a:r>
            <a:r>
              <a:rPr lang="en-US" altLang="ru-RU" b="1" i="1" smtClean="0">
                <a:solidFill>
                  <a:srgbClr val="002060"/>
                </a:solidFill>
                <a:latin typeface="Tahoma" panose="020B0604030504040204" pitchFamily="34" charset="0"/>
              </a:rPr>
              <a:t>Nanny</a:t>
            </a:r>
            <a:r>
              <a:rPr lang="en-US" altLang="ru-RU" smtClean="0">
                <a:solidFill>
                  <a:srgbClr val="002060"/>
                </a:solidFill>
                <a:latin typeface="Tahoma" panose="020B0604030504040204" pitchFamily="34" charset="0"/>
              </a:rPr>
              <a:t> </a:t>
            </a:r>
            <a:r>
              <a:rPr lang="en-US" altLang="ru-RU" b="1" i="1" smtClean="0">
                <a:solidFill>
                  <a:srgbClr val="002060"/>
                </a:solidFill>
                <a:latin typeface="Tahoma" panose="020B0604030504040204" pitchFamily="34" charset="0"/>
              </a:rPr>
              <a:t>Shine</a:t>
            </a:r>
            <a:endParaRPr lang="ru-RU" altLang="ru-RU" b="1" i="1" smtClean="0">
              <a:solidFill>
                <a:srgbClr val="002060"/>
              </a:solidFill>
              <a:latin typeface="Tahoma" panose="020B0604030504040204" pitchFamily="34" charset="0"/>
            </a:endParaRPr>
          </a:p>
          <a:p>
            <a:pPr algn="ctr" eaLnBrk="1" hangingPunct="1">
              <a:defRPr/>
            </a:pPr>
            <a:endParaRPr lang="ru-RU" altLang="ru-RU" smtClean="0">
              <a:solidFill>
                <a:srgbClr val="00206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595313" y="5518150"/>
            <a:ext cx="3168650" cy="1101725"/>
          </a:xfrm>
          <a:prstGeom prst="wedgeRoundRectCallout">
            <a:avLst>
              <a:gd name="adj1" fmla="val 112848"/>
              <a:gd name="adj2" fmla="val -36394"/>
              <a:gd name="adj3" fmla="val 16667"/>
            </a:avLst>
          </a:prstGeom>
          <a:solidFill>
            <a:srgbClr val="FFFFCC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ru-RU" altLang="ru-RU" smtClean="0">
              <a:solidFill>
                <a:srgbClr val="00206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ctr" eaLnBrk="1" hangingPunct="1">
              <a:defRPr/>
            </a:pPr>
            <a:r>
              <a:rPr lang="ru-RU" altLang="ru-RU" smtClean="0">
                <a:solidFill>
                  <a:srgbClr val="00206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Петь слова, которые запомнили </a:t>
            </a:r>
            <a:r>
              <a:rPr lang="en-US" altLang="ru-RU" b="1" i="1" smtClean="0">
                <a:solidFill>
                  <a:srgbClr val="002060"/>
                </a:solidFill>
                <a:latin typeface="Tahoma" panose="020B0604030504040204" pitchFamily="34" charset="0"/>
              </a:rPr>
              <a:t>Hello</a:t>
            </a:r>
            <a:r>
              <a:rPr lang="ru-RU" altLang="ru-RU" b="1" i="1" smtClean="0">
                <a:solidFill>
                  <a:srgbClr val="002060"/>
                </a:solidFill>
                <a:latin typeface="Tahoma" panose="020B0604030504040204" pitchFamily="34" charset="0"/>
              </a:rPr>
              <a:t>,  </a:t>
            </a:r>
            <a:r>
              <a:rPr lang="en-US" altLang="ru-RU" b="1" i="1" smtClean="0">
                <a:solidFill>
                  <a:srgbClr val="002060"/>
                </a:solidFill>
                <a:latin typeface="Tahoma" panose="020B0604030504040204" pitchFamily="34" charset="0"/>
              </a:rPr>
              <a:t>I’m Nanny</a:t>
            </a:r>
            <a:r>
              <a:rPr lang="en-US" altLang="ru-RU" smtClean="0">
                <a:solidFill>
                  <a:srgbClr val="002060"/>
                </a:solidFill>
                <a:latin typeface="Tahoma" panose="020B0604030504040204" pitchFamily="34" charset="0"/>
              </a:rPr>
              <a:t> </a:t>
            </a:r>
            <a:r>
              <a:rPr lang="en-US" altLang="ru-RU" b="1" i="1" smtClean="0">
                <a:solidFill>
                  <a:srgbClr val="002060"/>
                </a:solidFill>
                <a:latin typeface="Tahoma" panose="020B0604030504040204" pitchFamily="34" charset="0"/>
              </a:rPr>
              <a:t>Shine, My name is Nanny Shine</a:t>
            </a:r>
            <a:endParaRPr lang="ru-RU" altLang="ru-RU" b="1" i="1" smtClean="0">
              <a:solidFill>
                <a:srgbClr val="002060"/>
              </a:solidFill>
              <a:latin typeface="Tahoma" panose="020B0604030504040204" pitchFamily="34" charset="0"/>
            </a:endParaRPr>
          </a:p>
          <a:p>
            <a:pPr algn="ctr" eaLnBrk="1" hangingPunct="1">
              <a:defRPr/>
            </a:pPr>
            <a:endParaRPr lang="ru-RU" altLang="ru-RU" smtClean="0">
              <a:solidFill>
                <a:srgbClr val="00206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955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2" y="989286"/>
            <a:ext cx="3130550" cy="45561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3686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714" y="1709366"/>
            <a:ext cx="3227387" cy="4627562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10" name="Chant (a-z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703" y="2357438"/>
            <a:ext cx="3124200" cy="4500562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503548" y="166049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Почему алфавит фонетический?</a:t>
            </a:r>
            <a:br>
              <a:rPr lang="ru-RU" sz="3600" b="1" dirty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345388084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8465"/>
          <a:stretch/>
        </p:blipFill>
        <p:spPr bwMode="auto">
          <a:xfrm>
            <a:off x="1115616" y="1124744"/>
            <a:ext cx="7061356" cy="5616624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3752" y="260648"/>
            <a:ext cx="9036496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1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Как можно выучить алфавит </a:t>
            </a:r>
            <a:r>
              <a:rPr lang="ru-RU" sz="31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за </a:t>
            </a:r>
            <a:r>
              <a:rPr lang="ru-RU" sz="31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один урок?</a:t>
            </a:r>
            <a:endParaRPr lang="ru-RU" sz="3100" dirty="0"/>
          </a:p>
        </p:txBody>
      </p:sp>
    </p:spTree>
    <p:extLst>
      <p:ext uri="{BB962C8B-B14F-4D97-AF65-F5344CB8AC3E}">
        <p14:creationId xmlns="" xmlns:p14="http://schemas.microsoft.com/office/powerpoint/2010/main" val="35293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3384376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ru-RU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Как научить детей </a:t>
            </a:r>
            <a:br>
              <a:rPr lang="ru-RU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читать слова?</a:t>
            </a:r>
            <a:endParaRPr lang="ru-RU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303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1691679" y="188913"/>
            <a:ext cx="6264697" cy="10795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Как вводить, отрабатывать </a:t>
            </a:r>
            <a:br>
              <a:rPr lang="ru-RU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закреплять новые слова</a:t>
            </a: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>
          <a:xfrm>
            <a:off x="179512" y="1412776"/>
            <a:ext cx="8964488" cy="5184775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вводит новое слово с помощью картинок на плакате и/или картинок из раздаточного материала (</a:t>
            </a:r>
            <a:r>
              <a:rPr lang="en-US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Flashcards</a:t>
            </a:r>
            <a:r>
              <a:rPr 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раздел </a:t>
            </a:r>
            <a:r>
              <a:rPr lang="en-US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Picture Cards</a:t>
            </a:r>
            <a:r>
              <a:rPr 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из Книги для учителя).</a:t>
            </a:r>
          </a:p>
          <a:p>
            <a:pPr>
              <a:buFont typeface="Wingdings" pitchFamily="2" charset="2"/>
              <a:buChar char="Ø"/>
              <a:defRPr/>
            </a:pPr>
            <a:endParaRPr lang="ru-RU" sz="28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Учащиеся повторяют слова за учителем хором </a:t>
            </a:r>
          </a:p>
          <a:p>
            <a:pPr marL="0" indent="0">
              <a:buFontTx/>
              <a:buNone/>
              <a:defRPr/>
            </a:pPr>
            <a:r>
              <a:rPr 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и индивидуально.</a:t>
            </a:r>
          </a:p>
          <a:p>
            <a:pPr marL="0" indent="0">
              <a:buFontTx/>
              <a:buNone/>
              <a:defRPr/>
            </a:pPr>
            <a:endParaRPr lang="ru-RU" sz="28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в произвольном порядке называет новые слова, учащиеся указывают на соответствующую картинку и произносят   слово. </a:t>
            </a:r>
          </a:p>
          <a:p>
            <a:pPr>
              <a:defRPr/>
            </a:pPr>
            <a:endParaRPr lang="ru-RU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751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04813"/>
            <a:ext cx="4305300" cy="6092825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175105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747988" y="1260157"/>
            <a:ext cx="6103475" cy="4392489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357860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81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3654177" cy="2448896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17408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988840"/>
            <a:ext cx="3658940" cy="2415156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17408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149080"/>
            <a:ext cx="3600932" cy="2304256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96461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4307445" cy="5445001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58898"/>
            <a:ext cx="4380714" cy="5462106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73458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Содержимое 2"/>
          <p:cNvSpPr>
            <a:spLocks noGrp="1"/>
          </p:cNvSpPr>
          <p:nvPr>
            <p:ph idx="1"/>
          </p:nvPr>
        </p:nvSpPr>
        <p:spPr>
          <a:xfrm>
            <a:off x="251520" y="692696"/>
            <a:ext cx="8712968" cy="5976938"/>
          </a:xfrm>
        </p:spPr>
        <p:txBody>
          <a:bodyPr/>
          <a:lstStyle/>
          <a:p>
            <a:pPr>
              <a:buFont typeface="Wingdings" pitchFamily="2" charset="2"/>
              <a:buChar char="Ø"/>
              <a:defRPr/>
            </a:pPr>
            <a:r>
              <a:rPr 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обращает внимание детей на графическое изображение слова, напечатанное на карточке. Карточки прикрепляются на доске рядом с соответствующей картинкой.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ru-RU" sz="28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раздает учащимся карточки</a:t>
            </a:r>
            <a:r>
              <a:rPr lang="en-US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 словами и картинки. Затем он называет   слова в произвольном порядке, и ученики, у которых есть соответствующие карточка со словом и картинка, выходят к доске,   прикрепляют их и произносят /читают это   слово. </a:t>
            </a:r>
          </a:p>
          <a:p>
            <a:pPr>
              <a:defRPr/>
            </a:pPr>
            <a:endParaRPr lang="ru-RU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395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420888"/>
            <a:ext cx="5145300" cy="1656184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16998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7858125" cy="1609725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16998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653136"/>
            <a:ext cx="5167294" cy="1656184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51682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48680"/>
            <a:ext cx="5401398" cy="3456384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581128"/>
            <a:ext cx="5167294" cy="1656184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328783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4365104"/>
            <a:ext cx="8640960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 smtClean="0"/>
              <a:t>Наиболее эффективно запечатление происходит при одновременном проговаривании слова и его соотнесении со значением. </a:t>
            </a:r>
            <a:endParaRPr lang="ru-RU" sz="32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2217488" cy="33843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8399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Содержимое 2"/>
          <p:cNvSpPr>
            <a:spLocks noGrp="1"/>
          </p:cNvSpPr>
          <p:nvPr>
            <p:ph idx="1"/>
          </p:nvPr>
        </p:nvSpPr>
        <p:spPr>
          <a:xfrm>
            <a:off x="107950" y="333375"/>
            <a:ext cx="9036050" cy="6191250"/>
          </a:xfrm>
          <a:ln>
            <a:solidFill>
              <a:schemeClr val="bg1"/>
            </a:solidFill>
          </a:ln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ru-RU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просит детей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открыть учебники. Он держит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свой учебник перед классом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в произвольном порядке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указывает на картинки.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Дети называют слова </a:t>
            </a:r>
            <a:endParaRPr lang="en-US" altLang="ru-RU" sz="28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хором и индивидуально.</a:t>
            </a:r>
          </a:p>
          <a:p>
            <a:pPr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endParaRPr lang="ru-RU" altLang="ru-RU" sz="28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  <a:defRPr/>
            </a:pPr>
            <a:r>
              <a:rPr lang="ru-RU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Дети слушают запись с новыми словами и в паузах повторяют слова хором и индивидуально, следя за картинками. Во время второго прослушивания они обращают внимание на графический образ слова.</a:t>
            </a:r>
          </a:p>
          <a:p>
            <a:pPr>
              <a:lnSpc>
                <a:spcPct val="150000"/>
              </a:lnSpc>
              <a:buFontTx/>
              <a:buNone/>
              <a:defRPr/>
            </a:pPr>
            <a:endParaRPr lang="ru-RU" altLang="ru-RU" b="1" dirty="0" smtClean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3189"/>
          <a:stretch/>
        </p:blipFill>
        <p:spPr bwMode="auto">
          <a:xfrm>
            <a:off x="4860032" y="1844824"/>
            <a:ext cx="3966010" cy="2520280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117335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Содержимое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17525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Учащиеся пробуют самостоятельно прочитать новые слова.</a:t>
            </a:r>
          </a:p>
          <a:p>
            <a:pPr>
              <a:buFont typeface="Wingdings" pitchFamily="2" charset="2"/>
              <a:buChar char="Ø"/>
            </a:pPr>
            <a:endParaRPr lang="ru-RU" altLang="ru-RU" sz="28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ещё раз проверяет, как учащиеся запомнили слова, используя указанные выше способы.</a:t>
            </a:r>
          </a:p>
          <a:p>
            <a:pPr>
              <a:buFont typeface="Wingdings" pitchFamily="2" charset="2"/>
              <a:buChar char="Ø"/>
            </a:pPr>
            <a:endParaRPr lang="ru-RU" altLang="ru-RU" sz="28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altLang="ru-RU" sz="28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Учащиеся в обязательном порядке работают дома с аудиозаписью.</a:t>
            </a:r>
          </a:p>
          <a:p>
            <a:pPr marL="0" indent="0">
              <a:buNone/>
            </a:pPr>
            <a:endParaRPr lang="ru-RU" altLang="ru-RU" sz="28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55225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3933056"/>
            <a:ext cx="8568952" cy="26776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 smtClean="0"/>
              <a:t>Наибольший эффект достигается при работе над словом в коммуникативном контексте, в котором новое слово имеет ключевое значение. Поэтому в современной методике принята отработка техники чтения на материале предложений, фраз, все слова которых предварительно </a:t>
            </a:r>
            <a:r>
              <a:rPr lang="ru-RU" sz="2800" dirty="0" err="1" smtClean="0"/>
              <a:t>семантизированы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2304256" cy="35168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8399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Содержимое 2"/>
          <p:cNvSpPr>
            <a:spLocks noGrp="1"/>
          </p:cNvSpPr>
          <p:nvPr>
            <p:ph idx="1"/>
          </p:nvPr>
        </p:nvSpPr>
        <p:spPr>
          <a:xfrm>
            <a:off x="179388" y="1052513"/>
            <a:ext cx="8713787" cy="568801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ru-RU" altLang="ru-RU" sz="23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читает образец, </a:t>
            </a:r>
            <a:endParaRPr lang="en-US" altLang="ru-RU" sz="23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ru-RU" altLang="ru-RU" sz="23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</a:t>
            </a:r>
            <a:r>
              <a:rPr lang="ru-RU" altLang="ru-RU" sz="23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казывая</a:t>
            </a:r>
            <a:r>
              <a:rPr lang="en-US" altLang="ru-RU" sz="23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ru-RU" sz="23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героев.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ru-RU" altLang="ru-RU" sz="23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Дети повторяют хором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ru-RU" altLang="ru-RU" sz="23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индивидуально.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ru-RU" altLang="ru-RU" sz="23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читает первую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ru-RU" altLang="ru-RU" sz="23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реплику/вопрос, а учащиеся по очереди отвечают, используя все картинки упражнения.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ru-RU" altLang="ru-RU" sz="23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Учащиеся выполняют упражнение в парах. </a:t>
            </a:r>
          </a:p>
          <a:p>
            <a:pPr marL="0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ru-RU" altLang="ru-RU" sz="23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предлагает отдельным учащимся разыграть</a:t>
            </a:r>
            <a:r>
              <a:rPr lang="en-US" altLang="ru-RU" sz="23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ru-RU" sz="23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диалог перед классом.</a:t>
            </a:r>
          </a:p>
        </p:txBody>
      </p:sp>
      <p:sp>
        <p:nvSpPr>
          <p:cNvPr id="33796" name="Заголовок 1"/>
          <p:cNvSpPr>
            <a:spLocks noGrp="1"/>
          </p:cNvSpPr>
          <p:nvPr>
            <p:ph type="title"/>
          </p:nvPr>
        </p:nvSpPr>
        <p:spPr>
          <a:xfrm>
            <a:off x="1727684" y="260647"/>
            <a:ext cx="5688632" cy="79186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БЕСЕДА</a:t>
            </a:r>
            <a:r>
              <a:rPr lang="en-US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(CHIT-CHAT)</a:t>
            </a:r>
            <a:endParaRPr lang="ru-RU" altLang="ru-RU" sz="32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2835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340768"/>
            <a:ext cx="3481389" cy="2776538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65742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1861650" cy="284128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51520" y="3356992"/>
            <a:ext cx="8640960" cy="25545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 smtClean="0"/>
              <a:t>Продуктивно сочетание тренировки в чтении слов с имитацией фраз, текстов небольшого объема, записанных на пленку. Это позволяет учащимся одновременно осваивать мелодику языка.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248051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Содержимое 2"/>
          <p:cNvSpPr>
            <a:spLocks noGrp="1"/>
          </p:cNvSpPr>
          <p:nvPr>
            <p:ph idx="1"/>
          </p:nvPr>
        </p:nvSpPr>
        <p:spPr>
          <a:xfrm>
            <a:off x="107504" y="1052736"/>
            <a:ext cx="6156175" cy="5616575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обращает внимание учащихся на картинки, иллюстрирующие диалог, и задаёт по ним вопросы, например: </a:t>
            </a:r>
            <a:r>
              <a:rPr lang="en-US" altLang="ru-RU" sz="2400" i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</a:t>
            </a:r>
            <a:r>
              <a:rPr lang="ru-RU" altLang="ru-RU" sz="2400" i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</a:t>
            </a:r>
            <a:r>
              <a:rPr lang="en-US" altLang="ru-RU" sz="2400" i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 this</a:t>
            </a:r>
            <a:r>
              <a:rPr lang="ru-RU" altLang="ru-RU" sz="2400" i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 </a:t>
            </a:r>
            <a:r>
              <a:rPr lang="en-US" altLang="ru-RU" sz="2400" i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lang="ru-RU" altLang="ru-RU" sz="2400" i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</a:t>
            </a:r>
            <a:r>
              <a:rPr lang="en-US" altLang="ru-RU" sz="2400" i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 this</a:t>
            </a:r>
            <a:r>
              <a:rPr lang="ru-RU" altLang="ru-RU" sz="2400" i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 </a:t>
            </a:r>
            <a:r>
              <a:rPr lang="en-US" altLang="ru-RU" sz="2400" i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</a:t>
            </a:r>
            <a:r>
              <a:rPr lang="en-US" altLang="ru-RU" sz="2400" i="1" dirty="0" err="1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colour</a:t>
            </a:r>
            <a:r>
              <a:rPr lang="en-US" altLang="ru-RU" sz="2400" i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is</a:t>
            </a:r>
            <a:r>
              <a:rPr lang="ru-RU" altLang="ru-RU" sz="2400" i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…? </a:t>
            </a:r>
            <a:r>
              <a:rPr lang="en-US" altLang="ru-RU" sz="2400" i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Where are they</a:t>
            </a:r>
            <a:r>
              <a:rPr lang="ru-RU" altLang="ru-RU" sz="2400" i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r>
              <a:rPr lang="ru-RU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т.д. Вопросы помогают определить, где происходит действие, и повторить изученную лексику и структуры.</a:t>
            </a:r>
          </a:p>
          <a:p>
            <a:pPr>
              <a:buFont typeface="Wingdings" pitchFamily="2" charset="2"/>
              <a:buChar char="Ø"/>
            </a:pPr>
            <a:r>
              <a:rPr lang="ru-RU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Учитель объясняет задание.</a:t>
            </a:r>
            <a:endParaRPr lang="en-US" altLang="ru-RU" sz="24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Wingdings" pitchFamily="2" charset="2"/>
              <a:buChar char="Ø"/>
            </a:pPr>
            <a:endParaRPr lang="ru-RU" altLang="ru-RU" sz="24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Учащиеся прослушивают запись сюжетного диалога в первый раз и следят за картинками (можно использовать </a:t>
            </a:r>
            <a:r>
              <a:rPr lang="en-US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DVD</a:t>
            </a:r>
            <a:r>
              <a:rPr lang="ru-RU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диск).</a:t>
            </a:r>
          </a:p>
        </p:txBody>
      </p:sp>
      <p:sp>
        <p:nvSpPr>
          <p:cNvPr id="34820" name="Заголовок 1"/>
          <p:cNvSpPr>
            <a:spLocks noGrp="1"/>
          </p:cNvSpPr>
          <p:nvPr>
            <p:ph type="title"/>
          </p:nvPr>
        </p:nvSpPr>
        <p:spPr>
          <a:xfrm>
            <a:off x="1943708" y="188640"/>
            <a:ext cx="5256584" cy="72008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СЮЖЕТНЫЕ ДИАЛОГИ</a:t>
            </a:r>
          </a:p>
        </p:txBody>
      </p:sp>
      <p:pic>
        <p:nvPicPr>
          <p:cNvPr id="22938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679" y="1340768"/>
            <a:ext cx="2820912" cy="4195118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177756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Содержимое 2"/>
          <p:cNvSpPr>
            <a:spLocks noGrp="1"/>
          </p:cNvSpPr>
          <p:nvPr>
            <p:ph idx="1"/>
          </p:nvPr>
        </p:nvSpPr>
        <p:spPr>
          <a:xfrm>
            <a:off x="323528" y="332656"/>
            <a:ext cx="8496944" cy="633670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проверяет понимание текста, при необходимости используя родной язык.</a:t>
            </a:r>
          </a:p>
          <a:p>
            <a:pPr marL="0" indent="0">
              <a:buNone/>
              <a:defRPr/>
            </a:pPr>
            <a:endParaRPr lang="ru-RU" altLang="ru-RU" sz="24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 время второго</a:t>
            </a:r>
            <a:r>
              <a:rPr lang="en-US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прослушивания учащиеся в паузах повторяют реплики хором и индивидуально, следя за текстом, а учитель обращает внимание на правильность произношения и интонации. </a:t>
            </a:r>
          </a:p>
          <a:p>
            <a:pPr marL="0" indent="0">
              <a:lnSpc>
                <a:spcPct val="120000"/>
              </a:lnSpc>
              <a:buNone/>
              <a:defRPr/>
            </a:pPr>
            <a:endParaRPr lang="ru-RU" altLang="ru-RU" sz="24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просит отдельных учащихся прочитать отрывки из диалогов к разным картинкам. </a:t>
            </a:r>
          </a:p>
          <a:p>
            <a:pPr marL="0" indent="0">
              <a:lnSpc>
                <a:spcPct val="120000"/>
              </a:lnSpc>
              <a:buNone/>
              <a:defRPr/>
            </a:pPr>
            <a:endParaRPr lang="ru-RU" altLang="ru-RU" sz="2400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20000"/>
              </a:lnSpc>
              <a:buFont typeface="Wingdings" pitchFamily="2" charset="2"/>
              <a:buChar char="Ø"/>
              <a:defRPr/>
            </a:pPr>
            <a:r>
              <a:rPr lang="ru-RU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Учитель предлагает отдельным учащимся разыграть отрывки</a:t>
            </a:r>
            <a:r>
              <a:rPr lang="en-US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из сюжетного диалога перед классом.</a:t>
            </a:r>
          </a:p>
          <a:p>
            <a:pPr>
              <a:defRPr/>
            </a:pPr>
            <a:endParaRPr lang="ru-RU" altLang="ru-RU" sz="2800" dirty="0" smtClean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4601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1861650" cy="284128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3528" y="3429000"/>
            <a:ext cx="8568952" cy="22467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 smtClean="0"/>
              <a:t>Эффективности запечатления слов способствует также подключение кинестезии: письма, особенно письменного воспроизведения по памяти, играющего важную роль в развитии апперцепции; записи слов со слуха, укрепляющие </a:t>
            </a:r>
            <a:r>
              <a:rPr lang="ru-RU" sz="2800" dirty="0" err="1" smtClean="0"/>
              <a:t>зрительно-слухо-моторные</a:t>
            </a:r>
            <a:r>
              <a:rPr lang="ru-RU" sz="2800" dirty="0" smtClean="0"/>
              <a:t> связи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1729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60648"/>
            <a:ext cx="7704138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КАРТОЧКИ ДЛЯ САМОПРОВЕРКИ СЛОВ</a:t>
            </a:r>
          </a:p>
        </p:txBody>
      </p:sp>
      <p:pic>
        <p:nvPicPr>
          <p:cNvPr id="1587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8720"/>
            <a:ext cx="7524750" cy="2686050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1587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789039"/>
            <a:ext cx="7530083" cy="2846621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262155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484313"/>
            <a:ext cx="8280400" cy="4535487"/>
          </a:xfrm>
        </p:spPr>
        <p:txBody>
          <a:bodyPr>
            <a:normAutofit lnSpcReduction="10000"/>
          </a:bodyPr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3600" dirty="0" smtClean="0">
                <a:solidFill>
                  <a:srgbClr val="002060"/>
                </a:solidFill>
              </a:rPr>
              <a:t>ВИЗУАЛЫ</a:t>
            </a:r>
          </a:p>
          <a:p>
            <a:pPr marL="0" indent="0" eaLnBrk="1" hangingPunct="1">
              <a:buFontTx/>
              <a:buNone/>
              <a:defRPr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endParaRPr lang="ru-RU" sz="3600" dirty="0" smtClean="0">
              <a:solidFill>
                <a:srgbClr val="002060"/>
              </a:solidFill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3600" dirty="0" smtClean="0">
                <a:solidFill>
                  <a:srgbClr val="002060"/>
                </a:solidFill>
              </a:rPr>
              <a:t>АУДИАЛЫ</a:t>
            </a:r>
          </a:p>
          <a:p>
            <a:pPr marL="0" indent="0" eaLnBrk="1" hangingPunct="1">
              <a:buFontTx/>
              <a:buNone/>
              <a:defRPr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0" indent="0" eaLnBrk="1" hangingPunct="1">
              <a:buFontTx/>
              <a:buNone/>
              <a:defRPr/>
            </a:pPr>
            <a:endParaRPr lang="ru-RU" sz="3600" dirty="0" smtClean="0">
              <a:solidFill>
                <a:srgbClr val="002060"/>
              </a:solidFill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3600" dirty="0" smtClean="0">
                <a:solidFill>
                  <a:srgbClr val="002060"/>
                </a:solidFill>
              </a:rPr>
              <a:t>КИНЕСТЕТИКИ</a:t>
            </a:r>
          </a:p>
          <a:p>
            <a:pPr eaLnBrk="1" hangingPunct="1">
              <a:buFontTx/>
              <a:buNone/>
              <a:defRPr/>
            </a:pPr>
            <a:endParaRPr lang="ru-RU" sz="3600" b="1" dirty="0" smtClean="0">
              <a:solidFill>
                <a:srgbClr val="663300"/>
              </a:solidFill>
            </a:endParaRPr>
          </a:p>
          <a:p>
            <a:pPr eaLnBrk="1" hangingPunct="1">
              <a:buFontTx/>
              <a:buNone/>
              <a:defRPr/>
            </a:pPr>
            <a:endParaRPr lang="ru-RU" sz="3600" b="1" dirty="0" smtClean="0"/>
          </a:p>
          <a:p>
            <a:pPr eaLnBrk="1" hangingPunct="1">
              <a:buFontTx/>
              <a:buNone/>
              <a:defRPr/>
            </a:pPr>
            <a:endParaRPr lang="ru-RU" b="1" dirty="0" smtClean="0"/>
          </a:p>
          <a:p>
            <a:pPr eaLnBrk="1" hangingPunct="1">
              <a:buFontTx/>
              <a:buNone/>
              <a:defRPr/>
            </a:pPr>
            <a:endParaRPr lang="ru-RU" sz="3000" dirty="0" smtClean="0">
              <a:solidFill>
                <a:srgbClr val="663300"/>
              </a:solidFill>
            </a:endParaRPr>
          </a:p>
          <a:p>
            <a:pPr eaLnBrk="1" hangingPunct="1">
              <a:buFontTx/>
              <a:buNone/>
              <a:defRPr/>
            </a:pPr>
            <a:endParaRPr lang="ru-RU" sz="2400" dirty="0" smtClean="0">
              <a:solidFill>
                <a:srgbClr val="663300"/>
              </a:solidFill>
            </a:endParaRPr>
          </a:p>
          <a:p>
            <a:pPr eaLnBrk="1" hangingPunct="1">
              <a:buFontTx/>
              <a:buNone/>
              <a:defRPr/>
            </a:pPr>
            <a:endParaRPr lang="ru-RU" sz="1400" dirty="0" smtClean="0">
              <a:solidFill>
                <a:srgbClr val="663300"/>
              </a:solidFill>
            </a:endParaRPr>
          </a:p>
        </p:txBody>
      </p:sp>
      <p:pic>
        <p:nvPicPr>
          <p:cNvPr id="8200" name="Picture 8" descr="http://mammysize.ru/userfiles/7334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628800"/>
            <a:ext cx="5519738" cy="331311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6" name="Rectangle 3"/>
          <p:cNvSpPr txBox="1"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ОСОБЕННОСТИ ВОСПРИЯТИЯ </a:t>
            </a:r>
            <a:br>
              <a:rPr kumimoji="0" lang="ru-RU" alt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alt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УЧЕБНОГО МАТЕРИАЛА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332656"/>
            <a:ext cx="7848872" cy="6264696"/>
          </a:xfrm>
          <a:noFill/>
          <a:ln>
            <a:noFill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 eaLnBrk="1" hangingPunct="1">
              <a:lnSpc>
                <a:spcPct val="90000"/>
              </a:lnSpc>
              <a:buNone/>
              <a:defRPr/>
            </a:pPr>
            <a:r>
              <a:rPr lang="ru-RU" b="1" dirty="0" smtClean="0">
                <a:solidFill>
                  <a:srgbClr val="0070C0"/>
                </a:solidFill>
              </a:rPr>
              <a:t>Учащиеся удерживают в памяти:</a:t>
            </a:r>
            <a:endParaRPr lang="en-US" b="1" dirty="0" smtClean="0">
              <a:solidFill>
                <a:srgbClr val="0070C0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>
                <a:solidFill>
                  <a:srgbClr val="002060"/>
                </a:solidFill>
              </a:rPr>
              <a:t>10% того, что читают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>
                <a:solidFill>
                  <a:srgbClr val="002060"/>
                </a:solidFill>
              </a:rPr>
              <a:t>26% того, что слышат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>
                <a:solidFill>
                  <a:srgbClr val="002060"/>
                </a:solidFill>
              </a:rPr>
              <a:t>30% того, что видят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>
                <a:solidFill>
                  <a:srgbClr val="002060"/>
                </a:solidFill>
              </a:rPr>
              <a:t>50% того, что видят и слышат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>
                <a:solidFill>
                  <a:srgbClr val="002060"/>
                </a:solidFill>
              </a:rPr>
              <a:t>70% того, что обсуждают с другими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>
                <a:solidFill>
                  <a:srgbClr val="002060"/>
                </a:solidFill>
              </a:rPr>
              <a:t>80% того, что основано на личном опыте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>
                <a:solidFill>
                  <a:srgbClr val="002060"/>
                </a:solidFill>
              </a:rPr>
              <a:t>90% того, что проговаривают в то время, как делают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>
                <a:solidFill>
                  <a:srgbClr val="002060"/>
                </a:solidFill>
              </a:rPr>
              <a:t>95% того, чему они обучают сами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800" dirty="0" smtClean="0">
              <a:solidFill>
                <a:srgbClr val="66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8092579" cy="5344825"/>
          </a:xfrm>
          <a:prstGeom prst="rect">
            <a:avLst/>
          </a:prstGeom>
          <a:ln w="9525">
            <a:solidFill>
              <a:srgbClr val="0070C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344124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836712"/>
            <a:ext cx="4382244" cy="587906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836712"/>
            <a:ext cx="4290722" cy="58705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339752" y="188640"/>
            <a:ext cx="4608512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РАБОЧАЯ ТЕТРАДЬ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4403743" cy="5576962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04864"/>
            <a:ext cx="4355976" cy="4499077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483768" y="260648"/>
            <a:ext cx="4608512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СБОРНИК УПРАЖНЕНИЙ</a:t>
            </a:r>
          </a:p>
        </p:txBody>
      </p:sp>
    </p:spTree>
    <p:extLst>
      <p:ext uri="{BB962C8B-B14F-4D97-AF65-F5344CB8AC3E}">
        <p14:creationId xmlns="" xmlns:p14="http://schemas.microsoft.com/office/powerpoint/2010/main" val="3055208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381635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altLang="ru-RU" sz="4000" b="1" dirty="0" smtClean="0">
                <a:solidFill>
                  <a:srgbClr val="C00000"/>
                </a:solidFill>
                <a:latin typeface="Comic Sans MS" pitchFamily="66" charset="0"/>
                <a:cs typeface="Tahoma" pitchFamily="34" charset="0"/>
              </a:rPr>
              <a:t>Обязательно возвращаться </a:t>
            </a:r>
            <a:br>
              <a:rPr lang="ru-RU" altLang="ru-RU" sz="4000" b="1" dirty="0" smtClean="0">
                <a:solidFill>
                  <a:srgbClr val="C00000"/>
                </a:solidFill>
                <a:latin typeface="Comic Sans MS" pitchFamily="66" charset="0"/>
                <a:cs typeface="Tahoma" pitchFamily="34" charset="0"/>
              </a:rPr>
            </a:br>
            <a:r>
              <a:rPr lang="ru-RU" altLang="ru-RU" sz="4000" b="1" dirty="0" smtClean="0">
                <a:solidFill>
                  <a:srgbClr val="C00000"/>
                </a:solidFill>
                <a:latin typeface="Comic Sans MS" pitchFamily="66" charset="0"/>
                <a:cs typeface="Tahoma" pitchFamily="34" charset="0"/>
              </a:rPr>
              <a:t>к словам </a:t>
            </a:r>
            <a:br>
              <a:rPr lang="ru-RU" altLang="ru-RU" sz="4000" b="1" dirty="0" smtClean="0">
                <a:solidFill>
                  <a:srgbClr val="C00000"/>
                </a:solidFill>
                <a:latin typeface="Comic Sans MS" pitchFamily="66" charset="0"/>
                <a:cs typeface="Tahoma" pitchFamily="34" charset="0"/>
              </a:rPr>
            </a:br>
            <a:r>
              <a:rPr lang="ru-RU" altLang="ru-RU" sz="4000" b="1" dirty="0" smtClean="0">
                <a:solidFill>
                  <a:srgbClr val="C00000"/>
                </a:solidFill>
                <a:latin typeface="Comic Sans MS" pitchFamily="66" charset="0"/>
                <a:cs typeface="Tahoma" pitchFamily="34" charset="0"/>
              </a:rPr>
              <a:t>на следующих уроках</a:t>
            </a:r>
          </a:p>
        </p:txBody>
      </p:sp>
    </p:spTree>
    <p:extLst>
      <p:ext uri="{BB962C8B-B14F-4D97-AF65-F5344CB8AC3E}">
        <p14:creationId xmlns="" xmlns:p14="http://schemas.microsoft.com/office/powerpoint/2010/main" val="283407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8858250" cy="5472112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987824" y="332656"/>
            <a:ext cx="2952328" cy="6164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BOARD GAME</a:t>
            </a:r>
            <a:endParaRPr kumimoji="0" lang="ru-RU" altLang="ru-RU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8740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3306" y="764704"/>
            <a:ext cx="4074676" cy="590969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764704"/>
            <a:ext cx="4239766" cy="59258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67544" y="188640"/>
            <a:ext cx="835292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ru-RU" sz="2800" b="1" kern="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LEARNING LETTER-SOUND RELATIONSHIPS</a:t>
            </a:r>
            <a:endParaRPr kumimoji="0" lang="ru-RU" altLang="ru-RU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178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3748438" cy="4680297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17817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5084763"/>
            <a:ext cx="8893175" cy="1633537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178180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80728"/>
            <a:ext cx="3422650" cy="3443288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499992" y="260648"/>
            <a:ext cx="3298900" cy="6164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WORD GAMES</a:t>
            </a:r>
            <a:endParaRPr kumimoji="0" lang="ru-RU" altLang="ru-RU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559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77420341"/>
              </p:ext>
            </p:extLst>
          </p:nvPr>
        </p:nvGraphicFramePr>
        <p:xfrm>
          <a:off x="755576" y="1628799"/>
          <a:ext cx="7272807" cy="2779509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2424269"/>
                <a:gridCol w="2424269"/>
                <a:gridCol w="2424269"/>
              </a:tblGrid>
              <a:tr h="827234">
                <a:tc>
                  <a:txBody>
                    <a:bodyPr/>
                    <a:lstStyle/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strike="noStrike" kern="1200" dirty="0" smtClean="0"/>
                        <a:t>bed</a:t>
                      </a:r>
                      <a:endParaRPr lang="ru-RU" sz="3200" b="0" strike="noStrike" kern="1200" dirty="0">
                        <a:solidFill>
                          <a:schemeClr val="tx1"/>
                        </a:solidFill>
                        <a:latin typeface="ITC Avant Garde Gothic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strike="sngStrike" dirty="0" smtClean="0"/>
                        <a:t>radio</a:t>
                      </a:r>
                      <a:endParaRPr lang="ru-RU" sz="3200" b="1" strike="sngStrike" dirty="0">
                        <a:latin typeface="Tahoma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strike="noStrike" dirty="0" smtClean="0"/>
                        <a:t>home</a:t>
                      </a:r>
                      <a:endParaRPr lang="ru-RU" sz="3200" b="1" strike="noStrike" dirty="0">
                        <a:latin typeface="Tahoma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827235"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strike="noStrike" kern="1200" dirty="0" smtClean="0"/>
                        <a:t>tree house</a:t>
                      </a:r>
                      <a:endParaRPr lang="ru-RU" sz="3200" b="0" strike="noStrike" kern="1200" dirty="0">
                        <a:solidFill>
                          <a:schemeClr val="tx1"/>
                        </a:solidFill>
                        <a:latin typeface="ITC Avant Garde Gothic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strike="noStrike" kern="1200" dirty="0" smtClean="0"/>
                        <a:t>chair</a:t>
                      </a:r>
                      <a:endParaRPr lang="ru-RU" sz="3200" b="0" strike="noStrike" kern="1200" dirty="0">
                        <a:solidFill>
                          <a:schemeClr val="tx1"/>
                        </a:solidFill>
                        <a:latin typeface="ITC Avant Garde Gothic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strike="noStrike" kern="1200" dirty="0" smtClean="0"/>
                        <a:t>garden</a:t>
                      </a:r>
                      <a:endParaRPr lang="ru-RU" sz="3200" b="0" strike="noStrike" kern="1200" dirty="0">
                        <a:solidFill>
                          <a:schemeClr val="tx1"/>
                        </a:solidFill>
                        <a:latin typeface="ITC Avant Garde Gothic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1125040"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strike="noStrike" kern="1200" dirty="0" smtClean="0"/>
                        <a:t>kitchen</a:t>
                      </a:r>
                      <a:endParaRPr lang="ru-RU" sz="3200" b="0" strike="noStrike" kern="1200" dirty="0">
                        <a:solidFill>
                          <a:schemeClr val="tx1"/>
                        </a:solidFill>
                        <a:latin typeface="ITC Avant Garde Gothic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strike="sngStrike" kern="1200" dirty="0" smtClean="0"/>
                        <a:t>house</a:t>
                      </a:r>
                      <a:endParaRPr lang="ru-RU" sz="3200" b="1" strike="sngStrike" kern="1200" dirty="0">
                        <a:solidFill>
                          <a:schemeClr val="tx1"/>
                        </a:solidFill>
                        <a:latin typeface="ITC Avant Garde Gothic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strike="noStrike" kern="1200" dirty="0" smtClean="0"/>
                        <a:t>bedroom</a:t>
                      </a:r>
                      <a:endParaRPr lang="ru-RU" sz="3200" b="0" strike="noStrike" kern="1200" dirty="0">
                        <a:solidFill>
                          <a:schemeClr val="tx1"/>
                        </a:solidFill>
                        <a:latin typeface="ITC Avant Garde Gothic"/>
                        <a:ea typeface="Times New Roman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2699792" y="332656"/>
            <a:ext cx="3298900" cy="6164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BINGO</a:t>
            </a:r>
            <a:endParaRPr kumimoji="0" lang="ru-RU" altLang="ru-RU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397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683568" y="188640"/>
            <a:ext cx="7704856" cy="61649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 WORD IS MISSING?</a:t>
            </a:r>
            <a:endParaRPr kumimoji="0" lang="ru-RU" altLang="ru-RU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Рисунок 4" descr="E:\MARINA\Презентации2\Bingo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52736"/>
            <a:ext cx="7776864" cy="5040560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262410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:\MARINA\Презентации2\Bingo2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7488832" cy="5400600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404722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 descr="E:\MARINA\Spotlight Primary^ Let me share\КУБИКИ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908050"/>
            <a:ext cx="6829425" cy="5122863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66774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750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07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9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87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3175"/>
            <a:ext cx="91059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221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91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969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632848" cy="112474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ПРАВИЛА ЧТЕНИЯ </a:t>
            </a:r>
            <a:br>
              <a:rPr lang="ru-RU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alt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ТРАНСКРИПЦИЯ</a:t>
            </a:r>
          </a:p>
        </p:txBody>
      </p:sp>
      <p:pic>
        <p:nvPicPr>
          <p:cNvPr id="3789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1412776"/>
            <a:ext cx="7527925" cy="5251450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82032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4105275" cy="1622425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3891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9120"/>
            <a:ext cx="4057650" cy="1779588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3891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060848"/>
            <a:ext cx="4070350" cy="2147888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188640"/>
            <a:ext cx="3962400" cy="22193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04863"/>
            <a:ext cx="4320480" cy="4002698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86892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248472" cy="61230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2716" y="188640"/>
            <a:ext cx="4295090" cy="609831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4176464" cy="58331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" name="Picture 4" descr="page140"/>
          <p:cNvPicPr>
            <a:picLocks noChangeAspect="1" noChangeArrowheads="1"/>
          </p:cNvPicPr>
          <p:nvPr/>
        </p:nvPicPr>
        <p:blipFill>
          <a:blip r:embed="rId3" cstate="print"/>
          <a:srcRect l="4355" t="2516" r="4355" b="2516"/>
          <a:stretch>
            <a:fillRect/>
          </a:stretch>
        </p:blipFill>
        <p:spPr bwMode="auto">
          <a:xfrm>
            <a:off x="4716016" y="404664"/>
            <a:ext cx="4210218" cy="583264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836712"/>
            <a:ext cx="7992888" cy="33273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5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54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48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Обучаем чтению </a:t>
            </a:r>
            <a:r>
              <a:rPr lang="en-US" sz="48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4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ПО ПРАВИЛАМ</a:t>
            </a:r>
            <a:br>
              <a:rPr lang="ru-RU" sz="48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ru-RU" sz="48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 3 И 4 КЛАССАХ</a:t>
            </a:r>
            <a:r>
              <a:rPr lang="ru-RU" sz="5400" b="1" dirty="0" smtClean="0">
                <a:solidFill>
                  <a:srgbClr val="008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ru-RU" sz="5400" b="1" dirty="0" smtClean="0">
                <a:solidFill>
                  <a:srgbClr val="008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ru-RU" sz="4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5517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Метод глобального чтения </a:t>
            </a:r>
            <a:r>
              <a:rPr lang="ru-RU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остаётся </a:t>
            </a:r>
            <a:endParaRPr lang="ru-RU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Picture 2" descr="C:\Users\Masha\Desktop\построение модулей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86584" y="2990301"/>
            <a:ext cx="3960440" cy="2801524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Masha\Desktop\построение модулей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148063" y="2533814"/>
            <a:ext cx="3198213" cy="4160595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85024" y="1619077"/>
            <a:ext cx="3763560" cy="715218"/>
          </a:xfrm>
          <a:prstGeom prst="rect">
            <a:avLst/>
          </a:prstGeom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Новые слова</a:t>
            </a:r>
            <a:endParaRPr lang="ru-RU" sz="28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65390" y="1619077"/>
            <a:ext cx="3763560" cy="715218"/>
          </a:xfrm>
          <a:prstGeom prst="rect">
            <a:avLst/>
          </a:prstGeom>
          <a:ln w="190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Сюжетный диалог</a:t>
            </a:r>
            <a:endParaRPr lang="ru-RU" sz="28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asha\Desktop\сказка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90764" y="932942"/>
            <a:ext cx="3888432" cy="5819051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90220" y="108862"/>
            <a:ext cx="3763560" cy="715218"/>
          </a:xfrm>
          <a:prstGeom prst="rect">
            <a:avLst/>
          </a:prstGeom>
          <a:ln w="19050"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Сказка</a:t>
            </a:r>
            <a:endParaRPr lang="ru-RU" sz="28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616" r="8489" b="1190"/>
          <a:stretch/>
        </p:blipFill>
        <p:spPr>
          <a:xfrm>
            <a:off x="4579196" y="922334"/>
            <a:ext cx="3934884" cy="5840266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424873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8640"/>
            <a:ext cx="7448874" cy="649796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2" name="Скругленная прямоугольная выноска 1"/>
          <p:cNvSpPr/>
          <p:nvPr/>
        </p:nvSpPr>
        <p:spPr>
          <a:xfrm>
            <a:off x="6228184" y="548680"/>
            <a:ext cx="2016224" cy="1116704"/>
          </a:xfrm>
          <a:prstGeom prst="wedgeRoundRectCallout">
            <a:avLst>
              <a:gd name="adj1" fmla="val -182015"/>
              <a:gd name="adj2" fmla="val 5631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Чтение гласных</a:t>
            </a:r>
            <a:endParaRPr lang="ru-RU" sz="2400" b="1" dirty="0">
              <a:solidFill>
                <a:srgbClr val="C00000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0758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92696"/>
            <a:ext cx="3787200" cy="2880000"/>
          </a:xfrm>
          <a:prstGeom prst="rect">
            <a:avLst/>
          </a:prstGeom>
          <a:ln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3198" t="4001" r="2460"/>
          <a:stretch/>
        </p:blipFill>
        <p:spPr>
          <a:xfrm>
            <a:off x="323528" y="620688"/>
            <a:ext cx="3540411" cy="28800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1560" y="3922433"/>
            <a:ext cx="3069630" cy="28800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/>
          <a:srcRect l="3102" r="8487" b="13262"/>
          <a:stretch/>
        </p:blipFill>
        <p:spPr>
          <a:xfrm>
            <a:off x="4716016" y="3978000"/>
            <a:ext cx="4104456" cy="28800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7" name="Скругленная прямоугольная выноска 6"/>
          <p:cNvSpPr/>
          <p:nvPr/>
        </p:nvSpPr>
        <p:spPr>
          <a:xfrm>
            <a:off x="251520" y="116632"/>
            <a:ext cx="3717351" cy="540000"/>
          </a:xfrm>
          <a:prstGeom prst="wedgeRoundRectCallout">
            <a:avLst>
              <a:gd name="adj1" fmla="val -10527"/>
              <a:gd name="adj2" fmla="val 44022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Чтение согласных</a:t>
            </a:r>
            <a:endParaRPr lang="ru-RU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4788024" y="188640"/>
            <a:ext cx="3945828" cy="540000"/>
          </a:xfrm>
          <a:prstGeom prst="wedgeRoundRectCallout">
            <a:avLst>
              <a:gd name="adj1" fmla="val -16926"/>
              <a:gd name="adj2" fmla="val 41380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Чтение сочетаний гласных и согласных</a:t>
            </a:r>
            <a:endParaRPr lang="ru-RU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4608004" y="3652433"/>
            <a:ext cx="4320480" cy="540000"/>
          </a:xfrm>
          <a:prstGeom prst="wedgeRoundRectCallout">
            <a:avLst>
              <a:gd name="adj1" fmla="val -12259"/>
              <a:gd name="adj2" fmla="val 41795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Непроизносимые согласные</a:t>
            </a:r>
            <a:endParaRPr lang="ru-RU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395536" y="3573016"/>
            <a:ext cx="3385496" cy="540000"/>
          </a:xfrm>
          <a:prstGeom prst="wedgeRoundRectCallout">
            <a:avLst>
              <a:gd name="adj1" fmla="val -13255"/>
              <a:gd name="adj2" fmla="val 29304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Чтение окончаний </a:t>
            </a:r>
          </a:p>
          <a:p>
            <a:pPr algn="ctr"/>
            <a:r>
              <a:rPr lang="ru-RU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неправильных глаголов</a:t>
            </a:r>
            <a:endParaRPr lang="ru-RU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418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/>
          <p:cNvSpPr/>
          <p:nvPr/>
        </p:nvSpPr>
        <p:spPr>
          <a:xfrm>
            <a:off x="6564768" y="1425232"/>
            <a:ext cx="1656184" cy="93610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8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26</a:t>
            </a: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646272" y="2721094"/>
            <a:ext cx="2448272" cy="940966"/>
          </a:xfrm>
          <a:prstGeom prst="wedgeRoundRectCallout">
            <a:avLst>
              <a:gd name="adj1" fmla="val 190895"/>
              <a:gd name="adj2" fmla="val -23824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Сколько звуков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английском языке?</a:t>
            </a: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646272" y="1555338"/>
            <a:ext cx="2448272" cy="940966"/>
          </a:xfrm>
          <a:prstGeom prst="wedgeRoundRectCallout">
            <a:avLst>
              <a:gd name="adj1" fmla="val 191725"/>
              <a:gd name="adj2" fmla="val -18425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Сколько букв 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английском алфавите?</a:t>
            </a: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714704" y="3902861"/>
            <a:ext cx="2448272" cy="940966"/>
          </a:xfrm>
          <a:prstGeom prst="wedgeRoundRectCallout">
            <a:avLst>
              <a:gd name="adj1" fmla="val 190065"/>
              <a:gd name="adj2" fmla="val -3030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Сколько </a:t>
            </a:r>
            <a:r>
              <a:rPr lang="ru-RU" b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гласных звуков на 6 букв?</a:t>
            </a:r>
            <a:endParaRPr lang="ru-RU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6595928" y="2557743"/>
            <a:ext cx="1656184" cy="93610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8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44</a:t>
            </a:r>
            <a:endParaRPr lang="ru-RU" sz="3200" b="1" dirty="0">
              <a:solidFill>
                <a:srgbClr val="008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595928" y="3664592"/>
            <a:ext cx="1656184" cy="93610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8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</a:t>
            </a:r>
            <a:endParaRPr lang="ru-RU" sz="3200" b="1" dirty="0">
              <a:solidFill>
                <a:srgbClr val="008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614184" y="4771441"/>
            <a:ext cx="1656184" cy="93610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008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ru-RU" sz="3200" b="1" dirty="0" smtClean="0">
                <a:solidFill>
                  <a:srgbClr val="008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ru-RU" sz="3200" b="1" dirty="0">
              <a:solidFill>
                <a:srgbClr val="008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Скругленная прямоугольная выноска 15"/>
          <p:cNvSpPr/>
          <p:nvPr/>
        </p:nvSpPr>
        <p:spPr>
          <a:xfrm>
            <a:off x="714704" y="5171266"/>
            <a:ext cx="2448272" cy="940966"/>
          </a:xfrm>
          <a:prstGeom prst="wedgeRoundRectCallout">
            <a:avLst>
              <a:gd name="adj1" fmla="val 190481"/>
              <a:gd name="adj2" fmla="val -43260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Сколько </a:t>
            </a:r>
            <a:r>
              <a:rPr lang="ru-RU" b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согласных звуков на 20 букв?</a:t>
            </a:r>
            <a:endParaRPr lang="ru-RU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457200" y="15170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Сколько правил чтения?</a:t>
            </a:r>
            <a:endParaRPr lang="ru-RU" sz="3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Пятно 2 18"/>
          <p:cNvSpPr/>
          <p:nvPr/>
        </p:nvSpPr>
        <p:spPr>
          <a:xfrm>
            <a:off x="3779912" y="4221088"/>
            <a:ext cx="2816016" cy="2636912"/>
          </a:xfrm>
          <a:prstGeom prst="irregularSeal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108</a:t>
            </a:r>
          </a:p>
        </p:txBody>
      </p:sp>
    </p:spTree>
    <p:extLst>
      <p:ext uri="{BB962C8B-B14F-4D97-AF65-F5344CB8AC3E}">
        <p14:creationId xmlns:p14="http://schemas.microsoft.com/office/powerpoint/2010/main" xmlns="" val="379164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350" y="1628775"/>
            <a:ext cx="6400800" cy="3887788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ru-RU" altLang="ru-RU" sz="3600" b="1" dirty="0" smtClean="0">
                <a:solidFill>
                  <a:srgbClr val="002060"/>
                </a:solidFill>
                <a:cs typeface="Arial" pitchFamily="34" charset="0"/>
              </a:rPr>
              <a:t>Планируемый результат</a:t>
            </a:r>
            <a:r>
              <a:rPr lang="ru-RU" altLang="ru-RU" sz="3600" dirty="0" smtClean="0">
                <a:solidFill>
                  <a:srgbClr val="002060"/>
                </a:solidFill>
                <a:cs typeface="Arial" pitchFamily="34" charset="0"/>
              </a:rPr>
              <a:t>: соотносить графический образ английского слова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</a:pPr>
            <a:r>
              <a:rPr lang="ru-RU" altLang="ru-RU" sz="3600" dirty="0" smtClean="0">
                <a:solidFill>
                  <a:srgbClr val="002060"/>
                </a:solidFill>
                <a:cs typeface="Arial" pitchFamily="34" charset="0"/>
              </a:rPr>
              <a:t>с его звуковым образом</a:t>
            </a:r>
          </a:p>
        </p:txBody>
      </p:sp>
      <p:pic>
        <p:nvPicPr>
          <p:cNvPr id="47107" name="Picture 3" descr="C:\Users\Masha\Desktop\medium_80959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188913"/>
            <a:ext cx="1146175" cy="1368425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5935685" cy="273806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636912"/>
            <a:ext cx="2880320" cy="41237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Содержимое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5400675"/>
          </a:xfrm>
        </p:spPr>
        <p:txBody>
          <a:bodyPr>
            <a:normAutofit lnSpcReduction="10000"/>
          </a:bodyPr>
          <a:lstStyle/>
          <a:p>
            <a:pPr marL="0" lvl="3" indent="0" algn="ctr" eaLnBrk="1" hangingPunct="1">
              <a:spcBef>
                <a:spcPct val="0"/>
              </a:spcBef>
              <a:buFontTx/>
              <a:buNone/>
            </a:pPr>
            <a:endParaRPr lang="ru-RU" altLang="ru-RU" sz="3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0" lvl="3" indent="0"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ru-RU" altLang="ru-RU" sz="3600" b="1" dirty="0" smtClean="0">
                <a:solidFill>
                  <a:srgbClr val="002060"/>
                </a:solidFill>
                <a:cs typeface="Arial" pitchFamily="34" charset="0"/>
              </a:rPr>
              <a:t>Планируемый результат</a:t>
            </a:r>
            <a:r>
              <a:rPr lang="ru-RU" altLang="ru-RU" sz="3600" dirty="0" smtClean="0">
                <a:solidFill>
                  <a:srgbClr val="002060"/>
                </a:solidFill>
                <a:cs typeface="Arial" pitchFamily="34" charset="0"/>
              </a:rPr>
              <a:t>: </a:t>
            </a:r>
          </a:p>
          <a:p>
            <a:pPr marL="0" lvl="3" indent="0"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ru-RU" altLang="ru-RU" sz="3600" dirty="0" smtClean="0">
                <a:solidFill>
                  <a:srgbClr val="002060"/>
                </a:solidFill>
                <a:cs typeface="Arial" pitchFamily="34" charset="0"/>
              </a:rPr>
              <a:t>читать вслух небольшой текст, построенный на изученном языковом материале, соблюдая правила произношения и соответствующую интонацию</a:t>
            </a:r>
            <a:endParaRPr lang="en-US" altLang="ru-RU" sz="3600" dirty="0" smtClean="0">
              <a:solidFill>
                <a:srgbClr val="002060"/>
              </a:solidFill>
              <a:cs typeface="Arial" pitchFamily="34" charset="0"/>
            </a:endParaRPr>
          </a:p>
        </p:txBody>
      </p:sp>
      <p:pic>
        <p:nvPicPr>
          <p:cNvPr id="49155" name="Picture 3" descr="C:\Users\Masha\Desktop\medium_80959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188913"/>
            <a:ext cx="1146175" cy="1368425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4778375" cy="64595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0179" name="Picture 7" descr="C:\Users\Masha\Desktop\dialogu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2697163"/>
            <a:ext cx="3933825" cy="202088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0180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203200"/>
            <a:ext cx="3932238" cy="17081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0181" name="Рисунок 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84763" y="5503863"/>
            <a:ext cx="3924300" cy="113188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57713" y="3424238"/>
            <a:ext cx="2857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92696"/>
            <a:ext cx="4201604" cy="597666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692696"/>
            <a:ext cx="4162425" cy="5991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424873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1"/>
          <p:cNvSpPr>
            <a:spLocks noGrp="1"/>
          </p:cNvSpPr>
          <p:nvPr>
            <p:ph type="ctrTitle"/>
          </p:nvPr>
        </p:nvSpPr>
        <p:spPr>
          <a:xfrm>
            <a:off x="179512" y="1556792"/>
            <a:ext cx="8605713" cy="4896544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ru-RU" sz="3600" dirty="0" smtClean="0">
                <a:solidFill>
                  <a:srgbClr val="002060"/>
                </a:solidFill>
                <a:cs typeface="Arial" charset="0"/>
              </a:rPr>
              <a:t>Планируемый результат: </a:t>
            </a:r>
            <a:br>
              <a:rPr lang="ru-RU" sz="3600" dirty="0" smtClean="0">
                <a:solidFill>
                  <a:srgbClr val="002060"/>
                </a:solidFill>
                <a:cs typeface="Arial" charset="0"/>
              </a:rPr>
            </a:br>
            <a:r>
              <a:rPr lang="ru-RU" sz="3600" b="0" dirty="0" smtClean="0">
                <a:solidFill>
                  <a:srgbClr val="002060"/>
                </a:solidFill>
                <a:cs typeface="Arial" charset="0"/>
              </a:rPr>
              <a:t>читать про себя и понимать содержание небольшого текста, построенного </a:t>
            </a:r>
            <a:br>
              <a:rPr lang="ru-RU" sz="3600" b="0" dirty="0" smtClean="0">
                <a:solidFill>
                  <a:srgbClr val="002060"/>
                </a:solidFill>
                <a:cs typeface="Arial" charset="0"/>
              </a:rPr>
            </a:br>
            <a:r>
              <a:rPr lang="ru-RU" sz="3600" b="0" dirty="0" smtClean="0">
                <a:solidFill>
                  <a:srgbClr val="002060"/>
                </a:solidFill>
                <a:cs typeface="Arial" charset="0"/>
              </a:rPr>
              <a:t>в основном на изученном языковом материале</a:t>
            </a:r>
            <a:endParaRPr lang="ru-RU" sz="3600" dirty="0" smtClean="0">
              <a:solidFill>
                <a:srgbClr val="002060"/>
              </a:solidFill>
              <a:cs typeface="Arial" charset="0"/>
            </a:endParaRPr>
          </a:p>
        </p:txBody>
      </p:sp>
      <p:pic>
        <p:nvPicPr>
          <p:cNvPr id="53251" name="Picture 3" descr="C:\Users\Masha\Desktop\medium_80959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9225" y="127000"/>
            <a:ext cx="1144588" cy="1370013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549275"/>
            <a:ext cx="3852862" cy="2698750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427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6413" y="4105275"/>
            <a:ext cx="4751387" cy="19081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427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3838575"/>
            <a:ext cx="3960813" cy="24415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4277" name="Рисунок 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548680"/>
            <a:ext cx="4635500" cy="26987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168275"/>
            <a:ext cx="4176712" cy="28956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40"/>
            <a:ext cx="3705225" cy="29384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3284984"/>
            <a:ext cx="4464496" cy="334837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Masha\Desktop\чтение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5856288" cy="32099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" name="Picture 3" descr="C:\Users\Masha\Desktop\чтение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420888"/>
            <a:ext cx="4235276" cy="305280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" name="Рисунок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005064"/>
            <a:ext cx="5041702" cy="224529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4213" y="2060575"/>
            <a:ext cx="7920037" cy="33035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ru-RU" sz="3600" b="1" dirty="0">
                <a:solidFill>
                  <a:srgbClr val="002060"/>
                </a:solidFill>
                <a:latin typeface="+mn-lt"/>
                <a:cs typeface="Arial" charset="0"/>
              </a:rPr>
              <a:t>Планируемый результат: </a:t>
            </a:r>
            <a:br>
              <a:rPr lang="ru-RU" sz="3600" b="1" dirty="0">
                <a:solidFill>
                  <a:srgbClr val="002060"/>
                </a:solidFill>
                <a:latin typeface="+mn-lt"/>
                <a:cs typeface="Arial" charset="0"/>
              </a:rPr>
            </a:br>
            <a:r>
              <a:rPr lang="en-US" sz="3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ru-RU" sz="3600" dirty="0">
                <a:solidFill>
                  <a:srgbClr val="002060"/>
                </a:solidFill>
                <a:latin typeface="+mn-lt"/>
              </a:rPr>
              <a:t>читать про себя </a:t>
            </a:r>
            <a:br>
              <a:rPr lang="ru-RU" sz="3600" dirty="0">
                <a:solidFill>
                  <a:srgbClr val="002060"/>
                </a:solidFill>
                <a:latin typeface="+mn-lt"/>
              </a:rPr>
            </a:br>
            <a:r>
              <a:rPr lang="ru-RU" sz="3600" dirty="0">
                <a:solidFill>
                  <a:srgbClr val="002060"/>
                </a:solidFill>
                <a:latin typeface="+mn-lt"/>
              </a:rPr>
              <a:t>и  находить в тексте 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3600" dirty="0">
                <a:solidFill>
                  <a:srgbClr val="002060"/>
                </a:solidFill>
                <a:latin typeface="+mn-lt"/>
              </a:rPr>
              <a:t>необходимую информацию</a:t>
            </a:r>
          </a:p>
        </p:txBody>
      </p:sp>
      <p:pic>
        <p:nvPicPr>
          <p:cNvPr id="58371" name="Picture 3" descr="C:\Users\Masha\Desktop\medium_80959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275" y="260350"/>
            <a:ext cx="1146175" cy="1368425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333375"/>
            <a:ext cx="7056437" cy="4848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9395" name="Picture 2" descr="C:\Users\Masha\Desktop\чтение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838" y="3046413"/>
            <a:ext cx="5113337" cy="35671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07704" y="116632"/>
            <a:ext cx="5184576" cy="6650416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7504" y="404664"/>
            <a:ext cx="8797824" cy="2522562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75" y="3571875"/>
            <a:ext cx="6905625" cy="30337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1520" y="260648"/>
            <a:ext cx="5905500" cy="4248150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2467" name="Picture 4" descr="C:\Users\Masha\Desktop\reading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4149725"/>
            <a:ext cx="6324600" cy="24812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764704"/>
          <a:ext cx="9143999" cy="6093296"/>
        </p:xfrm>
        <a:graphic>
          <a:graphicData uri="http://schemas.openxmlformats.org/drawingml/2006/table">
            <a:tbl>
              <a:tblPr/>
              <a:tblGrid>
                <a:gridCol w="3046916"/>
                <a:gridCol w="3048542"/>
                <a:gridCol w="3048541"/>
              </a:tblGrid>
              <a:tr h="541285">
                <a:tc>
                  <a:txBody>
                    <a:bodyPr/>
                    <a:lstStyle/>
                    <a:p>
                      <a:pPr marL="45720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 какой целью?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marL="50800" marR="508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Что?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marL="50800" marR="508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Как?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marL="50800" marR="508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2080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Удовольствие, 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воздействие на чувства эмоции;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расширение кругозора.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marL="50800" marR="508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Художественная литература (сказки, комикс, произведения фольклора), 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песни, рифмовки, рассказы из разделов по страноведению.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marL="50800" marR="508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Общее, глобальное понимание, 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запоминание информации, информация предназначена для развития критического отношения к миру.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marL="50800" marR="508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6656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Информирование с целью какого-либо воздействия, установки.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marL="50800" marR="508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Инструкции, правила, рецепты, расписание, листовки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marL="50800" marR="508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Детальное понимание, информация предназначена для дальнейшего использования.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marL="50800" marR="508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6656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Образование, расширение языковых познаний профессионального кругозора.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marL="50800" marR="508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Тексты из различных областей знаний в разделе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Fun at school</a:t>
                      </a: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будущем – тексты по специальности, газеты, журналы.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marL="50800" marR="508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Детальное понимание, глубокая интерпретация с помощью словаря, запоминание информации. 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99"/>
                        </a:solidFill>
                        <a:effectLst/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marL="50800" marR="5080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Заголовок 1"/>
          <p:cNvSpPr txBox="1">
            <a:spLocks/>
          </p:cNvSpPr>
          <p:nvPr/>
        </p:nvSpPr>
        <p:spPr>
          <a:xfrm>
            <a:off x="2771775" y="115888"/>
            <a:ext cx="3313113" cy="576808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000" b="1" kern="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ЧТЕНИЕ</a:t>
            </a:r>
            <a:endParaRPr lang="ru-RU" sz="3000" kern="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Заголовок 1"/>
          <p:cNvSpPr>
            <a:spLocks noGrp="1"/>
          </p:cNvSpPr>
          <p:nvPr>
            <p:ph type="title"/>
          </p:nvPr>
        </p:nvSpPr>
        <p:spPr>
          <a:xfrm>
            <a:off x="2771800" y="188640"/>
            <a:ext cx="4186808" cy="503237"/>
          </a:xfr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0070C0"/>
                </a:solidFill>
              </a:rPr>
              <a:t>ТИПЫ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</a:rPr>
              <a:t>ТЕКСТОВ</a:t>
            </a:r>
            <a:endParaRPr lang="ru-RU" sz="3600" dirty="0" smtClean="0">
              <a:solidFill>
                <a:srgbClr val="0070C0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08720"/>
            <a:ext cx="4873227" cy="367240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780928"/>
            <a:ext cx="4069524" cy="395551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5" name="TextBox 4"/>
          <p:cNvSpPr txBox="1"/>
          <p:nvPr/>
        </p:nvSpPr>
        <p:spPr>
          <a:xfrm rot="1058256">
            <a:off x="5338802" y="1377507"/>
            <a:ext cx="345638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ПОВЕСТВОВАТЕЛЬНЫЕ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4554602" cy="388023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988840"/>
            <a:ext cx="4010051" cy="470190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4" name="TextBox 3"/>
          <p:cNvSpPr txBox="1"/>
          <p:nvPr/>
        </p:nvSpPr>
        <p:spPr>
          <a:xfrm rot="1058256">
            <a:off x="4979636" y="858451"/>
            <a:ext cx="333125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НАУЧНО- ПОПУЛЯРНЫЕ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92696"/>
            <a:ext cx="7686675" cy="54102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 rot="1058256">
            <a:off x="4416687" y="4805879"/>
            <a:ext cx="345638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ЭЛЕКТРОННЫЕ ПИСЬМА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Masha\Desktop\Чтение текста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78480"/>
            <a:ext cx="4464496" cy="591887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2227" name="Picture 4" descr="C:\Users\Masha\Desktop\Чтение текста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692696"/>
            <a:ext cx="4341549" cy="5919343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 rot="1058256">
            <a:off x="3817725" y="2689127"/>
            <a:ext cx="136689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СКАЗКИ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389512" cy="435185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836712"/>
            <a:ext cx="4000500" cy="58356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4" name="TextBox 3"/>
          <p:cNvSpPr txBox="1"/>
          <p:nvPr/>
        </p:nvSpPr>
        <p:spPr>
          <a:xfrm rot="1058256">
            <a:off x="322268" y="5389255"/>
            <a:ext cx="3029327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НАРОДНЫЕ ПЕСЕНКИ</a:t>
            </a:r>
          </a:p>
        </p:txBody>
      </p:sp>
      <p:sp>
        <p:nvSpPr>
          <p:cNvPr id="5" name="TextBox 4"/>
          <p:cNvSpPr txBox="1"/>
          <p:nvPr/>
        </p:nvSpPr>
        <p:spPr>
          <a:xfrm rot="1058256">
            <a:off x="5967263" y="453858"/>
            <a:ext cx="1822267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КОМИКСЫ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5119606" cy="345638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857062"/>
            <a:ext cx="5583585" cy="278149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4" name="TextBox 3"/>
          <p:cNvSpPr txBox="1"/>
          <p:nvPr/>
        </p:nvSpPr>
        <p:spPr>
          <a:xfrm rot="1058256">
            <a:off x="6469706" y="1616382"/>
            <a:ext cx="189089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ЗАПИСКИ</a:t>
            </a:r>
          </a:p>
        </p:txBody>
      </p:sp>
      <p:sp>
        <p:nvSpPr>
          <p:cNvPr id="6" name="TextBox 5"/>
          <p:cNvSpPr txBox="1"/>
          <p:nvPr/>
        </p:nvSpPr>
        <p:spPr>
          <a:xfrm rot="1058256">
            <a:off x="855000" y="4844381"/>
            <a:ext cx="180929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РЕЦЕПТЫ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04864"/>
            <a:ext cx="8115300" cy="39338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 rot="1058256">
            <a:off x="2688343" y="918431"/>
            <a:ext cx="346288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ПРАВИЛА, ИНСТРУКЦИИ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3964076" cy="482538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717032"/>
            <a:ext cx="5053235" cy="298659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5" name="TextBox 4"/>
          <p:cNvSpPr txBox="1"/>
          <p:nvPr/>
        </p:nvSpPr>
        <p:spPr>
          <a:xfrm rot="1058256">
            <a:off x="4441619" y="1116767"/>
            <a:ext cx="239551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ОБЪЯВЛЕНИЯ</a:t>
            </a:r>
          </a:p>
        </p:txBody>
      </p:sp>
      <p:sp>
        <p:nvSpPr>
          <p:cNvPr id="6" name="TextBox 5"/>
          <p:cNvSpPr txBox="1"/>
          <p:nvPr/>
        </p:nvSpPr>
        <p:spPr>
          <a:xfrm rot="1058256">
            <a:off x="1861211" y="5864738"/>
            <a:ext cx="189012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ВИКТОРИНЫ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6624736" cy="616921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 rot="1058256">
            <a:off x="6083364" y="1241707"/>
            <a:ext cx="2326894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ДНЕВНИК ПУТЕШЕСТВИЙ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20688"/>
            <a:ext cx="6882011" cy="605581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 rot="1058256">
            <a:off x="6750129" y="513302"/>
            <a:ext cx="221463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РАСПИСАНИЕ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260648"/>
            <a:ext cx="4203559" cy="432048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3816" y="2348880"/>
            <a:ext cx="3939117" cy="424847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4" name="TextBox 3"/>
          <p:cNvSpPr txBox="1"/>
          <p:nvPr/>
        </p:nvSpPr>
        <p:spPr>
          <a:xfrm rot="1058256">
            <a:off x="4974285" y="708280"/>
            <a:ext cx="3558939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РЕКЛАМНЫЕ БРОШЮРЫ </a:t>
            </a:r>
          </a:p>
          <a:p>
            <a:r>
              <a:rPr lang="ru-RU" sz="2400" b="1" dirty="0" smtClean="0">
                <a:solidFill>
                  <a:srgbClr val="0070C0"/>
                </a:solidFill>
              </a:rPr>
              <a:t>И ЛИСТОВКИ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825" y="765175"/>
            <a:ext cx="8497888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28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Выпускник научится</a:t>
            </a:r>
            <a:r>
              <a:rPr lang="ru-RU" sz="2800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eaLnBrk="1" hangingPunct="1">
              <a:defRPr/>
            </a:pPr>
            <a:endParaRPr lang="ru-RU" sz="800" dirty="0" smtClean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списывать текст и выписывать из него слова, словосочетания, простые предложения</a:t>
            </a:r>
          </a:p>
          <a:p>
            <a:endParaRPr lang="ru-RU" sz="800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восстанавливать слово, предложение, текст в соответствии с решаемой учебной задачей</a:t>
            </a:r>
          </a:p>
          <a:p>
            <a:endParaRPr lang="ru-RU" sz="800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писать по образцу краткое письмо зарубежному другу</a:t>
            </a:r>
          </a:p>
          <a:p>
            <a:endParaRPr lang="ru-RU" sz="800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писать поздравительную открытку с Новым годом, Рождеством, днем рождения (с опорой на образец)</a:t>
            </a:r>
            <a:endParaRPr lang="ru-RU" sz="28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420" y="188640"/>
            <a:ext cx="8209161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32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ПИСЬМО. </a:t>
            </a:r>
            <a:r>
              <a:rPr lang="ru-RU" sz="32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Планируемые результаты:</a:t>
            </a:r>
          </a:p>
        </p:txBody>
      </p:sp>
    </p:spTree>
    <p:extLst>
      <p:ext uri="{BB962C8B-B14F-4D97-AF65-F5344CB8AC3E}">
        <p14:creationId xmlns="" xmlns:p14="http://schemas.microsoft.com/office/powerpoint/2010/main" val="296067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350" y="1628775"/>
            <a:ext cx="6400800" cy="3887788"/>
          </a:xfrm>
        </p:spPr>
        <p:txBody>
          <a:bodyPr/>
          <a:lstStyle/>
          <a:p>
            <a:r>
              <a:rPr lang="ru-RU" altLang="ru-RU" sz="3600" b="1" dirty="0" smtClean="0">
                <a:solidFill>
                  <a:srgbClr val="002060"/>
                </a:solidFill>
                <a:cs typeface="Arial" pitchFamily="34" charset="0"/>
              </a:rPr>
              <a:t>Планируемый результат</a:t>
            </a:r>
            <a:r>
              <a:rPr lang="ru-RU" altLang="ru-RU" sz="3600" dirty="0" smtClean="0">
                <a:solidFill>
                  <a:srgbClr val="002060"/>
                </a:solidFill>
                <a:cs typeface="Arial" pitchFamily="34" charset="0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списывать текст и выписывать из него слова, словосочетания, простые предложения</a:t>
            </a:r>
          </a:p>
        </p:txBody>
      </p:sp>
      <p:pic>
        <p:nvPicPr>
          <p:cNvPr id="47107" name="Picture 3" descr="C:\Users\Masha\Desktop\medium_80959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188913"/>
            <a:ext cx="1146175" cy="1368425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20688"/>
            <a:ext cx="8404850" cy="496855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Users\Masha\Desktop\выпиши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068960"/>
            <a:ext cx="4716016" cy="363806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16632"/>
            <a:ext cx="6804248" cy="278902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Masha\Desktop\prepositions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5250" y="2852738"/>
            <a:ext cx="633412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Picture 3" descr="C:\Users\Masha\Desktop\выпиши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95250"/>
            <a:ext cx="593407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Picture 4" descr="C:\Users\Masha\Desktop\выпиши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4200" y="1103313"/>
            <a:ext cx="56007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1" name="Picture 8" descr="C:\Users\Masha\Desktop\выпиши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4625" y="4459288"/>
            <a:ext cx="6086475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350" y="1628775"/>
            <a:ext cx="6400800" cy="3887788"/>
          </a:xfrm>
        </p:spPr>
        <p:txBody>
          <a:bodyPr/>
          <a:lstStyle/>
          <a:p>
            <a:r>
              <a:rPr lang="ru-RU" altLang="ru-RU" sz="3600" b="1" dirty="0" smtClean="0">
                <a:solidFill>
                  <a:srgbClr val="002060"/>
                </a:solidFill>
                <a:cs typeface="Arial" pitchFamily="34" charset="0"/>
              </a:rPr>
              <a:t>Планируемый результат</a:t>
            </a:r>
            <a:r>
              <a:rPr lang="ru-RU" altLang="ru-RU" sz="3600" dirty="0" smtClean="0">
                <a:solidFill>
                  <a:srgbClr val="002060"/>
                </a:solidFill>
                <a:cs typeface="Arial" pitchFamily="34" charset="0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восстанавливать слово, предложение, текст в соответствии с решаемой учебной задачей</a:t>
            </a:r>
          </a:p>
        </p:txBody>
      </p:sp>
      <p:pic>
        <p:nvPicPr>
          <p:cNvPr id="47107" name="Picture 3" descr="C:\Users\Masha\Desktop\medium_80959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188913"/>
            <a:ext cx="1146175" cy="1368425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6073775" cy="32750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168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293096"/>
            <a:ext cx="7693025" cy="23320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149080"/>
            <a:ext cx="7831088" cy="24493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2708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188640"/>
            <a:ext cx="5976664" cy="36353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198438"/>
            <a:ext cx="7666037" cy="63023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5734050" cy="35528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005064"/>
            <a:ext cx="5016996" cy="249699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536" y="764704"/>
            <a:ext cx="8336731" cy="453213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6559699" cy="366729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4005064"/>
            <a:ext cx="5049560" cy="262330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7792899" cy="309634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3717032"/>
            <a:ext cx="7227347" cy="25922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060848"/>
            <a:ext cx="6400800" cy="3887788"/>
          </a:xfrm>
        </p:spPr>
        <p:txBody>
          <a:bodyPr/>
          <a:lstStyle/>
          <a:p>
            <a:r>
              <a:rPr lang="ru-RU" altLang="ru-RU" sz="3600" b="1" dirty="0" smtClean="0">
                <a:solidFill>
                  <a:srgbClr val="002060"/>
                </a:solidFill>
                <a:cs typeface="Arial" pitchFamily="34" charset="0"/>
              </a:rPr>
              <a:t>Планируемый результат</a:t>
            </a:r>
            <a:r>
              <a:rPr lang="ru-RU" altLang="ru-RU" sz="3600" dirty="0" smtClean="0">
                <a:solidFill>
                  <a:srgbClr val="002060"/>
                </a:solidFill>
                <a:cs typeface="Arial" pitchFamily="34" charset="0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писать по образцу краткое письмо зарубежному другу</a:t>
            </a:r>
          </a:p>
        </p:txBody>
      </p:sp>
      <p:pic>
        <p:nvPicPr>
          <p:cNvPr id="47107" name="Picture 3" descr="C:\Users\Masha\Desktop\medium_80959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188913"/>
            <a:ext cx="1146175" cy="1368425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5183912" cy="295232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939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7" y="3356992"/>
            <a:ext cx="4500749" cy="331236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3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15616" y="476672"/>
            <a:ext cx="7134374" cy="573297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2" descr="F:\Рабочий стол\Презентация по компонентам\Картинки к през\сб.упр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528" y="908720"/>
            <a:ext cx="8470900" cy="428625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3" descr="F:\Рабочий стол\Презентация по компонентам\Картинки к през\сб.упр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600" y="332656"/>
            <a:ext cx="7123113" cy="621506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8226605" cy="341555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1988840"/>
            <a:ext cx="6400800" cy="3887788"/>
          </a:xfrm>
        </p:spPr>
        <p:txBody>
          <a:bodyPr/>
          <a:lstStyle/>
          <a:p>
            <a:r>
              <a:rPr lang="ru-RU" altLang="ru-RU" sz="3600" b="1" dirty="0" smtClean="0">
                <a:solidFill>
                  <a:srgbClr val="002060"/>
                </a:solidFill>
                <a:cs typeface="Arial" pitchFamily="34" charset="0"/>
              </a:rPr>
              <a:t>Планируемый результат</a:t>
            </a:r>
            <a:r>
              <a:rPr lang="ru-RU" altLang="ru-RU" sz="3600" dirty="0" smtClean="0">
                <a:solidFill>
                  <a:srgbClr val="002060"/>
                </a:solidFill>
                <a:cs typeface="Arial" pitchFamily="34" charset="0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писать поздравительную открытку</a:t>
            </a:r>
            <a:endParaRPr lang="en-US" sz="2800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с Новым годом, Рождеством, </a:t>
            </a:r>
            <a:endParaRPr lang="en-US" sz="2800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8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днем рождения (с опорой на образец)</a:t>
            </a:r>
          </a:p>
        </p:txBody>
      </p:sp>
      <p:pic>
        <p:nvPicPr>
          <p:cNvPr id="47107" name="Picture 3" descr="C:\Users\Masha\Desktop\medium_80959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188913"/>
            <a:ext cx="1146175" cy="1368425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356992"/>
            <a:ext cx="5561906" cy="303980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837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3528392" cy="282878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116632"/>
            <a:ext cx="8352928" cy="14465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Языковые средства и навыки оперирования ими</a:t>
            </a:r>
            <a:r>
              <a:rPr lang="ru-RU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ru-RU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Графика, каллиграфия, орфография.</a:t>
            </a:r>
            <a:endParaRPr lang="en-US" sz="28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ru-RU" sz="30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Планируемые </a:t>
            </a:r>
            <a:r>
              <a:rPr lang="ru-RU" sz="3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результаты: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628800"/>
            <a:ext cx="820891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Выпускник научится</a:t>
            </a:r>
            <a:r>
              <a:rPr lang="ru-RU" sz="2800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endParaRPr lang="ru-RU" sz="800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6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пользоваться английским алфавитом, знать последовательность букв в нем</a:t>
            </a:r>
          </a:p>
          <a:p>
            <a:endParaRPr lang="ru-RU" sz="800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6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воспроизводить графически и каллиграфически корректно все буквы английского алфавита (</a:t>
            </a:r>
            <a:r>
              <a:rPr lang="ru-RU" sz="2600" dirty="0" err="1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полупечатное</a:t>
            </a:r>
            <a:r>
              <a:rPr lang="ru-RU" sz="26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написание букв, буквосочетаний, слов)</a:t>
            </a:r>
          </a:p>
          <a:p>
            <a:endParaRPr lang="ru-RU" sz="800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6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применять основные правила чтения и орфографии, читать и писать изученные слова английского языка</a:t>
            </a:r>
          </a:p>
          <a:p>
            <a:endParaRPr lang="ru-RU" sz="800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600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отличать буквы от знаков транскрипции</a:t>
            </a:r>
          </a:p>
        </p:txBody>
      </p:sp>
    </p:spTree>
    <p:extLst>
      <p:ext uri="{BB962C8B-B14F-4D97-AF65-F5344CB8AC3E}">
        <p14:creationId xmlns="" xmlns:p14="http://schemas.microsoft.com/office/powerpoint/2010/main" val="296067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3939356" cy="579008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656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140968"/>
            <a:ext cx="4485893" cy="320578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8562975" cy="492918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2924944"/>
            <a:ext cx="5058260" cy="378904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861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9513" y="106624"/>
            <a:ext cx="6120680" cy="325093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2"/>
            <a:ext cx="6921500" cy="25939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963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996952"/>
            <a:ext cx="6908800" cy="17589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6963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075" y="5012296"/>
            <a:ext cx="8529389" cy="153383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3888432" cy="52562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88640"/>
            <a:ext cx="3712970" cy="309634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3429000"/>
            <a:ext cx="3633391" cy="3284984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096250" cy="23050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7828" name="Picture 6" descr="F:\Рабочий стол\Презентация по компонентам\Картинки к през\сб.упр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852936"/>
            <a:ext cx="6096928" cy="36004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7544" y="188640"/>
            <a:ext cx="3744416" cy="462210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8852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5143500"/>
            <a:ext cx="8272462" cy="15128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67744" y="260648"/>
            <a:ext cx="4831671" cy="631103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7987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653136"/>
            <a:ext cx="8637587" cy="20066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69"/>
            <a:ext cx="2448272" cy="5495823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  <p:sp>
        <p:nvSpPr>
          <p:cNvPr id="6" name="Стрелка вправо 5"/>
          <p:cNvSpPr/>
          <p:nvPr/>
        </p:nvSpPr>
        <p:spPr>
          <a:xfrm>
            <a:off x="1241" y="3068960"/>
            <a:ext cx="504056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115616" y="188640"/>
            <a:ext cx="691276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endParaRPr lang="en-US" sz="5100" b="1" dirty="0" smtClean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1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РУБРИКА </a:t>
            </a:r>
            <a:r>
              <a:rPr lang="en-US" sz="1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“LET ME SHARE</a:t>
            </a:r>
            <a:r>
              <a:rPr lang="en-US" sz="1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”</a:t>
            </a:r>
            <a:endParaRPr lang="ru-RU" sz="128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en-US" sz="2900" b="1" dirty="0" smtClean="0">
                <a:solidFill>
                  <a:srgbClr val="C00000"/>
                </a:solidFill>
              </a:rPr>
              <a:t> </a:t>
            </a:r>
            <a:endParaRPr lang="ru-RU" sz="2900" b="1" dirty="0">
              <a:solidFill>
                <a:srgbClr val="C00000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806055" y="5877272"/>
            <a:ext cx="6158433" cy="79208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75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GB" b="1" dirty="0" smtClean="0">
                <a:solidFill>
                  <a:srgbClr val="C00000"/>
                </a:solidFill>
                <a:hlinkClick r:id="rId3"/>
              </a:rPr>
              <a:t>http://old.prosv.ru/umk/spotlight/info.aspx?ob_no=34714</a:t>
            </a:r>
            <a:endParaRPr lang="en-GB" b="1" dirty="0" smtClean="0">
              <a:solidFill>
                <a:srgbClr val="C00000"/>
              </a:solidFill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56792"/>
            <a:ext cx="6161185" cy="3600400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100228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Прямоугольник 1"/>
          <p:cNvSpPr>
            <a:spLocks noChangeArrowheads="1"/>
          </p:cNvSpPr>
          <p:nvPr/>
        </p:nvSpPr>
        <p:spPr bwMode="auto">
          <a:xfrm>
            <a:off x="107505" y="1052513"/>
            <a:ext cx="903649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карточки со словами и словосочетаниями с активной </a:t>
            </a:r>
            <a:r>
              <a:rPr lang="en-US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</a:t>
            </a:r>
            <a:r>
              <a:rPr 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лексикой </a:t>
            </a:r>
            <a:r>
              <a:rPr lang="ru-RU" sz="24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 всем модулям учебников, которые можно распечатать, и рекомендации по работе с </a:t>
            </a:r>
            <a:r>
              <a:rPr 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ними</a:t>
            </a:r>
            <a:endParaRPr lang="en-US" sz="24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картинки (</a:t>
            </a:r>
            <a:r>
              <a:rPr lang="ru-RU" sz="2400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flashcards</a:t>
            </a:r>
            <a:r>
              <a:rPr lang="ru-RU" sz="24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), иллюстрирующие всю активную лексику по модулям, которые тоже можно </a:t>
            </a:r>
            <a:r>
              <a:rPr 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распечатать</a:t>
            </a:r>
            <a:endParaRPr lang="en-US" sz="24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карточки для самопроверки слов по модулям и рекомендации по работе с </a:t>
            </a:r>
            <a:r>
              <a:rPr 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ними</a:t>
            </a:r>
            <a:endParaRPr lang="en-US" sz="24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красочные презентации для отработки, закрепления и повторения языкового </a:t>
            </a:r>
            <a:r>
              <a:rPr 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материала</a:t>
            </a:r>
            <a:endParaRPr lang="en-US" sz="24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игры</a:t>
            </a:r>
            <a:endParaRPr lang="en-US" sz="24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видео с песенками, </a:t>
            </a:r>
            <a:r>
              <a:rPr lang="ru-RU" sz="2400" dirty="0" err="1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чантами</a:t>
            </a:r>
            <a:r>
              <a:rPr lang="ru-RU" sz="24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другими материалами по тематике учебного </a:t>
            </a:r>
            <a:r>
              <a:rPr lang="ru-RU" sz="2400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материала</a:t>
            </a:r>
            <a:endParaRPr lang="en-US" sz="2400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электронное приложение к сборнику контрольных заданий для 2 класса</a:t>
            </a: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647254" y="333375"/>
            <a:ext cx="7849493" cy="5032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7500"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9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МАТЕРИАЛЫ РУБРИКИ </a:t>
            </a:r>
            <a:r>
              <a:rPr lang="en-US" sz="29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“LET ME SHARE”</a:t>
            </a:r>
            <a:endParaRPr lang="ru-RU" sz="29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492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9144000" cy="5633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8848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528" y="2636912"/>
            <a:ext cx="8431213" cy="4047803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sz="4000" b="1" dirty="0" smtClean="0">
                <a:solidFill>
                  <a:srgbClr val="663300"/>
                </a:solidFill>
              </a:rPr>
              <a:t>         </a:t>
            </a:r>
          </a:p>
          <a:p>
            <a:pPr eaLnBrk="1" hangingPunct="1">
              <a:buFontTx/>
              <a:buNone/>
            </a:pPr>
            <a:endParaRPr lang="ru-RU" sz="4000" dirty="0" smtClean="0"/>
          </a:p>
        </p:txBody>
      </p:sp>
      <p:pic>
        <p:nvPicPr>
          <p:cNvPr id="177155" name="Picture 6" descr="Spotlight Starter, 6-7 years old, kindergarden, grade 1">
            <a:hlinkClick r:id="rId2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62000" y="3187700"/>
            <a:ext cx="1736725" cy="2447925"/>
          </a:xfrm>
        </p:spPr>
      </p:pic>
      <p:pic>
        <p:nvPicPr>
          <p:cNvPr id="177156" name="Picture 18" descr="Spotlight 3, 8-9 years old, grade 3">
            <a:hlinkClick r:id="rId4"/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4362450" y="3979863"/>
            <a:ext cx="1735138" cy="2447925"/>
          </a:xfrm>
        </p:spPr>
      </p:pic>
      <p:pic>
        <p:nvPicPr>
          <p:cNvPr id="177157" name="Picture 15" descr="Spotlight 2, 7-8 years old, grade 2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875" y="3644900"/>
            <a:ext cx="1725613" cy="243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58" name="Picture 22" descr="Spotlight 4, 9-10 years old, grade 4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7763" y="4149725"/>
            <a:ext cx="17367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2231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dirty="0" smtClean="0">
                <a:solidFill>
                  <a:srgbClr val="663300"/>
                </a:solidFill>
              </a:rPr>
              <a:t/>
            </a:r>
            <a:br>
              <a:rPr lang="ru-RU" b="1" dirty="0" smtClean="0">
                <a:solidFill>
                  <a:srgbClr val="66330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ЖЕЛАЕМ УСПЕХОВ 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С АНГЛИЙСКИМ В ФОКУСЕ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В НОВОМ УЧЕБНОМ ГОДУ !</a:t>
            </a:r>
            <a:br>
              <a:rPr lang="ru-RU" b="1" dirty="0" smtClean="0">
                <a:solidFill>
                  <a:srgbClr val="0070C0"/>
                </a:solidFill>
              </a:rPr>
            </a:br>
            <a:endParaRPr lang="ru-RU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Заголовок 1"/>
          <p:cNvSpPr>
            <a:spLocks noGrp="1"/>
          </p:cNvSpPr>
          <p:nvPr>
            <p:ph type="ctrTitle"/>
          </p:nvPr>
        </p:nvSpPr>
        <p:spPr>
          <a:xfrm>
            <a:off x="3059832" y="260648"/>
            <a:ext cx="2736304" cy="503783"/>
          </a:xfr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sz="2400" b="1" dirty="0" smtClean="0">
                <a:solidFill>
                  <a:srgbClr val="0070C0"/>
                </a:solidFill>
              </a:rPr>
              <a:t>БИБЛИОГРАФИЯ</a:t>
            </a:r>
          </a:p>
        </p:txBody>
      </p:sp>
      <p:sp>
        <p:nvSpPr>
          <p:cNvPr id="901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980728"/>
            <a:ext cx="8784976" cy="5400600"/>
          </a:xfrm>
        </p:spPr>
        <p:txBody>
          <a:bodyPr>
            <a:normAutofit fontScale="92500" lnSpcReduction="10000"/>
          </a:bodyPr>
          <a:lstStyle/>
          <a:p>
            <a:pPr marL="514350" indent="-514350" algn="l" eaLnBrk="1" hangingPunct="1">
              <a:buFont typeface="+mj-lt"/>
              <a:buAutoNum type="arabicPeriod"/>
            </a:pPr>
            <a:r>
              <a:rPr lang="ru-RU" sz="2600" dirty="0" smtClean="0">
                <a:solidFill>
                  <a:srgbClr val="002060"/>
                </a:solidFill>
              </a:rPr>
              <a:t>Федеральный государственный образовательный стандарт начального общего образования</a:t>
            </a:r>
            <a:endParaRPr lang="en-US" sz="2600" dirty="0" smtClean="0">
              <a:solidFill>
                <a:srgbClr val="002060"/>
              </a:solidFill>
            </a:endParaRPr>
          </a:p>
          <a:p>
            <a:pPr marL="514350" indent="-514350" algn="l" eaLnBrk="1" hangingPunct="1">
              <a:buFont typeface="+mj-lt"/>
              <a:buAutoNum type="arabicPeriod"/>
            </a:pPr>
            <a:r>
              <a:rPr lang="ru-RU" sz="2600" dirty="0" smtClean="0">
                <a:solidFill>
                  <a:srgbClr val="002060"/>
                </a:solidFill>
              </a:rPr>
              <a:t>Примерная основная образовательная программа начального общего образования</a:t>
            </a:r>
          </a:p>
          <a:p>
            <a:pPr marL="514350" indent="-514350" algn="l" eaLnBrk="1" hangingPunct="1">
              <a:buFont typeface="+mj-lt"/>
              <a:buAutoNum type="arabicPeriod"/>
            </a:pPr>
            <a:r>
              <a:rPr lang="ru-RU" sz="2600" dirty="0" smtClean="0">
                <a:solidFill>
                  <a:srgbClr val="002060"/>
                </a:solidFill>
              </a:rPr>
              <a:t>Рабочие программы 2-4 классы для учителей общеобразовательных учреждений, Н.И. Быкова, </a:t>
            </a:r>
            <a:endParaRPr lang="en-US" sz="2600" dirty="0" smtClean="0">
              <a:solidFill>
                <a:srgbClr val="002060"/>
              </a:solidFill>
            </a:endParaRPr>
          </a:p>
          <a:p>
            <a:pPr marL="514350" indent="-514350" algn="l" eaLnBrk="1" hangingPunct="1"/>
            <a:r>
              <a:rPr lang="en-US" sz="2600" dirty="0" smtClean="0">
                <a:solidFill>
                  <a:srgbClr val="002060"/>
                </a:solidFill>
              </a:rPr>
              <a:t>        </a:t>
            </a:r>
            <a:r>
              <a:rPr lang="ru-RU" sz="2600" dirty="0" smtClean="0">
                <a:solidFill>
                  <a:srgbClr val="002060"/>
                </a:solidFill>
              </a:rPr>
              <a:t>М.Д.</a:t>
            </a:r>
            <a:r>
              <a:rPr lang="en-US" sz="2600" dirty="0" smtClean="0">
                <a:solidFill>
                  <a:srgbClr val="002060"/>
                </a:solidFill>
              </a:rPr>
              <a:t> </a:t>
            </a:r>
            <a:r>
              <a:rPr lang="ru-RU" sz="2600" dirty="0" smtClean="0">
                <a:solidFill>
                  <a:srgbClr val="002060"/>
                </a:solidFill>
              </a:rPr>
              <a:t>Поспелова</a:t>
            </a:r>
            <a:endParaRPr lang="en-US" sz="2600" dirty="0" smtClean="0">
              <a:solidFill>
                <a:srgbClr val="002060"/>
              </a:solidFill>
            </a:endParaRPr>
          </a:p>
          <a:p>
            <a:pPr marL="514350" indent="-514350" algn="l" eaLnBrk="1" hangingPunct="1">
              <a:buFont typeface="+mj-lt"/>
              <a:buAutoNum type="arabicPeriod"/>
            </a:pPr>
            <a:r>
              <a:rPr lang="ru-RU" sz="2600" dirty="0" smtClean="0">
                <a:solidFill>
                  <a:srgbClr val="002060"/>
                </a:solidFill>
              </a:rPr>
              <a:t>Методика обучения иностранным языкам: традиции и современность (под редакцией Миролюбова. Авторы М.Е. </a:t>
            </a:r>
            <a:r>
              <a:rPr lang="ru-RU" sz="2600" dirty="0" err="1" smtClean="0">
                <a:solidFill>
                  <a:srgbClr val="002060"/>
                </a:solidFill>
              </a:rPr>
              <a:t>Брейгина</a:t>
            </a:r>
            <a:r>
              <a:rPr lang="ru-RU" sz="2600" dirty="0" smtClean="0">
                <a:solidFill>
                  <a:srgbClr val="002060"/>
                </a:solidFill>
              </a:rPr>
              <a:t> и А.В. </a:t>
            </a:r>
            <a:r>
              <a:rPr lang="ru-RU" sz="2600" dirty="0" err="1" smtClean="0">
                <a:solidFill>
                  <a:srgbClr val="002060"/>
                </a:solidFill>
              </a:rPr>
              <a:t>Щепилова</a:t>
            </a:r>
            <a:r>
              <a:rPr lang="ru-RU" sz="2600" dirty="0" smtClean="0">
                <a:solidFill>
                  <a:srgbClr val="002060"/>
                </a:solidFill>
              </a:rPr>
              <a:t>, Титул, 2010)</a:t>
            </a:r>
          </a:p>
          <a:p>
            <a:pPr marL="514350" indent="-514350" algn="l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ru-RU" sz="2600" dirty="0" smtClean="0">
                <a:solidFill>
                  <a:srgbClr val="002060"/>
                </a:solidFill>
              </a:rPr>
              <a:t>Современная методика обучения иностранным языкам </a:t>
            </a:r>
            <a:endParaRPr lang="en-US" sz="2600" dirty="0" smtClean="0">
              <a:solidFill>
                <a:srgbClr val="002060"/>
              </a:solidFill>
            </a:endParaRPr>
          </a:p>
          <a:p>
            <a:pPr marL="514350" indent="-514350" algn="l" eaLnBrk="1" hangingPunct="1">
              <a:lnSpc>
                <a:spcPct val="90000"/>
              </a:lnSpc>
            </a:pPr>
            <a:r>
              <a:rPr lang="en-US" sz="2600" dirty="0" smtClean="0">
                <a:solidFill>
                  <a:srgbClr val="002060"/>
                </a:solidFill>
              </a:rPr>
              <a:t>       </a:t>
            </a:r>
            <a:r>
              <a:rPr lang="ru-RU" sz="2600" dirty="0" smtClean="0">
                <a:solidFill>
                  <a:srgbClr val="002060"/>
                </a:solidFill>
              </a:rPr>
              <a:t>Н.Д. Гальскова - М.: АРКТИ, 2003</a:t>
            </a:r>
            <a:endParaRPr lang="en-US" sz="2600" dirty="0" smtClean="0">
              <a:solidFill>
                <a:srgbClr val="002060"/>
              </a:solidFill>
            </a:endParaRPr>
          </a:p>
          <a:p>
            <a:pPr marL="514350" indent="-514350" algn="l" eaLnBrk="1" hangingPunct="1">
              <a:lnSpc>
                <a:spcPct val="90000"/>
              </a:lnSpc>
            </a:pPr>
            <a:endParaRPr lang="en-GB" sz="2600" dirty="0" smtClean="0">
              <a:solidFill>
                <a:srgbClr val="0062AC"/>
              </a:solidFill>
            </a:endParaRPr>
          </a:p>
          <a:p>
            <a:pPr marL="514350" indent="-514350" algn="l" eaLnBrk="1" hangingPunct="1">
              <a:lnSpc>
                <a:spcPct val="90000"/>
              </a:lnSpc>
            </a:pPr>
            <a:r>
              <a:rPr lang="ru-RU" sz="2600" dirty="0" smtClean="0">
                <a:solidFill>
                  <a:srgbClr val="0062AC"/>
                </a:solidFill>
              </a:rPr>
              <a:t> </a:t>
            </a:r>
          </a:p>
          <a:p>
            <a:pPr marL="514350" indent="-514350" algn="l" eaLnBrk="1" hangingPunct="1">
              <a:lnSpc>
                <a:spcPct val="90000"/>
              </a:lnSpc>
            </a:pPr>
            <a:endParaRPr lang="ru-RU" sz="2800" dirty="0" smtClean="0">
              <a:solidFill>
                <a:srgbClr val="002060"/>
              </a:solidFill>
            </a:endParaRPr>
          </a:p>
          <a:p>
            <a:pPr algn="l" eaLnBrk="1" hangingPunct="1">
              <a:lnSpc>
                <a:spcPct val="90000"/>
              </a:lnSpc>
            </a:pPr>
            <a:endParaRPr lang="ru-RU" sz="2800" b="1" dirty="0" smtClean="0">
              <a:solidFill>
                <a:srgbClr val="663300"/>
              </a:solidFill>
            </a:endParaRPr>
          </a:p>
          <a:p>
            <a:pPr algn="l" eaLnBrk="1" hangingPunct="1">
              <a:buFont typeface="Arial" charset="0"/>
              <a:buChar char="•"/>
            </a:pPr>
            <a:endParaRPr lang="ru-RU" sz="2800" b="1" dirty="0" smtClean="0">
              <a:solidFill>
                <a:srgbClr val="663300"/>
              </a:solidFill>
            </a:endParaRPr>
          </a:p>
          <a:p>
            <a:pPr algn="l" eaLnBrk="1" hangingPunct="1">
              <a:buFont typeface="Arial" charset="0"/>
              <a:buChar char="•"/>
            </a:pPr>
            <a:endParaRPr lang="ru-RU" sz="2800" b="1" dirty="0" smtClean="0">
              <a:solidFill>
                <a:srgbClr val="663300"/>
              </a:solidFill>
            </a:endParaRPr>
          </a:p>
          <a:p>
            <a:pPr algn="l" eaLnBrk="1" hangingPunct="1">
              <a:buFont typeface="Arial" charset="0"/>
              <a:buChar char="•"/>
            </a:pPr>
            <a:endParaRPr lang="ru-RU" sz="2800" dirty="0" smtClean="0">
              <a:solidFill>
                <a:srgbClr val="66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3804</TotalTime>
  <Words>1609</Words>
  <Application>Microsoft Office PowerPoint</Application>
  <PresentationFormat>Экран (4:3)</PresentationFormat>
  <Paragraphs>277</Paragraphs>
  <Slides>130</Slides>
  <Notes>4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130</vt:i4>
      </vt:variant>
    </vt:vector>
  </HeadingPairs>
  <TitlesOfParts>
    <vt:vector size="131" baseType="lpstr">
      <vt:lpstr>Тема Office</vt:lpstr>
      <vt:lpstr>Учим поколение Z чтению и письму  c УМК «Английский в фокусе» 2-4</vt:lpstr>
      <vt:lpstr>Слайд 2</vt:lpstr>
      <vt:lpstr>Слайд 3</vt:lpstr>
      <vt:lpstr>ТРАДИЦИОННЫЙ ПОДХОД</vt:lpstr>
      <vt:lpstr>Слайд 5</vt:lpstr>
      <vt:lpstr>Почему начинаем учить чтению глобальным методом?  </vt:lpstr>
      <vt:lpstr>Большое количество исключений</vt:lpstr>
      <vt:lpstr>Слайд 8</vt:lpstr>
      <vt:lpstr>«ПРАВОПОЛУШАРНОСТЬ» младших школьников</vt:lpstr>
      <vt:lpstr>«Клиповое мышление» современных детей</vt:lpstr>
      <vt:lpstr>Английский язык относится к группе аналитических языков</vt:lpstr>
      <vt:lpstr>Слайд 12</vt:lpstr>
      <vt:lpstr>Слайд 13</vt:lpstr>
      <vt:lpstr>Слайд 14</vt:lpstr>
      <vt:lpstr>Слайд 15</vt:lpstr>
      <vt:lpstr>Слайд 16</vt:lpstr>
      <vt:lpstr>Как научить детей  читать слова?</vt:lpstr>
      <vt:lpstr>Как вводить, отрабатывать  и закреплять новые слова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БЕСЕДА (CHIT-CHAT)</vt:lpstr>
      <vt:lpstr>Слайд 30</vt:lpstr>
      <vt:lpstr>СЮЖЕТНЫЕ ДИАЛОГИ</vt:lpstr>
      <vt:lpstr>Слайд 32</vt:lpstr>
      <vt:lpstr>Слайд 33</vt:lpstr>
      <vt:lpstr>Слайд 34</vt:lpstr>
      <vt:lpstr>ОСОБЕННОСТИ ВОСПРИЯТИЯ  УЧЕБНОГО МАТЕРИАЛА</vt:lpstr>
      <vt:lpstr>Слайд 36</vt:lpstr>
      <vt:lpstr>Слайд 37</vt:lpstr>
      <vt:lpstr>Слайд 38</vt:lpstr>
      <vt:lpstr>Слайд 39</vt:lpstr>
      <vt:lpstr>Обязательно возвращаться  к словам  на следующих уроках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ПРАВИЛА ЧТЕНИЯ  И ТРАНСКРИПЦИЯ</vt:lpstr>
      <vt:lpstr>Слайд 61</vt:lpstr>
      <vt:lpstr>Слайд 62</vt:lpstr>
      <vt:lpstr>Слайд 63</vt:lpstr>
      <vt:lpstr> Обучаем чтению  ПО ПРАВИЛАМ В 3 И 4 КЛАССАХ </vt:lpstr>
      <vt:lpstr>Метод глобального чтения остаётся </vt:lpstr>
      <vt:lpstr>Слайд 66</vt:lpstr>
      <vt:lpstr>Слайд 67</vt:lpstr>
      <vt:lpstr>Слайд 68</vt:lpstr>
      <vt:lpstr>Сколько правил чтения?</vt:lpstr>
      <vt:lpstr>Слайд 70</vt:lpstr>
      <vt:lpstr>Слайд 71</vt:lpstr>
      <vt:lpstr>Слайд 72</vt:lpstr>
      <vt:lpstr>Слайд 73</vt:lpstr>
      <vt:lpstr>Слайд 74</vt:lpstr>
      <vt:lpstr>Планируемый результат:  читать про себя и понимать содержание небольшого текста, построенного  в основном на изученном языковом материале</vt:lpstr>
      <vt:lpstr>Слайд 76</vt:lpstr>
      <vt:lpstr>Слайд 77</vt:lpstr>
      <vt:lpstr>Слайд 78</vt:lpstr>
      <vt:lpstr>Слайд 79</vt:lpstr>
      <vt:lpstr>Слайд 80</vt:lpstr>
      <vt:lpstr>Слайд 81</vt:lpstr>
      <vt:lpstr>Слайд 82</vt:lpstr>
      <vt:lpstr>Слайд 83</vt:lpstr>
      <vt:lpstr>Слайд 84</vt:lpstr>
      <vt:lpstr>ТИПЫ ТЕКСТОВ</vt:lpstr>
      <vt:lpstr>Слайд 86</vt:lpstr>
      <vt:lpstr>Слайд 87</vt:lpstr>
      <vt:lpstr>Слайд 88</vt:lpstr>
      <vt:lpstr>Слайд 89</vt:lpstr>
      <vt:lpstr>Слайд 90</vt:lpstr>
      <vt:lpstr>Слайд 91</vt:lpstr>
      <vt:lpstr>Слайд 92</vt:lpstr>
      <vt:lpstr>Слайд 93</vt:lpstr>
      <vt:lpstr>Слайд 94</vt:lpstr>
      <vt:lpstr>Слайд 95</vt:lpstr>
      <vt:lpstr>Слайд 96</vt:lpstr>
      <vt:lpstr>Слайд 97</vt:lpstr>
      <vt:lpstr>Слайд 98</vt:lpstr>
      <vt:lpstr>Слайд 99</vt:lpstr>
      <vt:lpstr>Слайд 100</vt:lpstr>
      <vt:lpstr>Слайд 101</vt:lpstr>
      <vt:lpstr>Слайд 102</vt:lpstr>
      <vt:lpstr>Слайд 103</vt:lpstr>
      <vt:lpstr>Слайд 104</vt:lpstr>
      <vt:lpstr>Слайд 105</vt:lpstr>
      <vt:lpstr>Слайд 106</vt:lpstr>
      <vt:lpstr>Слайд 107</vt:lpstr>
      <vt:lpstr>Слайд 108</vt:lpstr>
      <vt:lpstr>Слайд 109</vt:lpstr>
      <vt:lpstr>Слайд 110</vt:lpstr>
      <vt:lpstr>Слайд 111</vt:lpstr>
      <vt:lpstr>Слайд 112</vt:lpstr>
      <vt:lpstr>Слайд 113</vt:lpstr>
      <vt:lpstr>Слайд 114</vt:lpstr>
      <vt:lpstr>Слайд 115</vt:lpstr>
      <vt:lpstr>Слайд 116</vt:lpstr>
      <vt:lpstr>Слайд 117</vt:lpstr>
      <vt:lpstr>Слайд 118</vt:lpstr>
      <vt:lpstr>Слайд 119</vt:lpstr>
      <vt:lpstr>Слайд 120</vt:lpstr>
      <vt:lpstr>Слайд 121</vt:lpstr>
      <vt:lpstr>Слайд 122</vt:lpstr>
      <vt:lpstr>Слайд 123</vt:lpstr>
      <vt:lpstr>Слайд 124</vt:lpstr>
      <vt:lpstr>Слайд 125</vt:lpstr>
      <vt:lpstr>Слайд 126</vt:lpstr>
      <vt:lpstr>Слайд 127</vt:lpstr>
      <vt:lpstr>Слайд 128</vt:lpstr>
      <vt:lpstr> ЖЕЛАЕМ УСПЕХОВ  С АНГЛИЙСКИМ В ФОКУСЕ В НОВОМ УЧЕБНОМ ГОДУ ! </vt:lpstr>
      <vt:lpstr>БИБЛИОГРАФИЯ</vt:lpstr>
    </vt:vector>
  </TitlesOfParts>
  <Company>Space Research Institute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Marina</dc:creator>
  <cp:lastModifiedBy>Marina</cp:lastModifiedBy>
  <cp:revision>400</cp:revision>
  <cp:lastPrinted>2014-06-08T10:06:20Z</cp:lastPrinted>
  <dcterms:created xsi:type="dcterms:W3CDTF">2014-05-24T13:01:30Z</dcterms:created>
  <dcterms:modified xsi:type="dcterms:W3CDTF">2018-10-15T07:52:29Z</dcterms:modified>
</cp:coreProperties>
</file>