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  <p:sldId id="257" r:id="rId3"/>
    <p:sldId id="258" r:id="rId4"/>
    <p:sldId id="259" r:id="rId5"/>
    <p:sldId id="260" r:id="rId6"/>
    <p:sldId id="265" r:id="rId7"/>
    <p:sldId id="267" r:id="rId8"/>
    <p:sldId id="263" r:id="rId9"/>
    <p:sldId id="261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2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556792"/>
            <a:ext cx="88569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Сочинение по картине И. И. Шишкина «Утро в сосновом бору», </a:t>
            </a:r>
            <a:br>
              <a:rPr lang="ru-RU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класс, УМК «Школа России».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37669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tretch/>
        </p:blipFill>
        <p:spPr>
          <a:xfrm>
            <a:off x="8100" y="272340"/>
            <a:ext cx="9127800" cy="6313320"/>
          </a:xfrm>
          <a:prstGeom prst="rect">
            <a:avLst/>
          </a:prstGeom>
          <a:ln w="190440">
            <a:solidFill>
              <a:srgbClr val="C8C6BD"/>
            </a:solidFill>
            <a:miter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2546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/>
          </p:cNvPicPr>
          <p:nvPr>
            <p:ph sz="half" idx="2"/>
          </p:nvPr>
        </p:nvPicPr>
        <p:blipFill>
          <a:blip r:embed="rId2"/>
          <a:stretch/>
        </p:blipFill>
        <p:spPr>
          <a:xfrm>
            <a:off x="467544" y="764704"/>
            <a:ext cx="3888432" cy="5544616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8" name="Объект 7"/>
          <p:cNvSpPr>
            <a:spLocks noGrp="1"/>
          </p:cNvSpPr>
          <p:nvPr>
            <p:ph sz="quarter" idx="13"/>
          </p:nvPr>
        </p:nvSpPr>
        <p:spPr>
          <a:xfrm>
            <a:off x="4648200" y="764704"/>
            <a:ext cx="4038600" cy="5472608"/>
          </a:xfrm>
          <a:ln w="38100">
            <a:solidFill>
              <a:srgbClr val="00B05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ru-RU" sz="4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Иван Иванович </a:t>
            </a:r>
            <a:r>
              <a:rPr lang="ru-RU" sz="4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Шишкин</a:t>
            </a:r>
          </a:p>
          <a:p>
            <a:pPr marL="0" indent="0">
              <a:buNone/>
            </a:pPr>
            <a:endParaRPr lang="ru-RU" sz="40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+mj-ea"/>
              <a:cs typeface="+mj-cs"/>
            </a:endParaRPr>
          </a:p>
          <a:p>
            <a:pPr marL="720" lvl="0" indent="0" algn="ctr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1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+mj-ea"/>
                <a:cs typeface="+mj-cs"/>
              </a:rPr>
              <a:t/>
            </a:r>
            <a:br>
              <a:rPr lang="ru-RU" sz="1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+mj-ea"/>
                <a:cs typeface="+mj-cs"/>
              </a:rPr>
            </a:br>
            <a:r>
              <a:rPr lang="ru-RU" sz="4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(1832-1898)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911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/>
          </p:cNvPicPr>
          <p:nvPr>
            <p:ph sz="half" idx="2"/>
          </p:nvPr>
        </p:nvPicPr>
        <p:blipFill>
          <a:blip r:embed="rId2"/>
          <a:stretch/>
        </p:blipFill>
        <p:spPr>
          <a:xfrm>
            <a:off x="107950" y="908720"/>
            <a:ext cx="2663825" cy="4560663"/>
          </a:xfrm>
          <a:prstGeom prst="rect">
            <a:avLst/>
          </a:prstGeom>
          <a:ln>
            <a:noFill/>
          </a:ln>
        </p:spPr>
      </p:pic>
      <p:sp>
        <p:nvSpPr>
          <p:cNvPr id="8" name="Объект 7"/>
          <p:cNvSpPr>
            <a:spLocks noGrp="1"/>
          </p:cNvSpPr>
          <p:nvPr>
            <p:ph sz="quarter" idx="13"/>
          </p:nvPr>
        </p:nvSpPr>
        <p:spPr>
          <a:xfrm>
            <a:off x="3059832" y="260648"/>
            <a:ext cx="5976664" cy="6264696"/>
          </a:xfrm>
          <a:ln w="38100">
            <a:solidFill>
              <a:srgbClr val="00B050"/>
            </a:solidFill>
          </a:ln>
        </p:spPr>
        <p:txBody>
          <a:bodyPr>
            <a:normAutofit fontScale="475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ru-RU" sz="4400" b="1" i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Иван </a:t>
            </a:r>
            <a:r>
              <a:rPr lang="ru-RU" sz="4400" b="1" i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Иванович Шишкин </a:t>
            </a:r>
            <a:r>
              <a:rPr lang="ru-RU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— один из самых выдающихся  русских художников-пейзажистов XIX века. </a:t>
            </a:r>
            <a:endParaRPr lang="ru-RU" sz="4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Невыразимую любовь к родной природе он перенес на свои полотна, воспевая в каждой картине красоту и величие бескрайних русских полей и лесов, восхищаясь не только могучими дубравами, но и пестротой обычных полевых цветов. Пожалуй, самая известная картина выдающегося русского пейзажиста И. И. Шишкина – «Утро в сосновом лесу». Картина была написана в 1889 году. Считается, что замысел картины был подсказан Шишкину известным художником Савицким К. А. Рукой именно этого художника, кстати, были написаны медведица и играющие медвежата. Однако Третьяков, который приобрел полотно, решил закрепить за ним авторство Шишкина, поскольку считал, что основная работа сделана именно им.</a:t>
            </a:r>
            <a:endParaRPr lang="ru-RU" sz="4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0" indent="0">
              <a:buNone/>
            </a:pPr>
            <a:endParaRPr lang="ru-RU" sz="4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+mj-ea"/>
              <a:cs typeface="+mj-cs"/>
            </a:endParaRPr>
          </a:p>
          <a:p>
            <a:pPr marL="720" lvl="0" indent="0" algn="ctr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+mj-ea"/>
                <a:cs typeface="+mj-cs"/>
              </a:rPr>
              <a:t/>
            </a:r>
            <a:br>
              <a:rPr lang="ru-RU" sz="1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+mj-ea"/>
                <a:cs typeface="+mj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627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/>
          <a:stretch/>
        </p:blipFill>
        <p:spPr>
          <a:xfrm>
            <a:off x="467544" y="260648"/>
            <a:ext cx="8208912" cy="4392488"/>
          </a:xfrm>
          <a:prstGeom prst="rect">
            <a:avLst/>
          </a:prstGeom>
          <a:ln w="190440">
            <a:solidFill>
              <a:srgbClr val="C8C6BD"/>
            </a:solidFill>
            <a:miter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467544" y="4869160"/>
            <a:ext cx="8208912" cy="1569660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457200" lvl="0" indent="-456480">
              <a:buClr>
                <a:srgbClr val="000000"/>
              </a:buClr>
              <a:buFont typeface="StarSymbol"/>
              <a:buAutoNum type="arabicPeriod"/>
            </a:pPr>
            <a:r>
              <a:rPr lang="ru-RU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Утро.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lvl="0" indent="-456480">
              <a:buClr>
                <a:srgbClr val="000000"/>
              </a:buClr>
              <a:buFont typeface="StarSymbol"/>
              <a:buAutoNum type="arabicPeriod"/>
            </a:pPr>
            <a:r>
              <a:rPr lang="ru-RU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Медвежья </a:t>
            </a:r>
            <a:r>
              <a:rPr lang="ru-RU" sz="3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семейка</a:t>
            </a:r>
            <a:r>
              <a:rPr lang="ru-RU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.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lvl="0" indent="-456480">
              <a:buClr>
                <a:srgbClr val="000000"/>
              </a:buClr>
              <a:buFont typeface="StarSymbol"/>
              <a:buAutoNum type="arabicPeriod"/>
            </a:pPr>
            <a:r>
              <a:rPr lang="ru-RU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Моё отношение к картине.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4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4221088"/>
            <a:ext cx="8568952" cy="2246769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Перед 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нами картина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…</a:t>
            </a:r>
          </a:p>
          <a:p>
            <a:pPr lvl="0"/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На картине изображено …   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Лес 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…    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0"/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В центре картины я вижу…  Они…    Медведица…    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0"/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Мне  понравилась картина Шишкина «Утро в 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0"/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сосновом лесу», потому что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…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/>
        </p:blipFill>
        <p:spPr>
          <a:xfrm>
            <a:off x="323528" y="188640"/>
            <a:ext cx="8568952" cy="381642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88380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  <a:ln w="38100">
            <a:solidFill>
              <a:srgbClr val="00B050"/>
            </a:solidFill>
          </a:ln>
        </p:spPr>
        <p:txBody>
          <a:bodyPr/>
          <a:lstStyle/>
          <a:p>
            <a:r>
              <a:rPr lang="ru-RU" dirty="0" smtClean="0"/>
              <a:t>Написание 1 части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172272" cy="5256584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И.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шкина «Утро в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сновом л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су.</a:t>
            </a:r>
          </a:p>
          <a:p>
            <a:pPr marL="0" indent="0">
              <a:buNone/>
            </a:pP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2. ра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нн</a:t>
            </a:r>
            <a:r>
              <a:rPr lang="ru-RU" sz="2800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ее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, свеж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ее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летн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ее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, тума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нн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ое.</a:t>
            </a:r>
          </a:p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endParaRPr lang="ru-RU" sz="28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endParaRPr lang="ru-RU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65760" y="1340768"/>
            <a:ext cx="4041648" cy="5256584"/>
          </a:xfrm>
          <a:ln w="38100">
            <a:solidFill>
              <a:srgbClr val="00B050"/>
            </a:solidFill>
          </a:ln>
        </p:spPr>
        <p:txBody>
          <a:bodyPr/>
          <a:lstStyle/>
          <a:p>
            <a:pPr marL="514350" indent="-514350">
              <a:buAutoNum type="arabicPeriod"/>
            </a:pP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Какая картина находится </a:t>
            </a:r>
            <a:r>
              <a:rPr lang="ru-RU" sz="28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перед нами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? </a:t>
            </a:r>
          </a:p>
          <a:p>
            <a:pPr marL="457200" indent="-457200">
              <a:buAutoNum type="arabicPeriod"/>
            </a:pP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Какое утро 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из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о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браж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е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но </a:t>
            </a:r>
            <a:r>
              <a:rPr lang="ru-RU" sz="28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на к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а</a:t>
            </a:r>
            <a:r>
              <a:rPr lang="ru-RU" sz="28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ртине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0901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64096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dirty="0">
                <a:solidFill>
                  <a:srgbClr val="2F5897"/>
                </a:solidFill>
              </a:rPr>
              <a:t>Написание </a:t>
            </a:r>
            <a:r>
              <a:rPr lang="ru-RU" dirty="0" smtClean="0">
                <a:solidFill>
                  <a:srgbClr val="2F5897"/>
                </a:solidFill>
              </a:rPr>
              <a:t>2 </a:t>
            </a:r>
            <a:r>
              <a:rPr lang="ru-RU" dirty="0">
                <a:solidFill>
                  <a:srgbClr val="2F5897"/>
                </a:solidFill>
              </a:rPr>
              <a:t>части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5256584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димый,</a:t>
            </a:r>
          </a:p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св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щённый со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нцем</a:t>
            </a:r>
          </a:p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сказ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очн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ый;</a:t>
            </a:r>
          </a:p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личеств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енн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ый;</a:t>
            </a:r>
          </a:p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царств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енн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ый; м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гучий ;</a:t>
            </a:r>
          </a:p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мучий; </a:t>
            </a:r>
          </a:p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endParaRPr lang="ru-RU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2. ст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летн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sz="28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гуч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сосны;</a:t>
            </a:r>
            <a:endParaRPr lang="ru-RU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старая п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вале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нн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ая с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сна;</a:t>
            </a:r>
          </a:p>
          <a:p>
            <a:pPr marL="0" lvl="0" indent="0">
              <a:spcBef>
                <a:spcPts val="0"/>
              </a:spcBef>
              <a:buNone/>
            </a:pPr>
            <a:endParaRPr lang="ru-RU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65760" y="1340768"/>
            <a:ext cx="4041648" cy="5256584"/>
          </a:xfrm>
          <a:ln w="38100">
            <a:solidFill>
              <a:srgbClr val="00B050"/>
            </a:solidFill>
          </a:ln>
        </p:spPr>
        <p:txBody>
          <a:bodyPr/>
          <a:lstStyle/>
          <a:p>
            <a:pPr marL="457200" lvl="0" indent="-457200">
              <a:buFont typeface="Arial" pitchFamily="34" charset="0"/>
              <a:buAutoNum type="arabicPeriod"/>
            </a:pP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Какой </a:t>
            </a:r>
            <a:r>
              <a:rPr lang="ru-RU" sz="28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мы вид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и</a:t>
            </a:r>
            <a:r>
              <a:rPr lang="ru-RU" sz="28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м 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лес?</a:t>
            </a: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Какими из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зил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художник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я?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52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08112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dirty="0">
                <a:solidFill>
                  <a:srgbClr val="2F5897"/>
                </a:solidFill>
              </a:rPr>
              <a:t>Написание 2 части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038600" cy="5328592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еньк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м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двежат.</a:t>
            </a:r>
          </a:p>
          <a:p>
            <a:pPr marL="514350" indent="-514350">
              <a:buAutoNum type="arabicPeriod"/>
            </a:pP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ятся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д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ях.</a:t>
            </a:r>
          </a:p>
          <a:p>
            <a:pPr marL="0" indent="0">
              <a:buNone/>
            </a:pP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вн</a:t>
            </a:r>
            <a:r>
              <a:rPr lang="ru-RU" sz="26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мательно сл</a:t>
            </a:r>
            <a:r>
              <a:rPr lang="ru-RU" sz="26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дит за св</a:t>
            </a:r>
            <a:r>
              <a:rPr lang="ru-RU" sz="26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ими м</a:t>
            </a:r>
            <a:r>
              <a:rPr lang="ru-RU" sz="26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лышами;</a:t>
            </a:r>
          </a:p>
          <a:p>
            <a:pPr marL="720" lv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лнуе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тся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за них;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пытае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тся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щить мал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еньк</a:t>
            </a:r>
            <a:r>
              <a:rPr lang="ru-R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жонка с дер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ва;</a:t>
            </a:r>
          </a:p>
          <a:p>
            <a:pPr marL="0" indent="0">
              <a:buNone/>
            </a:pP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65760" y="1268760"/>
            <a:ext cx="4041648" cy="5328592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Кого вы в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дите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ртины? </a:t>
            </a:r>
          </a:p>
          <a:p>
            <a:pPr marL="0" indent="0">
              <a:buNone/>
            </a:pP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Что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делают?</a:t>
            </a:r>
          </a:p>
          <a:p>
            <a:pPr marL="0" indent="0">
              <a:buNone/>
            </a:pP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Что делает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мама-медведица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83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91264" cy="936104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ru-RU" dirty="0">
                <a:solidFill>
                  <a:srgbClr val="2F5897"/>
                </a:solidFill>
              </a:rPr>
              <a:t>Написание </a:t>
            </a:r>
            <a:r>
              <a:rPr lang="ru-RU" dirty="0" smtClean="0">
                <a:solidFill>
                  <a:srgbClr val="2F5897"/>
                </a:solidFill>
              </a:rPr>
              <a:t>3 </a:t>
            </a:r>
            <a:r>
              <a:rPr lang="ru-RU" dirty="0">
                <a:solidFill>
                  <a:srgbClr val="2F5897"/>
                </a:solidFill>
              </a:rPr>
              <a:t>части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ln w="38100">
            <a:solidFill>
              <a:srgbClr val="00B050"/>
            </a:solidFill>
          </a:ln>
        </p:spPr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Мне… тем, что п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о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каз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а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на кр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а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о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та др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е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муч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его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с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о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снов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ого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леса и 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жи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зн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ь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с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е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м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ь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и м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е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дведей.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ln w="38100">
            <a:solidFill>
              <a:srgbClr val="00B05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понравилась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вам 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к</a:t>
            </a:r>
            <a:r>
              <a:rPr lang="ru-RU" sz="2800" b="1" spc="-1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а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ртина 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Ши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шкина «Утро в с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о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снов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ом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л</a:t>
            </a:r>
            <a:r>
              <a:rPr lang="ru-RU" sz="2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е</a:t>
            </a:r>
            <a:r>
              <a:rPr lang="ru-RU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су</a:t>
            </a:r>
            <a:r>
              <a:rPr lang="ru-RU" sz="28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»?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5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191</TotalTime>
  <Words>350</Words>
  <Application>Microsoft Office PowerPoint</Application>
  <PresentationFormat>Экран (4:3)</PresentationFormat>
  <Paragraphs>59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Написание 1 части</vt:lpstr>
      <vt:lpstr>Написание 2 части</vt:lpstr>
      <vt:lpstr>Написание 2 части</vt:lpstr>
      <vt:lpstr>Написание 3 части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Windows User</cp:lastModifiedBy>
  <cp:revision>16</cp:revision>
  <dcterms:created xsi:type="dcterms:W3CDTF">2017-05-09T13:29:32Z</dcterms:created>
  <dcterms:modified xsi:type="dcterms:W3CDTF">2020-05-19T18:55:09Z</dcterms:modified>
</cp:coreProperties>
</file>