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5" r:id="rId3"/>
    <p:sldId id="267" r:id="rId4"/>
    <p:sldId id="262" r:id="rId5"/>
    <p:sldId id="263" r:id="rId6"/>
    <p:sldId id="268" r:id="rId7"/>
    <p:sldId id="269" r:id="rId8"/>
    <p:sldId id="264" r:id="rId9"/>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3300"/>
    <a:srgbClr val="00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804" y="79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22.04.2020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22.04.2020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22.04.2020</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22.04.2020</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22.04.2020</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22.04.2020</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22.04.2020</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22.04.2020</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7.xml"/><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C:\Users\kid\Desktop\i_028.png"/>
          <p:cNvPicPr>
            <a:picLocks noChangeAspect="1" noChangeArrowheads="1"/>
          </p:cNvPicPr>
          <p:nvPr/>
        </p:nvPicPr>
        <p:blipFill rotWithShape="1">
          <a:blip r:embed="rId2">
            <a:extLst>
              <a:ext uri="{28A0092B-C50C-407E-A947-70E740481C1C}">
                <a14:useLocalDpi xmlns:a14="http://schemas.microsoft.com/office/drawing/2010/main" val="0"/>
              </a:ext>
            </a:extLst>
          </a:blip>
          <a:srcRect r="36649"/>
          <a:stretch/>
        </p:blipFill>
        <p:spPr bwMode="auto">
          <a:xfrm>
            <a:off x="1" y="0"/>
            <a:ext cx="4139951"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Прямоугольник 1"/>
          <p:cNvSpPr/>
          <p:nvPr/>
        </p:nvSpPr>
        <p:spPr>
          <a:xfrm>
            <a:off x="4139952" y="260648"/>
            <a:ext cx="3672408" cy="5847755"/>
          </a:xfrm>
          <a:prstGeom prst="rect">
            <a:avLst/>
          </a:prstGeom>
        </p:spPr>
        <p:txBody>
          <a:bodyPr wrap="square">
            <a:spAutoFit/>
          </a:bodyPr>
          <a:lstStyle/>
          <a:p>
            <a:pPr>
              <a:spcAft>
                <a:spcPts val="0"/>
              </a:spcAft>
            </a:pPr>
            <a:r>
              <a:rPr lang="ru-RU" sz="2000" i="1" dirty="0" smtClean="0">
                <a:solidFill>
                  <a:srgbClr val="000000"/>
                </a:solidFill>
                <a:latin typeface="Times New Roman"/>
                <a:ea typeface="Times New Roman"/>
              </a:rPr>
              <a:t>Уважаемые </a:t>
            </a:r>
            <a:r>
              <a:rPr lang="ru-RU" sz="2000" i="1" dirty="0">
                <a:solidFill>
                  <a:srgbClr val="000000"/>
                </a:solidFill>
                <a:latin typeface="Times New Roman"/>
                <a:ea typeface="Times New Roman"/>
              </a:rPr>
              <a:t>родители! </a:t>
            </a:r>
            <a:r>
              <a:rPr lang="ru-RU" sz="2000" dirty="0">
                <a:solidFill>
                  <a:srgbClr val="000000"/>
                </a:solidFill>
                <a:latin typeface="Times New Roman"/>
                <a:ea typeface="Times New Roman"/>
              </a:rPr>
              <a:t>Предлагаем Вам интересный материал для совместных занятий и игр с детьми по  </a:t>
            </a:r>
            <a:r>
              <a:rPr lang="ru-RU" sz="2000" dirty="0" smtClean="0">
                <a:solidFill>
                  <a:srgbClr val="000000"/>
                </a:solidFill>
                <a:latin typeface="Times New Roman"/>
                <a:ea typeface="Times New Roman"/>
              </a:rPr>
              <a:t>теме</a:t>
            </a:r>
          </a:p>
          <a:p>
            <a:pPr>
              <a:spcAft>
                <a:spcPts val="0"/>
              </a:spcAft>
            </a:pPr>
            <a:r>
              <a:rPr lang="ru-RU" dirty="0" smtClean="0">
                <a:solidFill>
                  <a:srgbClr val="000000"/>
                </a:solidFill>
                <a:latin typeface="Times New Roman"/>
                <a:ea typeface="Times New Roman"/>
              </a:rPr>
              <a:t> </a:t>
            </a:r>
          </a:p>
          <a:p>
            <a:pPr>
              <a:spcAft>
                <a:spcPts val="0"/>
              </a:spcAft>
            </a:pPr>
            <a:r>
              <a:rPr lang="ru-RU" sz="2400" b="1" i="1" dirty="0" smtClean="0">
                <a:solidFill>
                  <a:srgbClr val="000000"/>
                </a:solidFill>
                <a:latin typeface="Times New Roman"/>
                <a:ea typeface="Times New Roman"/>
              </a:rPr>
              <a:t>«</a:t>
            </a:r>
            <a:r>
              <a:rPr lang="ru-RU" sz="2400" b="1" i="1" dirty="0">
                <a:solidFill>
                  <a:srgbClr val="000000"/>
                </a:solidFill>
                <a:latin typeface="Times New Roman"/>
                <a:ea typeface="Times New Roman"/>
              </a:rPr>
              <a:t>Знакомство с творчеством писателя К.И. </a:t>
            </a:r>
            <a:r>
              <a:rPr lang="ru-RU" sz="2400" b="1" i="1" dirty="0" smtClean="0">
                <a:solidFill>
                  <a:srgbClr val="000000"/>
                </a:solidFill>
                <a:latin typeface="Times New Roman"/>
                <a:ea typeface="Times New Roman"/>
              </a:rPr>
              <a:t>Чуковского».</a:t>
            </a:r>
          </a:p>
          <a:p>
            <a:pPr>
              <a:spcAft>
                <a:spcPts val="0"/>
              </a:spcAft>
            </a:pPr>
            <a:endParaRPr lang="ru-RU" sz="2400" i="1" dirty="0" smtClean="0">
              <a:solidFill>
                <a:srgbClr val="000000"/>
              </a:solidFill>
              <a:latin typeface="Times New Roman"/>
              <a:ea typeface="Times New Roman"/>
            </a:endParaRPr>
          </a:p>
          <a:p>
            <a:pPr>
              <a:spcAft>
                <a:spcPts val="0"/>
              </a:spcAft>
            </a:pPr>
            <a:r>
              <a:rPr lang="ru-RU" dirty="0" smtClean="0">
                <a:solidFill>
                  <a:srgbClr val="000000"/>
                </a:solidFill>
                <a:latin typeface="Times New Roman"/>
                <a:ea typeface="Times New Roman"/>
              </a:rPr>
              <a:t> </a:t>
            </a:r>
            <a:r>
              <a:rPr lang="ru-RU" sz="2000" dirty="0" smtClean="0">
                <a:solidFill>
                  <a:srgbClr val="000000"/>
                </a:solidFill>
                <a:latin typeface="Times New Roman"/>
                <a:ea typeface="Times New Roman"/>
              </a:rPr>
              <a:t>Вы </a:t>
            </a:r>
            <a:r>
              <a:rPr lang="ru-RU" sz="2000" dirty="0">
                <a:solidFill>
                  <a:srgbClr val="000000"/>
                </a:solidFill>
                <a:latin typeface="Times New Roman"/>
                <a:ea typeface="Times New Roman"/>
              </a:rPr>
              <a:t>найдёте лексический материал и задания для развития </a:t>
            </a:r>
            <a:r>
              <a:rPr lang="ru-RU" sz="2000" dirty="0" smtClean="0">
                <a:solidFill>
                  <a:srgbClr val="000000"/>
                </a:solidFill>
                <a:latin typeface="Times New Roman"/>
                <a:ea typeface="Times New Roman"/>
              </a:rPr>
              <a:t>мелкой</a:t>
            </a:r>
          </a:p>
          <a:p>
            <a:pPr>
              <a:spcAft>
                <a:spcPts val="0"/>
              </a:spcAft>
            </a:pPr>
            <a:r>
              <a:rPr lang="ru-RU" sz="2000" dirty="0" smtClean="0">
                <a:solidFill>
                  <a:srgbClr val="000000"/>
                </a:solidFill>
                <a:latin typeface="Times New Roman"/>
                <a:ea typeface="Times New Roman"/>
              </a:rPr>
              <a:t>моторики</a:t>
            </a:r>
            <a:r>
              <a:rPr lang="ru-RU" sz="2000" dirty="0">
                <a:solidFill>
                  <a:srgbClr val="000000"/>
                </a:solidFill>
                <a:latin typeface="Times New Roman"/>
                <a:ea typeface="Times New Roman"/>
              </a:rPr>
              <a:t>. Так в доступной и интересной </a:t>
            </a:r>
            <a:r>
              <a:rPr lang="ru-RU" sz="2000" dirty="0" smtClean="0">
                <a:solidFill>
                  <a:srgbClr val="000000"/>
                </a:solidFill>
                <a:latin typeface="Times New Roman"/>
                <a:ea typeface="Times New Roman"/>
              </a:rPr>
              <a:t>форме, Вы </a:t>
            </a:r>
            <a:r>
              <a:rPr lang="ru-RU" sz="2000" dirty="0">
                <a:solidFill>
                  <a:srgbClr val="000000"/>
                </a:solidFill>
                <a:latin typeface="Times New Roman"/>
                <a:ea typeface="Times New Roman"/>
              </a:rPr>
              <a:t>сможете пополнить и закрепить знания и умения ребёнка. </a:t>
            </a:r>
            <a:endParaRPr lang="ru-RU" sz="2000" dirty="0" smtClean="0">
              <a:solidFill>
                <a:srgbClr val="000000"/>
              </a:solidFill>
              <a:latin typeface="Times New Roman"/>
              <a:ea typeface="Times New Roman"/>
            </a:endParaRPr>
          </a:p>
          <a:p>
            <a:pPr>
              <a:spcAft>
                <a:spcPts val="0"/>
              </a:spcAft>
            </a:pPr>
            <a:r>
              <a:rPr lang="ru-RU" sz="2000" dirty="0" smtClean="0">
                <a:solidFill>
                  <a:srgbClr val="000000"/>
                </a:solidFill>
                <a:latin typeface="Times New Roman"/>
                <a:ea typeface="Times New Roman"/>
              </a:rPr>
              <a:t> </a:t>
            </a:r>
          </a:p>
          <a:p>
            <a:pPr>
              <a:spcAft>
                <a:spcPts val="0"/>
              </a:spcAft>
            </a:pPr>
            <a:r>
              <a:rPr lang="ru-RU" sz="2000" i="1" dirty="0" smtClean="0">
                <a:solidFill>
                  <a:srgbClr val="000000"/>
                </a:solidFill>
                <a:latin typeface="Times New Roman"/>
                <a:ea typeface="Times New Roman"/>
              </a:rPr>
              <a:t>Желаем </a:t>
            </a:r>
            <a:r>
              <a:rPr lang="ru-RU" sz="2000" i="1" dirty="0">
                <a:solidFill>
                  <a:srgbClr val="000000"/>
                </a:solidFill>
                <a:latin typeface="Times New Roman"/>
                <a:ea typeface="Times New Roman"/>
              </a:rPr>
              <a:t>Вам успехов</a:t>
            </a:r>
            <a:r>
              <a:rPr lang="ru-RU" dirty="0">
                <a:solidFill>
                  <a:srgbClr val="000000"/>
                </a:solidFill>
                <a:latin typeface="Times New Roman"/>
                <a:ea typeface="Times New Roman"/>
              </a:rPr>
              <a:t>!</a:t>
            </a:r>
            <a:endParaRPr lang="ru-RU" dirty="0">
              <a:effectLst/>
              <a:latin typeface="Arial"/>
              <a:ea typeface="Times New Roman"/>
            </a:endParaRPr>
          </a:p>
        </p:txBody>
      </p:sp>
      <p:pic>
        <p:nvPicPr>
          <p:cNvPr id="1027"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6914"/>
          <a:stretch/>
        </p:blipFill>
        <p:spPr bwMode="auto">
          <a:xfrm>
            <a:off x="6716557" y="2892274"/>
            <a:ext cx="2441273" cy="3876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rotWithShape="1">
          <a:blip r:embed="rId4">
            <a:extLst>
              <a:ext uri="{28A0092B-C50C-407E-A947-70E740481C1C}">
                <a14:useLocalDpi xmlns:a14="http://schemas.microsoft.com/office/drawing/2010/main" val="0"/>
              </a:ext>
            </a:extLst>
          </a:blip>
          <a:srcRect b="69330"/>
          <a:stretch/>
        </p:blipFill>
        <p:spPr bwMode="auto">
          <a:xfrm>
            <a:off x="7695470" y="2602077"/>
            <a:ext cx="936104" cy="2901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87794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28" y="-102841"/>
            <a:ext cx="3663950" cy="6980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3347864" y="-525930"/>
            <a:ext cx="5616624" cy="5755422"/>
          </a:xfrm>
          <a:prstGeom prst="rect">
            <a:avLst/>
          </a:prstGeom>
        </p:spPr>
        <p:txBody>
          <a:bodyPr wrap="square">
            <a:spAutoFit/>
          </a:bodyPr>
          <a:lstStyle/>
          <a:p>
            <a:pPr lvl="0"/>
            <a:endParaRPr lang="ru-RU" sz="2000" b="1" dirty="0" smtClean="0">
              <a:solidFill>
                <a:srgbClr val="000000"/>
              </a:solidFill>
              <a:latin typeface="Times New Roman"/>
            </a:endParaRPr>
          </a:p>
          <a:p>
            <a:pPr lvl="0"/>
            <a:endParaRPr lang="ru-RU" sz="2000" b="1" dirty="0">
              <a:solidFill>
                <a:srgbClr val="000000"/>
              </a:solidFill>
              <a:latin typeface="Times New Roman"/>
            </a:endParaRPr>
          </a:p>
          <a:p>
            <a:pPr lvl="0" algn="ctr"/>
            <a:r>
              <a:rPr lang="ru-RU" sz="2000" b="1" dirty="0" smtClean="0">
                <a:solidFill>
                  <a:srgbClr val="000000"/>
                </a:solidFill>
                <a:latin typeface="Times New Roman"/>
              </a:rPr>
              <a:t>1.Расскажите детям о </a:t>
            </a:r>
            <a:r>
              <a:rPr lang="ru-RU" sz="2000" b="1" dirty="0">
                <a:solidFill>
                  <a:srgbClr val="000000"/>
                </a:solidFill>
                <a:latin typeface="Times New Roman"/>
              </a:rPr>
              <a:t>Корнее Ивановиче Чуковском».</a:t>
            </a:r>
            <a:endParaRPr lang="ru-RU" sz="1600" dirty="0">
              <a:solidFill>
                <a:srgbClr val="000000"/>
              </a:solidFill>
              <a:latin typeface="Times New Roman"/>
            </a:endParaRPr>
          </a:p>
          <a:p>
            <a:r>
              <a:rPr lang="ru-RU" sz="1600" dirty="0">
                <a:latin typeface="Times New Roman" pitchFamily="18" charset="0"/>
                <a:cs typeface="Times New Roman" pitchFamily="18" charset="0"/>
              </a:rPr>
              <a:t>Корней Иванович Чуковский родился в Санкт-Петербурге 31 марта 1882 года. Корней Чуковский – это литературный псевдоним писателя. Настоящее его имя – Николай Васильевич Корнейчуков.  Ему было 3 года, когда он остался жить только с матерью. Свое детство провел в Одессе и Николаеве. Из одесской гимназии его исключили по причине «низкого» происхождения, так как мать работала прачкой. Семье очень тяжело жилось на маленькую зарплату матери, но юноша не сдался, он много читал, занимался самостоятельно и сдал экзамены, получив аттестат зрелости. С ранних лет К. Чуковский начал интересоваться поэзией: сам писал стихотворения и даже поэмы Благодаря своим способностям, он был отправлен в Лондон. Там хорошо изучил английский язык. Потом снова вернулся на Родину. Однажды Максим Горький попросил Чуковского написать поэму для детей. Чуковский вначале очень переживал, что он не сможет написать, потому что никогда раньше этого не делал. Но ему помог случай. Вот как это вышло.  </a:t>
            </a:r>
          </a:p>
        </p:txBody>
      </p:sp>
      <p:pic>
        <p:nvPicPr>
          <p:cNvPr id="5125" name="Picture 5"/>
          <p:cNvPicPr>
            <a:picLocks noChangeAspect="1" noChangeArrowheads="1"/>
          </p:cNvPicPr>
          <p:nvPr/>
        </p:nvPicPr>
        <p:blipFill rotWithShape="1">
          <a:blip r:embed="rId3">
            <a:extLst>
              <a:ext uri="{28A0092B-C50C-407E-A947-70E740481C1C}">
                <a14:useLocalDpi xmlns:a14="http://schemas.microsoft.com/office/drawing/2010/main" val="0"/>
              </a:ext>
            </a:extLst>
          </a:blip>
          <a:srcRect r="75079" b="55493"/>
          <a:stretch/>
        </p:blipFill>
        <p:spPr bwMode="auto">
          <a:xfrm rot="4134134">
            <a:off x="4139952" y="4921715"/>
            <a:ext cx="733860" cy="10146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rotWithShape="1">
          <a:blip r:embed="rId4">
            <a:extLst>
              <a:ext uri="{28A0092B-C50C-407E-A947-70E740481C1C}">
                <a14:useLocalDpi xmlns:a14="http://schemas.microsoft.com/office/drawing/2010/main" val="0"/>
              </a:ext>
            </a:extLst>
          </a:blip>
          <a:srcRect l="-4657" t="23537" r="1"/>
          <a:stretch/>
        </p:blipFill>
        <p:spPr bwMode="auto">
          <a:xfrm>
            <a:off x="5580111" y="5082407"/>
            <a:ext cx="3081939" cy="17431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7"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41007" y="4673181"/>
            <a:ext cx="2290743" cy="20312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7675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8617" t="5104" r="5539" b="5288"/>
          <a:stretch/>
        </p:blipFill>
        <p:spPr bwMode="auto">
          <a:xfrm>
            <a:off x="0" y="0"/>
            <a:ext cx="3347864" cy="6858000"/>
          </a:xfrm>
          <a:prstGeom prst="rect">
            <a:avLst/>
          </a:prstGeom>
          <a:noFill/>
          <a:ln>
            <a:noFill/>
          </a:ln>
          <a:effectLst>
            <a:outerShdw dist="35921" dir="2700000" algn="ctr" rotWithShape="0">
              <a:schemeClr val="bg2"/>
            </a:outerShdw>
            <a:softEdge rad="127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Прямоугольник 4"/>
          <p:cNvSpPr/>
          <p:nvPr/>
        </p:nvSpPr>
        <p:spPr>
          <a:xfrm>
            <a:off x="3347864" y="-1741646"/>
            <a:ext cx="5796136" cy="8248412"/>
          </a:xfrm>
          <a:prstGeom prst="rect">
            <a:avLst/>
          </a:prstGeom>
        </p:spPr>
        <p:txBody>
          <a:bodyPr wrap="square">
            <a:spAutoFit/>
          </a:bodyPr>
          <a:lstStyle/>
          <a:p>
            <a:endParaRPr lang="ru-RU" sz="16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endParaRPr lang="ru-RU" sz="16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endParaRPr lang="ru-RU" sz="16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endParaRPr lang="ru-RU" sz="1600" dirty="0" smtClean="0">
              <a:latin typeface="Times New Roman" pitchFamily="18" charset="0"/>
              <a:cs typeface="Times New Roman" pitchFamily="18" charset="0"/>
            </a:endParaRPr>
          </a:p>
          <a:p>
            <a:endParaRPr lang="ru-RU" sz="1600" dirty="0">
              <a:latin typeface="Times New Roman" pitchFamily="18" charset="0"/>
              <a:cs typeface="Times New Roman" pitchFamily="18" charset="0"/>
            </a:endParaRPr>
          </a:p>
          <a:p>
            <a:r>
              <a:rPr lang="ru-RU" sz="1600" dirty="0" smtClean="0">
                <a:latin typeface="Times New Roman" pitchFamily="18" charset="0"/>
                <a:cs typeface="Times New Roman" pitchFamily="18" charset="0"/>
              </a:rPr>
              <a:t>Заболел </a:t>
            </a:r>
            <a:r>
              <a:rPr lang="ru-RU" sz="1600" dirty="0">
                <a:latin typeface="Times New Roman" pitchFamily="18" charset="0"/>
                <a:cs typeface="Times New Roman" pitchFamily="18" charset="0"/>
              </a:rPr>
              <a:t>его маленький сынишка в г. Хельсинки, и Корней Иванович вез его домой в Петербург в ночном поезде. Мальчик капризничал, стонал, плакал. Чтобы хоть как-то облегчить его страдания, отец стал под стук колес рассказывать. «</a:t>
            </a:r>
            <a:r>
              <a:rPr lang="ru-RU" sz="1600" i="1" dirty="0">
                <a:latin typeface="Times New Roman" pitchFamily="18" charset="0"/>
                <a:cs typeface="Times New Roman" pitchFamily="18" charset="0"/>
              </a:rPr>
              <a:t>Жил да был Крокодил. Он по улицам ходил, Папиросы курил, По-турецки говорил, – Крокодил, Крокодил </a:t>
            </a:r>
            <a:r>
              <a:rPr lang="ru-RU" sz="1600" i="1" dirty="0" err="1">
                <a:latin typeface="Times New Roman" pitchFamily="18" charset="0"/>
                <a:cs typeface="Times New Roman" pitchFamily="18" charset="0"/>
              </a:rPr>
              <a:t>Крокодилович</a:t>
            </a:r>
            <a:r>
              <a:rPr lang="ru-RU" sz="1600" i="1" dirty="0">
                <a:latin typeface="Times New Roman" pitchFamily="18" charset="0"/>
                <a:cs typeface="Times New Roman" pitchFamily="18" charset="0"/>
              </a:rPr>
              <a:t>…» </a:t>
            </a:r>
            <a:r>
              <a:rPr lang="ru-RU" sz="1600" dirty="0">
                <a:latin typeface="Times New Roman" pitchFamily="18" charset="0"/>
                <a:cs typeface="Times New Roman" pitchFamily="18" charset="0"/>
              </a:rPr>
              <a:t>Мальчик перестал капризничать, слушал, не отрываясь, а потом спокойно уснул. Наутро, едва проснувшись, он тотчас же потребовал, чтобы отец снова рассказал ему вчерашнюю сказку. Прошло несколько дней. Корней Иванович уже забыл о том эпизоде, а сын запомнил все, рассказанное тогда отцом, наизусть. Так родилась сказка </a:t>
            </a:r>
            <a:r>
              <a:rPr lang="ru-RU" sz="1600" i="1" dirty="0">
                <a:latin typeface="Times New Roman" pitchFamily="18" charset="0"/>
                <a:cs typeface="Times New Roman" pitchFamily="18" charset="0"/>
              </a:rPr>
              <a:t>"Крокодил". </a:t>
            </a:r>
            <a:r>
              <a:rPr lang="ru-RU" sz="1600" dirty="0">
                <a:latin typeface="Times New Roman" pitchFamily="18" charset="0"/>
                <a:cs typeface="Times New Roman" pitchFamily="18" charset="0"/>
              </a:rPr>
              <a:t>С тех пор Чуковский стал любимым детским писателем. А замечательную сказку </a:t>
            </a:r>
            <a:r>
              <a:rPr lang="ru-RU" sz="1600" i="1" dirty="0">
                <a:latin typeface="Times New Roman" pitchFamily="18" charset="0"/>
                <a:cs typeface="Times New Roman" pitchFamily="18" charset="0"/>
              </a:rPr>
              <a:t>«Чудо-дерево» </a:t>
            </a:r>
            <a:r>
              <a:rPr lang="ru-RU" sz="1600" dirty="0">
                <a:latin typeface="Times New Roman" pitchFamily="18" charset="0"/>
                <a:cs typeface="Times New Roman" pitchFamily="18" charset="0"/>
              </a:rPr>
              <a:t>К. Чуковский посвятил своей маленькой дочери Муре. Также Чуковский пересказал Библию для детей. В послевоенные годы Чуковский часто встречался с детьми в загородном доме в Переделкино. Вставал он очень рано, как только вставало солнце, и сразу же принимался за работу. Проработав несколько часов, он отправлялся гулять. Ходил он удивительно легко и быстро, иногда он даже пускался наперегонки с малышами, которых встречал во время прогулки. Именно таким малышам он посвятил свои книги. Прожил К. Чуковский 87 лет.  Сейчас в загородном доме в Переделкино работает музей, </a:t>
            </a:r>
            <a:r>
              <a:rPr lang="ru-RU" sz="1600" dirty="0" err="1">
                <a:latin typeface="Times New Roman" pitchFamily="18" charset="0"/>
                <a:cs typeface="Times New Roman" pitchFamily="18" charset="0"/>
              </a:rPr>
              <a:t>посвящѐнный</a:t>
            </a:r>
            <a:r>
              <a:rPr lang="ru-RU" sz="1600" dirty="0">
                <a:latin typeface="Times New Roman" pitchFamily="18" charset="0"/>
                <a:cs typeface="Times New Roman" pitchFamily="18" charset="0"/>
              </a:rPr>
              <a:t> жизни и творчеству детского писателя </a:t>
            </a:r>
            <a:r>
              <a:rPr lang="ru-RU" sz="1600" dirty="0" err="1">
                <a:latin typeface="Times New Roman" pitchFamily="18" charset="0"/>
                <a:cs typeface="Times New Roman" pitchFamily="18" charset="0"/>
              </a:rPr>
              <a:t>К.И.Чуковского</a:t>
            </a:r>
            <a:r>
              <a:rPr lang="ru-RU" dirty="0">
                <a:latin typeface="Times New Roman" pitchFamily="18" charset="0"/>
                <a:cs typeface="Times New Roman" pitchFamily="18" charset="0"/>
              </a:rPr>
              <a:t>. </a:t>
            </a:r>
          </a:p>
        </p:txBody>
      </p:sp>
    </p:spTree>
    <p:extLst>
      <p:ext uri="{BB962C8B-B14F-4D97-AF65-F5344CB8AC3E}">
        <p14:creationId xmlns:p14="http://schemas.microsoft.com/office/powerpoint/2010/main" val="35856251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99392"/>
            <a:ext cx="8712968" cy="7948330"/>
          </a:xfrm>
          <a:prstGeom prst="rect">
            <a:avLst/>
          </a:prstGeom>
        </p:spPr>
        <p:txBody>
          <a:bodyPr wrap="square">
            <a:spAutoFit/>
          </a:bodyPr>
          <a:lstStyle/>
          <a:p>
            <a:pPr algn="just">
              <a:spcAft>
                <a:spcPts val="0"/>
              </a:spcAft>
            </a:pPr>
            <a:endParaRPr lang="ru-RU" b="1" dirty="0" smtClean="0">
              <a:solidFill>
                <a:srgbClr val="000000"/>
              </a:solidFill>
              <a:latin typeface="Times New Roman"/>
              <a:ea typeface="Times New Roman"/>
            </a:endParaRPr>
          </a:p>
          <a:p>
            <a:pPr algn="just">
              <a:spcAft>
                <a:spcPts val="0"/>
              </a:spcAft>
            </a:pPr>
            <a:r>
              <a:rPr lang="ru-RU" b="1" dirty="0" smtClean="0">
                <a:solidFill>
                  <a:srgbClr val="000000"/>
                </a:solidFill>
                <a:latin typeface="Times New Roman"/>
                <a:ea typeface="Times New Roman"/>
              </a:rPr>
              <a:t>2.</a:t>
            </a:r>
            <a:r>
              <a:rPr lang="ru-RU" dirty="0" smtClean="0">
                <a:solidFill>
                  <a:srgbClr val="000000"/>
                </a:solidFill>
                <a:latin typeface="Times New Roman"/>
                <a:ea typeface="Times New Roman"/>
              </a:rPr>
              <a:t> </a:t>
            </a:r>
            <a:r>
              <a:rPr lang="ru-RU" sz="1600" b="1" dirty="0">
                <a:solidFill>
                  <a:srgbClr val="000000"/>
                </a:solidFill>
                <a:latin typeface="Times New Roman"/>
                <a:ea typeface="Times New Roman"/>
              </a:rPr>
              <a:t>Вспомните с ребёнком </a:t>
            </a:r>
            <a:r>
              <a:rPr lang="ru-RU" sz="1600" dirty="0">
                <a:solidFill>
                  <a:srgbClr val="000000"/>
                </a:solidFill>
                <a:latin typeface="Times New Roman"/>
                <a:ea typeface="Times New Roman"/>
              </a:rPr>
              <a:t>стихотворения Корнея Ивановича Чуковского, кото­рые вы читали: «</a:t>
            </a:r>
            <a:r>
              <a:rPr lang="ru-RU" sz="1600" dirty="0" err="1">
                <a:solidFill>
                  <a:srgbClr val="000000"/>
                </a:solidFill>
                <a:latin typeface="Times New Roman"/>
                <a:ea typeface="Times New Roman"/>
              </a:rPr>
              <a:t>Мойдодыр</a:t>
            </a:r>
            <a:r>
              <a:rPr lang="ru-RU" sz="1600" dirty="0">
                <a:solidFill>
                  <a:srgbClr val="000000"/>
                </a:solidFill>
                <a:latin typeface="Times New Roman"/>
                <a:ea typeface="Times New Roman"/>
              </a:rPr>
              <a:t>», «</a:t>
            </a:r>
            <a:r>
              <a:rPr lang="ru-RU" sz="1600" dirty="0" err="1">
                <a:solidFill>
                  <a:srgbClr val="000000"/>
                </a:solidFill>
                <a:latin typeface="Times New Roman"/>
                <a:ea typeface="Times New Roman"/>
              </a:rPr>
              <a:t>Федорино</a:t>
            </a:r>
            <a:r>
              <a:rPr lang="ru-RU" sz="1600" dirty="0">
                <a:solidFill>
                  <a:srgbClr val="000000"/>
                </a:solidFill>
                <a:latin typeface="Times New Roman"/>
                <a:ea typeface="Times New Roman"/>
              </a:rPr>
              <a:t> горе», «Доктор Айболит», «</a:t>
            </a:r>
            <a:r>
              <a:rPr lang="ru-RU" sz="1600" dirty="0" err="1">
                <a:solidFill>
                  <a:srgbClr val="000000"/>
                </a:solidFill>
                <a:latin typeface="Times New Roman"/>
                <a:ea typeface="Times New Roman"/>
              </a:rPr>
              <a:t>Тараканище</a:t>
            </a:r>
            <a:r>
              <a:rPr lang="ru-RU" sz="1600" dirty="0">
                <a:solidFill>
                  <a:srgbClr val="000000"/>
                </a:solidFill>
                <a:latin typeface="Times New Roman"/>
                <a:ea typeface="Times New Roman"/>
              </a:rPr>
              <a:t>», «Краденое солнце» и другие</a:t>
            </a:r>
            <a:r>
              <a:rPr lang="ru-RU" sz="1600" dirty="0" smtClean="0">
                <a:solidFill>
                  <a:srgbClr val="000000"/>
                </a:solidFill>
                <a:latin typeface="Times New Roman"/>
                <a:ea typeface="Times New Roman"/>
              </a:rPr>
              <a:t>.</a:t>
            </a:r>
          </a:p>
          <a:p>
            <a:pPr>
              <a:spcAft>
                <a:spcPts val="0"/>
              </a:spcAft>
            </a:pPr>
            <a:endParaRPr lang="ru-RU" sz="1600" dirty="0" smtClean="0">
              <a:solidFill>
                <a:srgbClr val="000000"/>
              </a:solidFill>
              <a:latin typeface="Times New Roman"/>
              <a:ea typeface="Times New Roman"/>
            </a:endParaRPr>
          </a:p>
          <a:p>
            <a:pPr>
              <a:spcAft>
                <a:spcPts val="0"/>
              </a:spcAft>
            </a:pPr>
            <a:r>
              <a:rPr lang="ru-RU" sz="1600" b="1" i="1" dirty="0">
                <a:solidFill>
                  <a:srgbClr val="000000"/>
                </a:solidFill>
                <a:latin typeface="Times New Roman"/>
                <a:ea typeface="Times New Roman"/>
              </a:rPr>
              <a:t> </a:t>
            </a:r>
            <a:r>
              <a:rPr lang="ru-RU" sz="1600" b="1" i="1" dirty="0" smtClean="0">
                <a:solidFill>
                  <a:srgbClr val="000000"/>
                </a:solidFill>
                <a:latin typeface="Times New Roman"/>
                <a:ea typeface="Times New Roman"/>
              </a:rPr>
              <a:t>3.  </a:t>
            </a:r>
            <a:r>
              <a:rPr lang="ru-RU" sz="1600" b="1" dirty="0" smtClean="0">
                <a:solidFill>
                  <a:srgbClr val="000000"/>
                </a:solidFill>
                <a:latin typeface="Times New Roman"/>
                <a:ea typeface="Times New Roman"/>
              </a:rPr>
              <a:t>Отгадайте </a:t>
            </a:r>
            <a:r>
              <a:rPr lang="ru-RU" sz="1600" b="1" dirty="0" smtClean="0">
                <a:solidFill>
                  <a:srgbClr val="000000"/>
                </a:solidFill>
                <a:latin typeface="Arial"/>
                <a:ea typeface="Times New Roman"/>
              </a:rPr>
              <a:t> </a:t>
            </a:r>
            <a:r>
              <a:rPr lang="ru-RU" sz="1600" b="1" dirty="0">
                <a:solidFill>
                  <a:srgbClr val="000000"/>
                </a:solidFill>
                <a:latin typeface="Times New Roman" pitchFamily="18" charset="0"/>
                <a:ea typeface="Times New Roman"/>
                <a:cs typeface="Times New Roman" pitchFamily="18" charset="0"/>
              </a:rPr>
              <a:t>«Загадки»</a:t>
            </a:r>
            <a:br>
              <a:rPr lang="ru-RU" sz="1600" b="1" dirty="0">
                <a:solidFill>
                  <a:srgbClr val="000000"/>
                </a:solidFill>
                <a:latin typeface="Times New Roman" pitchFamily="18" charset="0"/>
                <a:ea typeface="Times New Roman"/>
                <a:cs typeface="Times New Roman" pitchFamily="18" charset="0"/>
              </a:rPr>
            </a:br>
            <a:r>
              <a:rPr lang="ru-RU" sz="1600" b="1" dirty="0" smtClean="0">
                <a:solidFill>
                  <a:srgbClr val="000000"/>
                </a:solidFill>
                <a:latin typeface="Times New Roman" pitchFamily="18" charset="0"/>
                <a:ea typeface="Times New Roman"/>
                <a:cs typeface="Times New Roman" pitchFamily="18" charset="0"/>
              </a:rPr>
              <a:t>     </a:t>
            </a:r>
            <a:r>
              <a:rPr lang="ru-RU" sz="1600" dirty="0" smtClean="0">
                <a:solidFill>
                  <a:srgbClr val="000000"/>
                </a:solidFill>
                <a:latin typeface="Times New Roman"/>
                <a:ea typeface="Times New Roman"/>
              </a:rPr>
              <a:t>1</a:t>
            </a:r>
            <a:r>
              <a:rPr lang="ru-RU" sz="1600" dirty="0">
                <a:solidFill>
                  <a:srgbClr val="000000"/>
                </a:solidFill>
                <a:latin typeface="Times New Roman"/>
                <a:ea typeface="Times New Roman"/>
              </a:rPr>
              <a:t>. Пошла муха на базар и купила самовар</a:t>
            </a:r>
            <a:r>
              <a:rPr lang="ru-RU" sz="1600" dirty="0" smtClean="0">
                <a:solidFill>
                  <a:srgbClr val="000000"/>
                </a:solidFill>
                <a:latin typeface="Times New Roman"/>
                <a:ea typeface="Times New Roman"/>
              </a:rPr>
              <a:t>;  </a:t>
            </a:r>
            <a:r>
              <a:rPr lang="ru-RU" sz="1600" b="1" i="1" dirty="0">
                <a:solidFill>
                  <a:srgbClr val="000000"/>
                </a:solidFill>
                <a:latin typeface="Times New Roman"/>
                <a:ea typeface="Times New Roman"/>
              </a:rPr>
              <a:t>(«Муха — цокотуха»)</a:t>
            </a:r>
            <a:r>
              <a:rPr lang="ru-RU" sz="1600" b="1" dirty="0">
                <a:solidFill>
                  <a:srgbClr val="000000"/>
                </a:solidFill>
                <a:latin typeface="Times New Roman"/>
                <a:ea typeface="Times New Roman"/>
              </a:rPr>
              <a:t/>
            </a:r>
            <a:br>
              <a:rPr lang="ru-RU" sz="1600" b="1" dirty="0">
                <a:solidFill>
                  <a:srgbClr val="000000"/>
                </a:solidFill>
                <a:latin typeface="Times New Roman"/>
                <a:ea typeface="Times New Roman"/>
              </a:rPr>
            </a:br>
            <a:r>
              <a:rPr lang="ru-RU" sz="1600" b="1" dirty="0" smtClean="0">
                <a:solidFill>
                  <a:srgbClr val="000000"/>
                </a:solidFill>
                <a:latin typeface="Times New Roman"/>
                <a:ea typeface="Times New Roman"/>
              </a:rPr>
              <a:t>     </a:t>
            </a:r>
            <a:r>
              <a:rPr lang="ru-RU" sz="1600" dirty="0" smtClean="0">
                <a:solidFill>
                  <a:srgbClr val="000000"/>
                </a:solidFill>
                <a:latin typeface="Times New Roman"/>
                <a:ea typeface="Times New Roman"/>
              </a:rPr>
              <a:t>2</a:t>
            </a:r>
            <a:r>
              <a:rPr lang="ru-RU" sz="1600" dirty="0">
                <a:solidFill>
                  <a:srgbClr val="000000"/>
                </a:solidFill>
                <a:latin typeface="Times New Roman"/>
                <a:ea typeface="Times New Roman"/>
              </a:rPr>
              <a:t>. Мама по саду пойдет, мама с дерева сорвет туфельки, сапожки, новые </a:t>
            </a:r>
            <a:r>
              <a:rPr lang="ru-RU" sz="1600" dirty="0" err="1">
                <a:solidFill>
                  <a:srgbClr val="000000"/>
                </a:solidFill>
                <a:latin typeface="Times New Roman"/>
                <a:ea typeface="Times New Roman"/>
              </a:rPr>
              <a:t>калошки</a:t>
            </a:r>
            <a:r>
              <a:rPr lang="ru-RU" sz="1600" dirty="0">
                <a:solidFill>
                  <a:srgbClr val="000000"/>
                </a:solidFill>
                <a:latin typeface="Times New Roman"/>
                <a:ea typeface="Times New Roman"/>
              </a:rPr>
              <a:t>;</a:t>
            </a:r>
            <a:br>
              <a:rPr lang="ru-RU" sz="1600" dirty="0">
                <a:solidFill>
                  <a:srgbClr val="000000"/>
                </a:solidFill>
                <a:latin typeface="Times New Roman"/>
                <a:ea typeface="Times New Roman"/>
              </a:rPr>
            </a:br>
            <a:r>
              <a:rPr lang="ru-RU" sz="1600" dirty="0" smtClean="0">
                <a:solidFill>
                  <a:srgbClr val="000000"/>
                </a:solidFill>
                <a:latin typeface="Times New Roman"/>
                <a:ea typeface="Times New Roman"/>
              </a:rPr>
              <a:t>  </a:t>
            </a:r>
            <a:r>
              <a:rPr lang="ru-RU" sz="1600" b="1" i="1" dirty="0" smtClean="0">
                <a:solidFill>
                  <a:srgbClr val="000000"/>
                </a:solidFill>
                <a:latin typeface="Times New Roman"/>
                <a:ea typeface="Times New Roman"/>
              </a:rPr>
              <a:t>(«</a:t>
            </a:r>
            <a:r>
              <a:rPr lang="ru-RU" sz="1600" b="1" i="1" dirty="0">
                <a:solidFill>
                  <a:srgbClr val="000000"/>
                </a:solidFill>
                <a:latin typeface="Times New Roman"/>
                <a:ea typeface="Times New Roman"/>
              </a:rPr>
              <a:t>Чудо - дерево»)</a:t>
            </a:r>
            <a:r>
              <a:rPr lang="ru-RU" sz="1600" b="1" dirty="0">
                <a:solidFill>
                  <a:srgbClr val="000000"/>
                </a:solidFill>
                <a:latin typeface="Times New Roman"/>
                <a:ea typeface="Times New Roman"/>
              </a:rPr>
              <a:t/>
            </a:r>
            <a:br>
              <a:rPr lang="ru-RU" sz="1600" b="1" dirty="0">
                <a:solidFill>
                  <a:srgbClr val="000000"/>
                </a:solidFill>
                <a:latin typeface="Times New Roman"/>
                <a:ea typeface="Times New Roman"/>
              </a:rPr>
            </a:br>
            <a:r>
              <a:rPr lang="ru-RU" sz="1600" b="1" dirty="0" smtClean="0">
                <a:solidFill>
                  <a:srgbClr val="000000"/>
                </a:solidFill>
                <a:latin typeface="Times New Roman"/>
                <a:ea typeface="Times New Roman"/>
              </a:rPr>
              <a:t>      </a:t>
            </a:r>
            <a:r>
              <a:rPr lang="ru-RU" sz="1600" dirty="0" smtClean="0">
                <a:solidFill>
                  <a:srgbClr val="000000"/>
                </a:solidFill>
                <a:latin typeface="Times New Roman"/>
                <a:ea typeface="Times New Roman"/>
              </a:rPr>
              <a:t>3</a:t>
            </a:r>
            <a:r>
              <a:rPr lang="ru-RU" sz="1600" dirty="0">
                <a:solidFill>
                  <a:srgbClr val="000000"/>
                </a:solidFill>
                <a:latin typeface="Times New Roman"/>
                <a:ea typeface="Times New Roman"/>
              </a:rPr>
              <a:t>. Солнце по небу гуляло и за тучу забежало. Глянул заинька в окно, стало заиньке темно; </a:t>
            </a:r>
            <a:r>
              <a:rPr lang="ru-RU" sz="1600" dirty="0" smtClean="0">
                <a:solidFill>
                  <a:srgbClr val="000000"/>
                </a:solidFill>
                <a:latin typeface="Times New Roman"/>
                <a:ea typeface="Times New Roman"/>
              </a:rPr>
              <a:t>             </a:t>
            </a:r>
            <a:r>
              <a:rPr lang="ru-RU" sz="1600" b="1" i="1" dirty="0" smtClean="0">
                <a:solidFill>
                  <a:srgbClr val="000000"/>
                </a:solidFill>
                <a:latin typeface="Times New Roman"/>
                <a:ea typeface="Times New Roman"/>
              </a:rPr>
              <a:t>(«</a:t>
            </a:r>
            <a:r>
              <a:rPr lang="ru-RU" sz="1600" b="1" i="1" dirty="0">
                <a:solidFill>
                  <a:srgbClr val="000000"/>
                </a:solidFill>
                <a:latin typeface="Times New Roman"/>
                <a:ea typeface="Times New Roman"/>
              </a:rPr>
              <a:t>Краденое солнце»)</a:t>
            </a:r>
            <a:r>
              <a:rPr lang="ru-RU" sz="1600" b="1" dirty="0">
                <a:solidFill>
                  <a:srgbClr val="000000"/>
                </a:solidFill>
                <a:latin typeface="Times New Roman"/>
                <a:ea typeface="Times New Roman"/>
              </a:rPr>
              <a:t/>
            </a:r>
            <a:br>
              <a:rPr lang="ru-RU" sz="1600" b="1" dirty="0">
                <a:solidFill>
                  <a:srgbClr val="000000"/>
                </a:solidFill>
                <a:latin typeface="Times New Roman"/>
                <a:ea typeface="Times New Roman"/>
              </a:rPr>
            </a:br>
            <a:r>
              <a:rPr lang="ru-RU" sz="1600" b="1" dirty="0" smtClean="0">
                <a:solidFill>
                  <a:srgbClr val="000000"/>
                </a:solidFill>
                <a:latin typeface="Times New Roman"/>
                <a:ea typeface="Times New Roman"/>
              </a:rPr>
              <a:t>      </a:t>
            </a:r>
            <a:r>
              <a:rPr lang="ru-RU" sz="1600" dirty="0" smtClean="0">
                <a:solidFill>
                  <a:srgbClr val="000000"/>
                </a:solidFill>
                <a:latin typeface="Times New Roman"/>
                <a:ea typeface="Times New Roman"/>
              </a:rPr>
              <a:t>4</a:t>
            </a:r>
            <a:r>
              <a:rPr lang="ru-RU" sz="1600" dirty="0">
                <a:solidFill>
                  <a:srgbClr val="000000"/>
                </a:solidFill>
                <a:latin typeface="Times New Roman"/>
                <a:ea typeface="Times New Roman"/>
              </a:rPr>
              <a:t>. А посуда вперед и вперед, по полям, по болотам идет; </a:t>
            </a:r>
            <a:r>
              <a:rPr lang="ru-RU" sz="1600" dirty="0" smtClean="0">
                <a:solidFill>
                  <a:srgbClr val="000000"/>
                </a:solidFill>
                <a:latin typeface="Times New Roman"/>
                <a:ea typeface="Times New Roman"/>
              </a:rPr>
              <a:t>    </a:t>
            </a:r>
            <a:r>
              <a:rPr lang="ru-RU" sz="1600" b="1" i="1" dirty="0" smtClean="0">
                <a:solidFill>
                  <a:srgbClr val="000000"/>
                </a:solidFill>
                <a:latin typeface="Times New Roman"/>
                <a:ea typeface="Times New Roman"/>
              </a:rPr>
              <a:t>(«</a:t>
            </a:r>
            <a:r>
              <a:rPr lang="ru-RU" sz="1600" b="1" i="1" dirty="0" err="1">
                <a:solidFill>
                  <a:srgbClr val="000000"/>
                </a:solidFill>
                <a:latin typeface="Times New Roman"/>
                <a:ea typeface="Times New Roman"/>
              </a:rPr>
              <a:t>Федорино</a:t>
            </a:r>
            <a:r>
              <a:rPr lang="ru-RU" sz="1600" b="1" i="1" dirty="0">
                <a:solidFill>
                  <a:srgbClr val="000000"/>
                </a:solidFill>
                <a:latin typeface="Times New Roman"/>
                <a:ea typeface="Times New Roman"/>
              </a:rPr>
              <a:t> горе»)</a:t>
            </a:r>
            <a:r>
              <a:rPr lang="ru-RU" sz="1600" b="1" dirty="0">
                <a:solidFill>
                  <a:srgbClr val="000000"/>
                </a:solidFill>
                <a:latin typeface="Times New Roman"/>
                <a:ea typeface="Times New Roman"/>
              </a:rPr>
              <a:t/>
            </a:r>
            <a:br>
              <a:rPr lang="ru-RU" sz="1600" b="1" dirty="0">
                <a:solidFill>
                  <a:srgbClr val="000000"/>
                </a:solidFill>
                <a:latin typeface="Times New Roman"/>
                <a:ea typeface="Times New Roman"/>
              </a:rPr>
            </a:br>
            <a:r>
              <a:rPr lang="ru-RU" sz="1600" b="1" dirty="0" smtClean="0">
                <a:solidFill>
                  <a:srgbClr val="000000"/>
                </a:solidFill>
                <a:latin typeface="Times New Roman"/>
                <a:ea typeface="Times New Roman"/>
              </a:rPr>
              <a:t>      </a:t>
            </a:r>
            <a:r>
              <a:rPr lang="ru-RU" sz="1600" dirty="0" smtClean="0">
                <a:solidFill>
                  <a:srgbClr val="000000"/>
                </a:solidFill>
                <a:latin typeface="Times New Roman"/>
                <a:ea typeface="Times New Roman"/>
              </a:rPr>
              <a:t>5</a:t>
            </a:r>
            <a:r>
              <a:rPr lang="ru-RU" sz="1600" dirty="0">
                <a:solidFill>
                  <a:srgbClr val="000000"/>
                </a:solidFill>
                <a:latin typeface="Times New Roman"/>
                <a:ea typeface="Times New Roman"/>
              </a:rPr>
              <a:t>. Маленькие дети! Ни за что на свете не ходите в Африку, в Африку гулять</a:t>
            </a:r>
            <a:r>
              <a:rPr lang="ru-RU" sz="1600" dirty="0" smtClean="0">
                <a:solidFill>
                  <a:srgbClr val="000000"/>
                </a:solidFill>
                <a:latin typeface="Times New Roman"/>
                <a:ea typeface="Times New Roman"/>
              </a:rPr>
              <a:t>!  </a:t>
            </a:r>
            <a:r>
              <a:rPr lang="ru-RU" sz="1600" b="1" i="1" dirty="0">
                <a:solidFill>
                  <a:srgbClr val="000000"/>
                </a:solidFill>
                <a:latin typeface="Times New Roman"/>
                <a:ea typeface="Times New Roman"/>
              </a:rPr>
              <a:t>(«</a:t>
            </a:r>
            <a:r>
              <a:rPr lang="ru-RU" sz="1600" b="1" i="1" dirty="0" err="1">
                <a:solidFill>
                  <a:srgbClr val="000000"/>
                </a:solidFill>
                <a:latin typeface="Times New Roman"/>
                <a:ea typeface="Times New Roman"/>
              </a:rPr>
              <a:t>Бармалей</a:t>
            </a:r>
            <a:r>
              <a:rPr lang="ru-RU" sz="1600" b="1" i="1" dirty="0">
                <a:solidFill>
                  <a:srgbClr val="000000"/>
                </a:solidFill>
                <a:latin typeface="Times New Roman"/>
                <a:ea typeface="Times New Roman"/>
              </a:rPr>
              <a:t>»)</a:t>
            </a:r>
            <a:r>
              <a:rPr lang="ru-RU" sz="1600" b="1" dirty="0">
                <a:solidFill>
                  <a:srgbClr val="000000"/>
                </a:solidFill>
                <a:latin typeface="Times New Roman"/>
                <a:ea typeface="Times New Roman"/>
              </a:rPr>
              <a:t/>
            </a:r>
            <a:br>
              <a:rPr lang="ru-RU" sz="1600" b="1" dirty="0">
                <a:solidFill>
                  <a:srgbClr val="000000"/>
                </a:solidFill>
                <a:latin typeface="Times New Roman"/>
                <a:ea typeface="Times New Roman"/>
              </a:rPr>
            </a:br>
            <a:r>
              <a:rPr lang="ru-RU" sz="1600" b="1" dirty="0" smtClean="0">
                <a:solidFill>
                  <a:srgbClr val="000000"/>
                </a:solidFill>
                <a:latin typeface="Times New Roman"/>
                <a:ea typeface="Times New Roman"/>
              </a:rPr>
              <a:t>      </a:t>
            </a:r>
            <a:r>
              <a:rPr lang="ru-RU" sz="1600" dirty="0" smtClean="0">
                <a:solidFill>
                  <a:srgbClr val="000000"/>
                </a:solidFill>
                <a:latin typeface="Times New Roman"/>
                <a:ea typeface="Times New Roman"/>
              </a:rPr>
              <a:t>6</a:t>
            </a:r>
            <a:r>
              <a:rPr lang="ru-RU" sz="1600" dirty="0">
                <a:solidFill>
                  <a:srgbClr val="000000"/>
                </a:solidFill>
                <a:latin typeface="Times New Roman"/>
                <a:ea typeface="Times New Roman"/>
              </a:rPr>
              <a:t>. Откуда? От верблюда. Что вам надо? Шоколада! </a:t>
            </a:r>
            <a:r>
              <a:rPr lang="ru-RU" sz="1600" dirty="0" smtClean="0">
                <a:solidFill>
                  <a:srgbClr val="000000"/>
                </a:solidFill>
                <a:latin typeface="Times New Roman"/>
                <a:ea typeface="Times New Roman"/>
              </a:rPr>
              <a:t>      </a:t>
            </a:r>
            <a:r>
              <a:rPr lang="ru-RU" sz="1600" b="1" i="1" dirty="0" smtClean="0">
                <a:solidFill>
                  <a:srgbClr val="000000"/>
                </a:solidFill>
                <a:latin typeface="Times New Roman"/>
                <a:ea typeface="Times New Roman"/>
              </a:rPr>
              <a:t>(«</a:t>
            </a:r>
            <a:r>
              <a:rPr lang="ru-RU" sz="1600" b="1" i="1" dirty="0">
                <a:solidFill>
                  <a:srgbClr val="000000"/>
                </a:solidFill>
                <a:latin typeface="Times New Roman"/>
                <a:ea typeface="Times New Roman"/>
              </a:rPr>
              <a:t>Телефон»)</a:t>
            </a:r>
            <a:r>
              <a:rPr lang="ru-RU" sz="1600" b="1" dirty="0">
                <a:solidFill>
                  <a:srgbClr val="000000"/>
                </a:solidFill>
                <a:latin typeface="Times New Roman"/>
                <a:ea typeface="Times New Roman"/>
              </a:rPr>
              <a:t/>
            </a:r>
            <a:br>
              <a:rPr lang="ru-RU" sz="1600" b="1" dirty="0">
                <a:solidFill>
                  <a:srgbClr val="000000"/>
                </a:solidFill>
                <a:latin typeface="Times New Roman"/>
                <a:ea typeface="Times New Roman"/>
              </a:rPr>
            </a:br>
            <a:r>
              <a:rPr lang="ru-RU" sz="1600" b="1" dirty="0" smtClean="0">
                <a:solidFill>
                  <a:srgbClr val="000000"/>
                </a:solidFill>
                <a:latin typeface="Times New Roman"/>
                <a:ea typeface="Times New Roman"/>
              </a:rPr>
              <a:t>      </a:t>
            </a:r>
            <a:r>
              <a:rPr lang="ru-RU" sz="1600" dirty="0" smtClean="0">
                <a:solidFill>
                  <a:srgbClr val="000000"/>
                </a:solidFill>
                <a:latin typeface="Times New Roman"/>
                <a:ea typeface="Times New Roman"/>
              </a:rPr>
              <a:t>7</a:t>
            </a:r>
            <a:r>
              <a:rPr lang="ru-RU" sz="1600" dirty="0">
                <a:solidFill>
                  <a:srgbClr val="000000"/>
                </a:solidFill>
                <a:latin typeface="Times New Roman"/>
                <a:ea typeface="Times New Roman"/>
              </a:rPr>
              <a:t>. И принесли к нему зайку, такого больного, хромого, и доктор пришил ему ножки, и заинька прыгает снова. </a:t>
            </a:r>
            <a:r>
              <a:rPr lang="ru-RU" sz="1600" b="1" dirty="0" smtClean="0">
                <a:solidFill>
                  <a:srgbClr val="000000"/>
                </a:solidFill>
                <a:latin typeface="Times New Roman"/>
                <a:ea typeface="Times New Roman"/>
              </a:rPr>
              <a:t>      </a:t>
            </a:r>
            <a:r>
              <a:rPr lang="ru-RU" sz="1600" b="1" i="1" dirty="0" smtClean="0">
                <a:solidFill>
                  <a:srgbClr val="000000"/>
                </a:solidFill>
                <a:latin typeface="Times New Roman"/>
                <a:ea typeface="Times New Roman"/>
              </a:rPr>
              <a:t>(«</a:t>
            </a:r>
            <a:r>
              <a:rPr lang="ru-RU" sz="1600" b="1" i="1" dirty="0">
                <a:solidFill>
                  <a:srgbClr val="000000"/>
                </a:solidFill>
                <a:latin typeface="Times New Roman"/>
                <a:ea typeface="Times New Roman"/>
              </a:rPr>
              <a:t>Айболит»)</a:t>
            </a:r>
            <a:r>
              <a:rPr lang="ru-RU" sz="1600" b="1" dirty="0">
                <a:solidFill>
                  <a:srgbClr val="000000"/>
                </a:solidFill>
                <a:latin typeface="Times New Roman"/>
                <a:ea typeface="Times New Roman"/>
              </a:rPr>
              <a:t/>
            </a:r>
            <a:br>
              <a:rPr lang="ru-RU" sz="1600" b="1" dirty="0">
                <a:solidFill>
                  <a:srgbClr val="000000"/>
                </a:solidFill>
                <a:latin typeface="Times New Roman"/>
                <a:ea typeface="Times New Roman"/>
              </a:rPr>
            </a:br>
            <a:r>
              <a:rPr lang="ru-RU" sz="1600" b="1" dirty="0" smtClean="0">
                <a:solidFill>
                  <a:srgbClr val="000000"/>
                </a:solidFill>
                <a:latin typeface="Times New Roman"/>
                <a:ea typeface="Times New Roman"/>
              </a:rPr>
              <a:t>      </a:t>
            </a:r>
            <a:r>
              <a:rPr lang="ru-RU" sz="1600" dirty="0" smtClean="0">
                <a:solidFill>
                  <a:srgbClr val="000000"/>
                </a:solidFill>
                <a:latin typeface="Times New Roman"/>
                <a:ea typeface="Times New Roman"/>
              </a:rPr>
              <a:t>8</a:t>
            </a:r>
            <a:r>
              <a:rPr lang="ru-RU" sz="1600" dirty="0">
                <a:solidFill>
                  <a:srgbClr val="000000"/>
                </a:solidFill>
                <a:latin typeface="Times New Roman"/>
                <a:ea typeface="Times New Roman"/>
              </a:rPr>
              <a:t>. Но, увидев усача, звери дали стрекача. По лесам, по полям разбежались, тараканьих усов испугался</a:t>
            </a:r>
            <a:r>
              <a:rPr lang="ru-RU" sz="1600" b="1" dirty="0">
                <a:solidFill>
                  <a:srgbClr val="000000"/>
                </a:solidFill>
                <a:latin typeface="Times New Roman"/>
                <a:ea typeface="Times New Roman"/>
              </a:rPr>
              <a:t>. </a:t>
            </a:r>
            <a:r>
              <a:rPr lang="ru-RU" sz="1600" b="1" dirty="0" smtClean="0">
                <a:solidFill>
                  <a:srgbClr val="000000"/>
                </a:solidFill>
                <a:latin typeface="Times New Roman"/>
                <a:ea typeface="Times New Roman"/>
              </a:rPr>
              <a:t>      </a:t>
            </a:r>
            <a:r>
              <a:rPr lang="ru-RU" sz="1600" b="1" i="1" dirty="0" smtClean="0">
                <a:solidFill>
                  <a:srgbClr val="000000"/>
                </a:solidFill>
                <a:latin typeface="Times New Roman"/>
                <a:ea typeface="Times New Roman"/>
              </a:rPr>
              <a:t>(«</a:t>
            </a:r>
            <a:r>
              <a:rPr lang="ru-RU" sz="1600" b="1" i="1" dirty="0" err="1">
                <a:solidFill>
                  <a:srgbClr val="000000"/>
                </a:solidFill>
                <a:latin typeface="Times New Roman"/>
                <a:ea typeface="Times New Roman"/>
              </a:rPr>
              <a:t>Тараканище</a:t>
            </a:r>
            <a:r>
              <a:rPr lang="ru-RU" sz="1600" b="1" i="1" dirty="0">
                <a:solidFill>
                  <a:srgbClr val="000000"/>
                </a:solidFill>
                <a:latin typeface="Times New Roman"/>
                <a:ea typeface="Times New Roman"/>
              </a:rPr>
              <a:t>»)</a:t>
            </a:r>
            <a:r>
              <a:rPr lang="ru-RU" sz="1600" b="1" dirty="0">
                <a:solidFill>
                  <a:srgbClr val="000000"/>
                </a:solidFill>
                <a:latin typeface="Times New Roman"/>
                <a:ea typeface="Times New Roman"/>
              </a:rPr>
              <a:t/>
            </a:r>
            <a:br>
              <a:rPr lang="ru-RU" sz="1600" b="1" dirty="0">
                <a:solidFill>
                  <a:srgbClr val="000000"/>
                </a:solidFill>
                <a:latin typeface="Times New Roman"/>
                <a:ea typeface="Times New Roman"/>
              </a:rPr>
            </a:br>
            <a:r>
              <a:rPr lang="ru-RU" sz="1600" b="1" dirty="0" smtClean="0">
                <a:solidFill>
                  <a:srgbClr val="000000"/>
                </a:solidFill>
                <a:latin typeface="Times New Roman"/>
                <a:ea typeface="Times New Roman"/>
              </a:rPr>
              <a:t>      </a:t>
            </a:r>
            <a:r>
              <a:rPr lang="ru-RU" sz="1600" dirty="0" smtClean="0">
                <a:solidFill>
                  <a:srgbClr val="000000"/>
                </a:solidFill>
                <a:latin typeface="Times New Roman"/>
                <a:ea typeface="Times New Roman"/>
              </a:rPr>
              <a:t>9</a:t>
            </a:r>
            <a:r>
              <a:rPr lang="ru-RU" sz="1600" dirty="0">
                <a:solidFill>
                  <a:srgbClr val="000000"/>
                </a:solidFill>
                <a:latin typeface="Times New Roman"/>
                <a:ea typeface="Times New Roman"/>
              </a:rPr>
              <a:t>. Вдруг из маминой, из спальни кривоногий и хромой выбегает умывальник и качает головой. </a:t>
            </a:r>
            <a:r>
              <a:rPr lang="ru-RU" sz="1600" dirty="0" smtClean="0">
                <a:solidFill>
                  <a:srgbClr val="000000"/>
                </a:solidFill>
                <a:latin typeface="Times New Roman"/>
                <a:ea typeface="Times New Roman"/>
              </a:rPr>
              <a:t>    </a:t>
            </a:r>
            <a:r>
              <a:rPr lang="ru-RU" sz="1600" b="1" i="1" dirty="0" smtClean="0">
                <a:solidFill>
                  <a:srgbClr val="000000"/>
                </a:solidFill>
                <a:latin typeface="Times New Roman"/>
                <a:ea typeface="Times New Roman"/>
              </a:rPr>
              <a:t>(«</a:t>
            </a:r>
            <a:r>
              <a:rPr lang="ru-RU" sz="1600" b="1" i="1" dirty="0" err="1">
                <a:solidFill>
                  <a:srgbClr val="000000"/>
                </a:solidFill>
                <a:latin typeface="Times New Roman"/>
                <a:ea typeface="Times New Roman"/>
              </a:rPr>
              <a:t>Мойдодыр</a:t>
            </a:r>
            <a:r>
              <a:rPr lang="ru-RU" sz="1600" b="1" i="1" dirty="0">
                <a:solidFill>
                  <a:srgbClr val="000000"/>
                </a:solidFill>
                <a:latin typeface="Times New Roman"/>
                <a:ea typeface="Times New Roman"/>
              </a:rPr>
              <a:t>»)</a:t>
            </a:r>
            <a:r>
              <a:rPr lang="ru-RU" sz="1600" b="1" dirty="0">
                <a:solidFill>
                  <a:srgbClr val="000000"/>
                </a:solidFill>
                <a:latin typeface="Times New Roman"/>
                <a:ea typeface="Times New Roman"/>
              </a:rPr>
              <a:t/>
            </a:r>
            <a:br>
              <a:rPr lang="ru-RU" sz="1600" b="1" dirty="0">
                <a:solidFill>
                  <a:srgbClr val="000000"/>
                </a:solidFill>
                <a:latin typeface="Times New Roman"/>
                <a:ea typeface="Times New Roman"/>
              </a:rPr>
            </a:br>
            <a:r>
              <a:rPr lang="ru-RU" sz="1600" b="1" dirty="0" smtClean="0">
                <a:solidFill>
                  <a:srgbClr val="000000"/>
                </a:solidFill>
                <a:latin typeface="Times New Roman"/>
                <a:ea typeface="Times New Roman"/>
              </a:rPr>
              <a:t>       </a:t>
            </a:r>
            <a:r>
              <a:rPr lang="ru-RU" sz="1600" dirty="0" smtClean="0">
                <a:solidFill>
                  <a:srgbClr val="000000"/>
                </a:solidFill>
                <a:latin typeface="Times New Roman"/>
                <a:ea typeface="Times New Roman"/>
              </a:rPr>
              <a:t>10</a:t>
            </a:r>
            <a:r>
              <a:rPr lang="ru-RU" sz="1600" dirty="0">
                <a:solidFill>
                  <a:srgbClr val="000000"/>
                </a:solidFill>
                <a:latin typeface="Times New Roman"/>
                <a:ea typeface="Times New Roman"/>
              </a:rPr>
              <a:t>. А лисички взяли спички к морю синему пошли, море синее зажгли</a:t>
            </a:r>
            <a:r>
              <a:rPr lang="ru-RU" sz="1600" b="1" dirty="0">
                <a:solidFill>
                  <a:srgbClr val="000000"/>
                </a:solidFill>
                <a:latin typeface="Times New Roman"/>
                <a:ea typeface="Times New Roman"/>
              </a:rPr>
              <a:t>. </a:t>
            </a:r>
            <a:r>
              <a:rPr lang="ru-RU" sz="1600" b="1" dirty="0" smtClean="0">
                <a:solidFill>
                  <a:srgbClr val="000000"/>
                </a:solidFill>
                <a:latin typeface="Times New Roman"/>
                <a:ea typeface="Times New Roman"/>
              </a:rPr>
              <a:t>    </a:t>
            </a:r>
            <a:r>
              <a:rPr lang="ru-RU" sz="1600" b="1" i="1" dirty="0" smtClean="0">
                <a:solidFill>
                  <a:srgbClr val="000000"/>
                </a:solidFill>
                <a:latin typeface="Times New Roman"/>
                <a:ea typeface="Times New Roman"/>
              </a:rPr>
              <a:t>(«</a:t>
            </a:r>
            <a:r>
              <a:rPr lang="ru-RU" sz="1600" b="1" i="1" dirty="0">
                <a:solidFill>
                  <a:srgbClr val="000000"/>
                </a:solidFill>
                <a:latin typeface="Times New Roman"/>
                <a:ea typeface="Times New Roman"/>
              </a:rPr>
              <a:t>Путаница</a:t>
            </a:r>
            <a:r>
              <a:rPr lang="ru-RU" sz="1600" b="1" i="1" dirty="0" smtClean="0">
                <a:solidFill>
                  <a:srgbClr val="000000"/>
                </a:solidFill>
                <a:latin typeface="Times New Roman"/>
                <a:ea typeface="Times New Roman"/>
              </a:rPr>
              <a:t>»)</a:t>
            </a:r>
          </a:p>
          <a:p>
            <a:pPr marL="228600" indent="-228600">
              <a:spcAft>
                <a:spcPts val="0"/>
              </a:spcAft>
              <a:buAutoNum type="arabicPeriod" startAt="3"/>
            </a:pPr>
            <a:endParaRPr lang="ru-RU" sz="1050" dirty="0">
              <a:latin typeface="Arial"/>
              <a:ea typeface="Times New Roman"/>
            </a:endParaRPr>
          </a:p>
          <a:p>
            <a:pPr algn="just">
              <a:spcAft>
                <a:spcPts val="0"/>
              </a:spcAft>
            </a:pPr>
            <a:r>
              <a:rPr lang="ru-RU" sz="1600" b="1" i="1" dirty="0" smtClean="0">
                <a:solidFill>
                  <a:srgbClr val="000000"/>
                </a:solidFill>
                <a:latin typeface="Times New Roman"/>
                <a:ea typeface="Times New Roman"/>
              </a:rPr>
              <a:t>   4. </a:t>
            </a:r>
            <a:r>
              <a:rPr lang="ru-RU" sz="1600" b="1" dirty="0" smtClean="0">
                <a:solidFill>
                  <a:srgbClr val="000000"/>
                </a:solidFill>
                <a:latin typeface="Times New Roman"/>
                <a:ea typeface="Times New Roman"/>
              </a:rPr>
              <a:t>Игра </a:t>
            </a:r>
            <a:r>
              <a:rPr lang="ru-RU" sz="1600" b="1" dirty="0">
                <a:solidFill>
                  <a:srgbClr val="000000"/>
                </a:solidFill>
                <a:latin typeface="Times New Roman"/>
                <a:ea typeface="Times New Roman"/>
              </a:rPr>
              <a:t>«Кто есть кто» </a:t>
            </a:r>
            <a:r>
              <a:rPr lang="ru-RU" sz="1600" dirty="0">
                <a:solidFill>
                  <a:srgbClr val="000000"/>
                </a:solidFill>
                <a:latin typeface="Times New Roman"/>
                <a:ea typeface="Times New Roman"/>
              </a:rPr>
              <a:t>Каким персонажам принадлежат эти сказочные имена?</a:t>
            </a:r>
          </a:p>
          <a:p>
            <a:pPr algn="just">
              <a:spcAft>
                <a:spcPts val="0"/>
              </a:spcAft>
            </a:pPr>
            <a:r>
              <a:rPr lang="ru-RU" sz="1600" dirty="0" smtClean="0">
                <a:solidFill>
                  <a:srgbClr val="000000"/>
                </a:solidFill>
                <a:latin typeface="Times New Roman"/>
                <a:ea typeface="Times New Roman"/>
              </a:rPr>
              <a:t>        1</a:t>
            </a:r>
            <a:r>
              <a:rPr lang="ru-RU" sz="1600" dirty="0">
                <a:solidFill>
                  <a:srgbClr val="000000"/>
                </a:solidFill>
                <a:latin typeface="Times New Roman"/>
                <a:ea typeface="Times New Roman"/>
              </a:rPr>
              <a:t>. </a:t>
            </a:r>
            <a:r>
              <a:rPr lang="ru-RU" sz="1600" i="1" dirty="0">
                <a:solidFill>
                  <a:srgbClr val="000000"/>
                </a:solidFill>
                <a:latin typeface="Times New Roman"/>
                <a:ea typeface="Times New Roman"/>
              </a:rPr>
              <a:t>Айболит </a:t>
            </a:r>
            <a:r>
              <a:rPr lang="ru-RU" sz="1600" dirty="0">
                <a:solidFill>
                  <a:srgbClr val="000000"/>
                </a:solidFill>
                <a:latin typeface="Times New Roman"/>
                <a:ea typeface="Times New Roman"/>
              </a:rPr>
              <a:t>- (</a:t>
            </a:r>
            <a:r>
              <a:rPr lang="ru-RU" sz="1600" dirty="0" smtClean="0">
                <a:solidFill>
                  <a:srgbClr val="000000"/>
                </a:solidFill>
                <a:latin typeface="Times New Roman"/>
                <a:ea typeface="Times New Roman"/>
              </a:rPr>
              <a:t>доктор)   2</a:t>
            </a:r>
            <a:r>
              <a:rPr lang="ru-RU" sz="1600" dirty="0">
                <a:solidFill>
                  <a:srgbClr val="000000"/>
                </a:solidFill>
                <a:latin typeface="Times New Roman"/>
                <a:ea typeface="Times New Roman"/>
              </a:rPr>
              <a:t>. </a:t>
            </a:r>
            <a:r>
              <a:rPr lang="ru-RU" sz="1600" i="1" dirty="0" err="1">
                <a:solidFill>
                  <a:srgbClr val="000000"/>
                </a:solidFill>
                <a:latin typeface="Times New Roman"/>
                <a:ea typeface="Times New Roman"/>
              </a:rPr>
              <a:t>Бармалей</a:t>
            </a:r>
            <a:r>
              <a:rPr lang="ru-RU" sz="1600" dirty="0">
                <a:solidFill>
                  <a:srgbClr val="000000"/>
                </a:solidFill>
                <a:latin typeface="Times New Roman"/>
                <a:ea typeface="Times New Roman"/>
              </a:rPr>
              <a:t> - (разбойник)</a:t>
            </a:r>
          </a:p>
          <a:p>
            <a:pPr algn="just">
              <a:spcAft>
                <a:spcPts val="0"/>
              </a:spcAft>
            </a:pPr>
            <a:r>
              <a:rPr lang="ru-RU" sz="1600" dirty="0" smtClean="0">
                <a:solidFill>
                  <a:srgbClr val="000000"/>
                </a:solidFill>
                <a:latin typeface="Times New Roman"/>
                <a:ea typeface="Times New Roman"/>
              </a:rPr>
              <a:t>        3</a:t>
            </a:r>
            <a:r>
              <a:rPr lang="ru-RU" sz="1600" dirty="0">
                <a:solidFill>
                  <a:srgbClr val="000000"/>
                </a:solidFill>
                <a:latin typeface="Times New Roman"/>
                <a:ea typeface="Times New Roman"/>
              </a:rPr>
              <a:t>. </a:t>
            </a:r>
            <a:r>
              <a:rPr lang="ru-RU" sz="1600" i="1" dirty="0">
                <a:solidFill>
                  <a:srgbClr val="000000"/>
                </a:solidFill>
                <a:latin typeface="Times New Roman"/>
                <a:ea typeface="Times New Roman"/>
              </a:rPr>
              <a:t>Федора</a:t>
            </a:r>
            <a:r>
              <a:rPr lang="ru-RU" sz="1600" dirty="0">
                <a:solidFill>
                  <a:srgbClr val="000000"/>
                </a:solidFill>
                <a:latin typeface="Times New Roman"/>
                <a:ea typeface="Times New Roman"/>
              </a:rPr>
              <a:t> - (</a:t>
            </a:r>
            <a:r>
              <a:rPr lang="ru-RU" sz="1600" dirty="0" smtClean="0">
                <a:solidFill>
                  <a:srgbClr val="000000"/>
                </a:solidFill>
                <a:latin typeface="Times New Roman"/>
                <a:ea typeface="Times New Roman"/>
              </a:rPr>
              <a:t>бабушка)   4</a:t>
            </a:r>
            <a:r>
              <a:rPr lang="ru-RU" sz="1600" dirty="0">
                <a:solidFill>
                  <a:srgbClr val="000000"/>
                </a:solidFill>
                <a:latin typeface="Times New Roman"/>
                <a:ea typeface="Times New Roman"/>
              </a:rPr>
              <a:t>. </a:t>
            </a:r>
            <a:r>
              <a:rPr lang="ru-RU" sz="1600" i="1" dirty="0">
                <a:solidFill>
                  <a:srgbClr val="000000"/>
                </a:solidFill>
                <a:latin typeface="Times New Roman"/>
                <a:ea typeface="Times New Roman"/>
              </a:rPr>
              <a:t>Рыжий, усатый великан </a:t>
            </a:r>
            <a:r>
              <a:rPr lang="ru-RU" sz="1600" dirty="0">
                <a:solidFill>
                  <a:srgbClr val="000000"/>
                </a:solidFill>
                <a:latin typeface="Times New Roman"/>
                <a:ea typeface="Times New Roman"/>
              </a:rPr>
              <a:t>- (таракан)</a:t>
            </a:r>
          </a:p>
          <a:p>
            <a:pPr algn="just">
              <a:spcAft>
                <a:spcPts val="0"/>
              </a:spcAft>
            </a:pPr>
            <a:r>
              <a:rPr lang="ru-RU" sz="1600" dirty="0" smtClean="0">
                <a:solidFill>
                  <a:srgbClr val="000000"/>
                </a:solidFill>
                <a:latin typeface="Times New Roman"/>
                <a:ea typeface="Times New Roman"/>
              </a:rPr>
              <a:t>        5</a:t>
            </a:r>
            <a:r>
              <a:rPr lang="ru-RU" sz="1600" i="1" dirty="0">
                <a:solidFill>
                  <a:srgbClr val="000000"/>
                </a:solidFill>
                <a:latin typeface="Times New Roman"/>
                <a:ea typeface="Times New Roman"/>
              </a:rPr>
              <a:t>. </a:t>
            </a:r>
            <a:r>
              <a:rPr lang="ru-RU" sz="1600" i="1" dirty="0" err="1">
                <a:solidFill>
                  <a:srgbClr val="000000"/>
                </a:solidFill>
                <a:latin typeface="Times New Roman"/>
                <a:ea typeface="Times New Roman"/>
              </a:rPr>
              <a:t>Мойдодыр</a:t>
            </a:r>
            <a:r>
              <a:rPr lang="ru-RU" sz="1600" i="1" dirty="0">
                <a:solidFill>
                  <a:srgbClr val="000000"/>
                </a:solidFill>
                <a:latin typeface="Times New Roman"/>
                <a:ea typeface="Times New Roman"/>
              </a:rPr>
              <a:t> </a:t>
            </a:r>
            <a:r>
              <a:rPr lang="ru-RU" sz="1600" dirty="0">
                <a:solidFill>
                  <a:srgbClr val="000000"/>
                </a:solidFill>
                <a:latin typeface="Times New Roman"/>
                <a:ea typeface="Times New Roman"/>
              </a:rPr>
              <a:t>- (</a:t>
            </a:r>
            <a:r>
              <a:rPr lang="ru-RU" sz="1600" dirty="0" smtClean="0">
                <a:solidFill>
                  <a:srgbClr val="000000"/>
                </a:solidFill>
                <a:latin typeface="Times New Roman"/>
                <a:ea typeface="Times New Roman"/>
              </a:rPr>
              <a:t>умывальник)  6</a:t>
            </a:r>
            <a:r>
              <a:rPr lang="ru-RU" sz="1600" dirty="0">
                <a:solidFill>
                  <a:srgbClr val="000000"/>
                </a:solidFill>
                <a:latin typeface="Times New Roman"/>
                <a:ea typeface="Times New Roman"/>
              </a:rPr>
              <a:t>. </a:t>
            </a:r>
            <a:r>
              <a:rPr lang="ru-RU" sz="1600" i="1" dirty="0" err="1">
                <a:solidFill>
                  <a:srgbClr val="000000"/>
                </a:solidFill>
                <a:latin typeface="Times New Roman"/>
                <a:ea typeface="Times New Roman"/>
              </a:rPr>
              <a:t>Тотошка</a:t>
            </a:r>
            <a:r>
              <a:rPr lang="ru-RU" sz="1600" i="1" dirty="0">
                <a:solidFill>
                  <a:srgbClr val="000000"/>
                </a:solidFill>
                <a:latin typeface="Times New Roman"/>
                <a:ea typeface="Times New Roman"/>
              </a:rPr>
              <a:t>, </a:t>
            </a:r>
            <a:r>
              <a:rPr lang="ru-RU" sz="1600" i="1" dirty="0" err="1">
                <a:solidFill>
                  <a:srgbClr val="000000"/>
                </a:solidFill>
                <a:latin typeface="Times New Roman"/>
                <a:ea typeface="Times New Roman"/>
              </a:rPr>
              <a:t>Кокошка</a:t>
            </a:r>
            <a:r>
              <a:rPr lang="ru-RU" sz="1600" i="1" dirty="0">
                <a:solidFill>
                  <a:srgbClr val="000000"/>
                </a:solidFill>
                <a:latin typeface="Times New Roman"/>
                <a:ea typeface="Times New Roman"/>
              </a:rPr>
              <a:t> </a:t>
            </a:r>
            <a:r>
              <a:rPr lang="ru-RU" sz="1600" dirty="0">
                <a:solidFill>
                  <a:srgbClr val="000000"/>
                </a:solidFill>
                <a:latin typeface="Times New Roman"/>
                <a:ea typeface="Times New Roman"/>
              </a:rPr>
              <a:t>- (крокодильчики)</a:t>
            </a:r>
          </a:p>
          <a:p>
            <a:pPr algn="just">
              <a:spcAft>
                <a:spcPts val="0"/>
              </a:spcAft>
            </a:pPr>
            <a:r>
              <a:rPr lang="ru-RU" sz="1600" dirty="0" smtClean="0">
                <a:solidFill>
                  <a:srgbClr val="000000"/>
                </a:solidFill>
                <a:latin typeface="Times New Roman"/>
                <a:ea typeface="Times New Roman"/>
              </a:rPr>
              <a:t>        7</a:t>
            </a:r>
            <a:r>
              <a:rPr lang="ru-RU" sz="1600" i="1" dirty="0">
                <a:solidFill>
                  <a:srgbClr val="000000"/>
                </a:solidFill>
                <a:latin typeface="Times New Roman"/>
                <a:ea typeface="Times New Roman"/>
              </a:rPr>
              <a:t>. Цокотуха </a:t>
            </a:r>
            <a:r>
              <a:rPr lang="ru-RU" sz="1600" dirty="0">
                <a:solidFill>
                  <a:srgbClr val="000000"/>
                </a:solidFill>
                <a:latin typeface="Times New Roman"/>
                <a:ea typeface="Times New Roman"/>
              </a:rPr>
              <a:t>- (муха)</a:t>
            </a:r>
          </a:p>
          <a:p>
            <a:pPr algn="just">
              <a:spcAft>
                <a:spcPts val="0"/>
              </a:spcAft>
            </a:pPr>
            <a:endParaRPr lang="ru-RU" sz="1600" dirty="0">
              <a:solidFill>
                <a:srgbClr val="000000"/>
              </a:solidFill>
              <a:latin typeface="Times New Roman"/>
              <a:ea typeface="Times New Roman"/>
            </a:endParaRPr>
          </a:p>
          <a:p>
            <a:pPr algn="just">
              <a:spcAft>
                <a:spcPts val="0"/>
              </a:spcAft>
            </a:pPr>
            <a:endParaRPr lang="ru-RU" sz="1600" dirty="0" smtClean="0">
              <a:solidFill>
                <a:srgbClr val="000000"/>
              </a:solidFill>
              <a:latin typeface="Times New Roman"/>
              <a:ea typeface="Times New Roman"/>
            </a:endParaRPr>
          </a:p>
          <a:p>
            <a:pPr algn="just">
              <a:spcAft>
                <a:spcPts val="0"/>
              </a:spcAft>
            </a:pPr>
            <a:endParaRPr lang="ru-RU" sz="1600" dirty="0">
              <a:solidFill>
                <a:srgbClr val="000000"/>
              </a:solidFill>
              <a:latin typeface="Times New Roman"/>
              <a:ea typeface="Times New Roman"/>
            </a:endParaRPr>
          </a:p>
          <a:p>
            <a:pPr algn="just">
              <a:spcAft>
                <a:spcPts val="0"/>
              </a:spcAft>
            </a:pPr>
            <a:endParaRPr lang="ru-RU" sz="1600" dirty="0" smtClean="0">
              <a:solidFill>
                <a:srgbClr val="000000"/>
              </a:solidFill>
              <a:latin typeface="Times New Roman"/>
              <a:ea typeface="Times New Roman"/>
            </a:endParaRPr>
          </a:p>
          <a:p>
            <a:pPr algn="just">
              <a:spcAft>
                <a:spcPts val="0"/>
              </a:spcAft>
            </a:pPr>
            <a:endParaRPr lang="ru-RU" sz="1600" dirty="0">
              <a:latin typeface="Arial"/>
              <a:ea typeface="Times New Roman"/>
            </a:endParaRPr>
          </a:p>
          <a:p>
            <a:pPr algn="just">
              <a:spcAft>
                <a:spcPts val="0"/>
              </a:spcAft>
            </a:pPr>
            <a:r>
              <a:rPr lang="ru-RU" sz="1600" dirty="0">
                <a:solidFill>
                  <a:srgbClr val="000000"/>
                </a:solidFill>
                <a:latin typeface="Times New Roman"/>
                <a:ea typeface="Times New Roman"/>
              </a:rPr>
              <a:t> </a:t>
            </a:r>
            <a:endParaRPr lang="ru-RU" sz="1600" dirty="0">
              <a:effectLst/>
              <a:latin typeface="Arial"/>
              <a:ea typeface="Times New Roman"/>
            </a:endParaRPr>
          </a:p>
        </p:txBody>
      </p:sp>
      <p:pic>
        <p:nvPicPr>
          <p:cNvPr id="8195" name="Picture 3"/>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6804248" y="4941168"/>
            <a:ext cx="1895475" cy="17256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294965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07504" y="116632"/>
            <a:ext cx="8856984" cy="5109091"/>
          </a:xfrm>
          <a:prstGeom prst="rect">
            <a:avLst/>
          </a:prstGeom>
        </p:spPr>
        <p:txBody>
          <a:bodyPr wrap="square">
            <a:spAutoFit/>
          </a:bodyPr>
          <a:lstStyle/>
          <a:p>
            <a:pPr marL="342900" indent="-342900">
              <a:buAutoNum type="arabicPeriod" startAt="5"/>
            </a:pPr>
            <a:r>
              <a:rPr lang="ru-RU" sz="1600" b="1" dirty="0" smtClean="0">
                <a:solidFill>
                  <a:srgbClr val="000000"/>
                </a:solidFill>
                <a:latin typeface="Times New Roman" pitchFamily="18" charset="0"/>
                <a:ea typeface="Times New Roman"/>
                <a:cs typeface="Times New Roman" pitchFamily="18" charset="0"/>
              </a:rPr>
              <a:t>«</a:t>
            </a:r>
            <a:r>
              <a:rPr lang="ru-RU" sz="1600" b="1" dirty="0" smtClean="0">
                <a:solidFill>
                  <a:srgbClr val="000000"/>
                </a:solidFill>
                <a:latin typeface="Times New Roman" pitchFamily="18" charset="0"/>
                <a:ea typeface="Times New Roman"/>
                <a:cs typeface="Times New Roman" pitchFamily="18" charset="0"/>
              </a:rPr>
              <a:t>Доскажи </a:t>
            </a:r>
            <a:r>
              <a:rPr lang="ru-RU" sz="1600" b="1" dirty="0">
                <a:solidFill>
                  <a:srgbClr val="000000"/>
                </a:solidFill>
                <a:latin typeface="Times New Roman" pitchFamily="18" charset="0"/>
                <a:ea typeface="Times New Roman"/>
                <a:cs typeface="Times New Roman" pitchFamily="18" charset="0"/>
              </a:rPr>
              <a:t>словечко»</a:t>
            </a:r>
            <a:r>
              <a:rPr lang="ru-RU" sz="1600" dirty="0">
                <a:solidFill>
                  <a:srgbClr val="000000"/>
                </a:solidFill>
                <a:latin typeface="Times New Roman" pitchFamily="18" charset="0"/>
                <a:ea typeface="Times New Roman"/>
                <a:cs typeface="Times New Roman" pitchFamily="18" charset="0"/>
              </a:rPr>
              <a:t>  Из какой сказки строчки и продолжить их.</a:t>
            </a:r>
            <a:br>
              <a:rPr lang="ru-RU" sz="1600" dirty="0">
                <a:solidFill>
                  <a:srgbClr val="000000"/>
                </a:solidFill>
                <a:latin typeface="Times New Roman" pitchFamily="18" charset="0"/>
                <a:ea typeface="Times New Roman"/>
                <a:cs typeface="Times New Roman" pitchFamily="18" charset="0"/>
              </a:rPr>
            </a:br>
            <a:r>
              <a:rPr lang="ru-RU" sz="1600" dirty="0" smtClean="0">
                <a:solidFill>
                  <a:srgbClr val="000000"/>
                </a:solidFill>
                <a:latin typeface="Times New Roman" pitchFamily="18" charset="0"/>
                <a:ea typeface="Times New Roman"/>
                <a:cs typeface="Times New Roman" pitchFamily="18" charset="0"/>
              </a:rPr>
              <a:t>       </a:t>
            </a:r>
            <a:r>
              <a:rPr lang="ru-RU" sz="1600" i="1" dirty="0" smtClean="0">
                <a:solidFill>
                  <a:srgbClr val="000000"/>
                </a:solidFill>
                <a:latin typeface="Times New Roman" pitchFamily="18" charset="0"/>
                <a:ea typeface="Times New Roman"/>
                <a:cs typeface="Times New Roman" pitchFamily="18" charset="0"/>
              </a:rPr>
              <a:t>Отрывки </a:t>
            </a:r>
            <a:r>
              <a:rPr lang="ru-RU" sz="1600" i="1" dirty="0">
                <a:solidFill>
                  <a:srgbClr val="000000"/>
                </a:solidFill>
                <a:latin typeface="Times New Roman" pitchFamily="18" charset="0"/>
                <a:ea typeface="Times New Roman"/>
                <a:cs typeface="Times New Roman" pitchFamily="18" charset="0"/>
              </a:rPr>
              <a:t>из сказок:</a:t>
            </a:r>
            <a:r>
              <a:rPr lang="ru-RU" sz="1600" dirty="0">
                <a:solidFill>
                  <a:srgbClr val="000000"/>
                </a:solidFill>
                <a:latin typeface="Times New Roman" pitchFamily="18" charset="0"/>
                <a:ea typeface="Times New Roman"/>
                <a:cs typeface="Times New Roman" pitchFamily="18" charset="0"/>
              </a:rPr>
              <a:t/>
            </a:r>
            <a:br>
              <a:rPr lang="ru-RU" sz="1600" dirty="0">
                <a:solidFill>
                  <a:srgbClr val="000000"/>
                </a:solidFill>
                <a:latin typeface="Times New Roman" pitchFamily="18" charset="0"/>
                <a:ea typeface="Times New Roman"/>
                <a:cs typeface="Times New Roman" pitchFamily="18" charset="0"/>
              </a:rPr>
            </a:br>
            <a:r>
              <a:rPr lang="ru-RU" sz="1600" dirty="0" smtClean="0">
                <a:solidFill>
                  <a:srgbClr val="000000"/>
                </a:solidFill>
                <a:latin typeface="Times New Roman" pitchFamily="18" charset="0"/>
                <a:ea typeface="Times New Roman"/>
                <a:cs typeface="Times New Roman" pitchFamily="18" charset="0"/>
              </a:rPr>
              <a:t>     1</a:t>
            </a:r>
            <a:r>
              <a:rPr lang="ru-RU" sz="1600" dirty="0">
                <a:solidFill>
                  <a:srgbClr val="000000"/>
                </a:solidFill>
                <a:latin typeface="Times New Roman" pitchFamily="18" charset="0"/>
                <a:ea typeface="Times New Roman"/>
                <a:cs typeface="Times New Roman" pitchFamily="18" charset="0"/>
              </a:rPr>
              <a:t>. «Ох, нелегкая эта работа. » (из болота тащить бегемота) «Телефон»</a:t>
            </a:r>
            <a:br>
              <a:rPr lang="ru-RU" sz="1600" dirty="0">
                <a:solidFill>
                  <a:srgbClr val="000000"/>
                </a:solidFill>
                <a:latin typeface="Times New Roman" pitchFamily="18" charset="0"/>
                <a:ea typeface="Times New Roman"/>
                <a:cs typeface="Times New Roman" pitchFamily="18" charset="0"/>
              </a:rPr>
            </a:br>
            <a:r>
              <a:rPr lang="ru-RU" sz="1600" dirty="0" smtClean="0">
                <a:solidFill>
                  <a:srgbClr val="000000"/>
                </a:solidFill>
                <a:latin typeface="Times New Roman" pitchFamily="18" charset="0"/>
                <a:ea typeface="Times New Roman"/>
                <a:cs typeface="Times New Roman" pitchFamily="18" charset="0"/>
              </a:rPr>
              <a:t>      2</a:t>
            </a:r>
            <a:r>
              <a:rPr lang="ru-RU" sz="1600" dirty="0">
                <a:solidFill>
                  <a:srgbClr val="000000"/>
                </a:solidFill>
                <a:latin typeface="Times New Roman" pitchFamily="18" charset="0"/>
                <a:ea typeface="Times New Roman"/>
                <a:cs typeface="Times New Roman" pitchFamily="18" charset="0"/>
              </a:rPr>
              <a:t>. «Всех излечит, исцелит. » (Добрый доктор Айболит) «Айболит»</a:t>
            </a:r>
            <a:br>
              <a:rPr lang="ru-RU" sz="1600" dirty="0">
                <a:solidFill>
                  <a:srgbClr val="000000"/>
                </a:solidFill>
                <a:latin typeface="Times New Roman" pitchFamily="18" charset="0"/>
                <a:ea typeface="Times New Roman"/>
                <a:cs typeface="Times New Roman" pitchFamily="18" charset="0"/>
              </a:rPr>
            </a:br>
            <a:r>
              <a:rPr lang="ru-RU" sz="1600" dirty="0" smtClean="0">
                <a:solidFill>
                  <a:srgbClr val="000000"/>
                </a:solidFill>
                <a:latin typeface="Times New Roman" pitchFamily="18" charset="0"/>
                <a:ea typeface="Times New Roman"/>
                <a:cs typeface="Times New Roman" pitchFamily="18" charset="0"/>
              </a:rPr>
              <a:t>      3</a:t>
            </a:r>
            <a:r>
              <a:rPr lang="ru-RU" sz="1600" dirty="0">
                <a:solidFill>
                  <a:srgbClr val="000000"/>
                </a:solidFill>
                <a:latin typeface="Times New Roman" pitchFamily="18" charset="0"/>
                <a:ea typeface="Times New Roman"/>
                <a:cs typeface="Times New Roman" pitchFamily="18" charset="0"/>
              </a:rPr>
              <a:t>. «Ехали медведи на велосипеде. » (а за ними кот задом наперед) «</a:t>
            </a:r>
            <a:r>
              <a:rPr lang="ru-RU" sz="1600" dirty="0" err="1">
                <a:solidFill>
                  <a:srgbClr val="000000"/>
                </a:solidFill>
                <a:latin typeface="Times New Roman" pitchFamily="18" charset="0"/>
                <a:ea typeface="Times New Roman"/>
                <a:cs typeface="Times New Roman" pitchFamily="18" charset="0"/>
              </a:rPr>
              <a:t>Тараканище</a:t>
            </a:r>
            <a:r>
              <a:rPr lang="ru-RU" sz="1600" dirty="0">
                <a:solidFill>
                  <a:srgbClr val="000000"/>
                </a:solidFill>
                <a:latin typeface="Times New Roman" pitchFamily="18" charset="0"/>
                <a:ea typeface="Times New Roman"/>
                <a:cs typeface="Times New Roman" pitchFamily="18" charset="0"/>
              </a:rPr>
              <a:t>»</a:t>
            </a:r>
            <a:br>
              <a:rPr lang="ru-RU" sz="1600" dirty="0">
                <a:solidFill>
                  <a:srgbClr val="000000"/>
                </a:solidFill>
                <a:latin typeface="Times New Roman" pitchFamily="18" charset="0"/>
                <a:ea typeface="Times New Roman"/>
                <a:cs typeface="Times New Roman" pitchFamily="18" charset="0"/>
              </a:rPr>
            </a:br>
            <a:r>
              <a:rPr lang="ru-RU" sz="1600" dirty="0" smtClean="0">
                <a:solidFill>
                  <a:srgbClr val="000000"/>
                </a:solidFill>
                <a:latin typeface="Times New Roman" pitchFamily="18" charset="0"/>
                <a:ea typeface="Times New Roman"/>
                <a:cs typeface="Times New Roman" pitchFamily="18" charset="0"/>
              </a:rPr>
              <a:t>      4</a:t>
            </a:r>
            <a:r>
              <a:rPr lang="ru-RU" sz="1600" dirty="0">
                <a:solidFill>
                  <a:srgbClr val="000000"/>
                </a:solidFill>
                <a:latin typeface="Times New Roman" pitchFamily="18" charset="0"/>
                <a:ea typeface="Times New Roman"/>
                <a:cs typeface="Times New Roman" pitchFamily="18" charset="0"/>
              </a:rPr>
              <a:t>. «И сейчас же брюки, брюки. » (так и прыгнули мне в руки) «</a:t>
            </a:r>
            <a:r>
              <a:rPr lang="ru-RU" sz="1600" dirty="0" err="1">
                <a:solidFill>
                  <a:srgbClr val="000000"/>
                </a:solidFill>
                <a:latin typeface="Times New Roman" pitchFamily="18" charset="0"/>
                <a:ea typeface="Times New Roman"/>
                <a:cs typeface="Times New Roman" pitchFamily="18" charset="0"/>
              </a:rPr>
              <a:t>Мойдодыр</a:t>
            </a:r>
            <a:r>
              <a:rPr lang="ru-RU" sz="1600" dirty="0">
                <a:solidFill>
                  <a:srgbClr val="000000"/>
                </a:solidFill>
                <a:latin typeface="Times New Roman" pitchFamily="18" charset="0"/>
                <a:ea typeface="Times New Roman"/>
                <a:cs typeface="Times New Roman" pitchFamily="18" charset="0"/>
              </a:rPr>
              <a:t>»</a:t>
            </a:r>
            <a:br>
              <a:rPr lang="ru-RU" sz="1600" dirty="0">
                <a:solidFill>
                  <a:srgbClr val="000000"/>
                </a:solidFill>
                <a:latin typeface="Times New Roman" pitchFamily="18" charset="0"/>
                <a:ea typeface="Times New Roman"/>
                <a:cs typeface="Times New Roman" pitchFamily="18" charset="0"/>
              </a:rPr>
            </a:br>
            <a:r>
              <a:rPr lang="ru-RU" sz="1600" dirty="0" smtClean="0">
                <a:solidFill>
                  <a:srgbClr val="000000"/>
                </a:solidFill>
                <a:latin typeface="Times New Roman" pitchFamily="18" charset="0"/>
                <a:ea typeface="Times New Roman"/>
                <a:cs typeface="Times New Roman" pitchFamily="18" charset="0"/>
              </a:rPr>
              <a:t>      5. </a:t>
            </a:r>
            <a:r>
              <a:rPr lang="ru-RU" sz="1600" dirty="0">
                <a:solidFill>
                  <a:srgbClr val="000000"/>
                </a:solidFill>
                <a:latin typeface="Times New Roman" pitchFamily="18" charset="0"/>
                <a:ea typeface="Times New Roman"/>
                <a:cs typeface="Times New Roman" pitchFamily="18" charset="0"/>
              </a:rPr>
              <a:t>«Только заинька был паинька. » (не мяукал и не хрюкал, под капустою лежал, по-заячьи </a:t>
            </a:r>
            <a:r>
              <a:rPr lang="ru-RU" sz="1600" dirty="0" smtClean="0">
                <a:solidFill>
                  <a:srgbClr val="000000"/>
                </a:solidFill>
                <a:latin typeface="Times New Roman" pitchFamily="18" charset="0"/>
                <a:ea typeface="Times New Roman"/>
                <a:cs typeface="Times New Roman" pitchFamily="18" charset="0"/>
              </a:rPr>
              <a:t>  лопотал </a:t>
            </a:r>
            <a:r>
              <a:rPr lang="ru-RU" sz="1600" dirty="0">
                <a:solidFill>
                  <a:srgbClr val="000000"/>
                </a:solidFill>
                <a:latin typeface="Times New Roman" pitchFamily="18" charset="0"/>
                <a:ea typeface="Times New Roman"/>
                <a:cs typeface="Times New Roman" pitchFamily="18" charset="0"/>
              </a:rPr>
              <a:t>и зверюшек неразумных уговаривал) «Путаница»</a:t>
            </a:r>
            <a:br>
              <a:rPr lang="ru-RU" sz="1600" dirty="0">
                <a:solidFill>
                  <a:srgbClr val="000000"/>
                </a:solidFill>
                <a:latin typeface="Times New Roman" pitchFamily="18" charset="0"/>
                <a:ea typeface="Times New Roman"/>
                <a:cs typeface="Times New Roman" pitchFamily="18" charset="0"/>
              </a:rPr>
            </a:br>
            <a:r>
              <a:rPr lang="ru-RU" sz="1600" dirty="0" smtClean="0">
                <a:solidFill>
                  <a:srgbClr val="000000"/>
                </a:solidFill>
                <a:latin typeface="Times New Roman" pitchFamily="18" charset="0"/>
                <a:ea typeface="Times New Roman"/>
                <a:cs typeface="Times New Roman" pitchFamily="18" charset="0"/>
              </a:rPr>
              <a:t>      6</a:t>
            </a:r>
            <a:r>
              <a:rPr lang="ru-RU" sz="1600" dirty="0">
                <a:solidFill>
                  <a:srgbClr val="000000"/>
                </a:solidFill>
                <a:latin typeface="Times New Roman" pitchFamily="18" charset="0"/>
                <a:ea typeface="Times New Roman"/>
                <a:cs typeface="Times New Roman" pitchFamily="18" charset="0"/>
              </a:rPr>
              <a:t>. «Скачет сито по полям. » (а корыто по лугам) «</a:t>
            </a:r>
            <a:r>
              <a:rPr lang="ru-RU" sz="1600" dirty="0" err="1">
                <a:solidFill>
                  <a:srgbClr val="000000"/>
                </a:solidFill>
                <a:latin typeface="Times New Roman" pitchFamily="18" charset="0"/>
                <a:ea typeface="Times New Roman"/>
                <a:cs typeface="Times New Roman" pitchFamily="18" charset="0"/>
              </a:rPr>
              <a:t>Федорино</a:t>
            </a:r>
            <a:r>
              <a:rPr lang="ru-RU" sz="1600" dirty="0">
                <a:solidFill>
                  <a:srgbClr val="000000"/>
                </a:solidFill>
                <a:latin typeface="Times New Roman" pitchFamily="18" charset="0"/>
                <a:ea typeface="Times New Roman"/>
                <a:cs typeface="Times New Roman" pitchFamily="18" charset="0"/>
              </a:rPr>
              <a:t> горе</a:t>
            </a:r>
            <a:r>
              <a:rPr lang="ru-RU" sz="1600" dirty="0" smtClean="0">
                <a:solidFill>
                  <a:srgbClr val="000000"/>
                </a:solidFill>
                <a:latin typeface="Times New Roman" pitchFamily="18" charset="0"/>
                <a:ea typeface="Times New Roman"/>
                <a:cs typeface="Times New Roman" pitchFamily="18" charset="0"/>
              </a:rPr>
              <a:t>».</a:t>
            </a:r>
          </a:p>
          <a:p>
            <a:pPr marL="342900" indent="-342900">
              <a:buAutoNum type="arabicPeriod" startAt="5"/>
            </a:pPr>
            <a:r>
              <a:rPr lang="ru-RU" dirty="0">
                <a:solidFill>
                  <a:srgbClr val="000000"/>
                </a:solidFill>
                <a:latin typeface="Times New Roman"/>
                <a:ea typeface="Times New Roman"/>
              </a:rPr>
              <a:t/>
            </a:r>
            <a:br>
              <a:rPr lang="ru-RU" dirty="0">
                <a:solidFill>
                  <a:srgbClr val="000000"/>
                </a:solidFill>
                <a:latin typeface="Times New Roman"/>
                <a:ea typeface="Times New Roman"/>
              </a:rPr>
            </a:br>
            <a:r>
              <a:rPr lang="ru-RU" b="1" dirty="0" smtClean="0">
                <a:solidFill>
                  <a:srgbClr val="000000"/>
                </a:solidFill>
                <a:latin typeface="Times New Roman"/>
                <a:ea typeface="Times New Roman"/>
              </a:rPr>
              <a:t>6</a:t>
            </a:r>
            <a:r>
              <a:rPr lang="ru-RU" dirty="0" smtClean="0">
                <a:solidFill>
                  <a:srgbClr val="000000"/>
                </a:solidFill>
                <a:latin typeface="Times New Roman"/>
                <a:ea typeface="Times New Roman"/>
              </a:rPr>
              <a:t>.</a:t>
            </a:r>
            <a:r>
              <a:rPr lang="ru-RU" sz="1600" b="1" dirty="0" smtClean="0">
                <a:solidFill>
                  <a:srgbClr val="000000"/>
                </a:solidFill>
                <a:latin typeface="Times New Roman"/>
                <a:ea typeface="Times New Roman"/>
              </a:rPr>
              <a:t>Если </a:t>
            </a:r>
            <a:r>
              <a:rPr lang="ru-RU" sz="1600" b="1" dirty="0">
                <a:solidFill>
                  <a:srgbClr val="000000"/>
                </a:solidFill>
                <a:latin typeface="Times New Roman"/>
                <a:ea typeface="Times New Roman"/>
              </a:rPr>
              <a:t>ваша семья состоит из 4 и более человек, предлагаем вам подвижную хороводную игру: «</a:t>
            </a:r>
            <a:r>
              <a:rPr lang="ru-RU" sz="1600" b="1" dirty="0" err="1">
                <a:solidFill>
                  <a:srgbClr val="000000"/>
                </a:solidFill>
                <a:latin typeface="Times New Roman"/>
                <a:ea typeface="Times New Roman"/>
              </a:rPr>
              <a:t>Бегемотик</a:t>
            </a:r>
            <a:r>
              <a:rPr lang="ru-RU" sz="1600" b="1" dirty="0">
                <a:solidFill>
                  <a:srgbClr val="000000"/>
                </a:solidFill>
                <a:latin typeface="Times New Roman"/>
                <a:ea typeface="Times New Roman"/>
              </a:rPr>
              <a:t>»</a:t>
            </a:r>
            <a:r>
              <a:rPr lang="ru-RU" dirty="0">
                <a:solidFill>
                  <a:srgbClr val="000000"/>
                </a:solidFill>
                <a:latin typeface="Times New Roman"/>
                <a:ea typeface="Times New Roman"/>
              </a:rPr>
              <a:t> </a:t>
            </a:r>
            <a:r>
              <a:rPr lang="ru-RU" sz="1600" dirty="0">
                <a:solidFill>
                  <a:srgbClr val="000000"/>
                </a:solidFill>
                <a:latin typeface="Times New Roman"/>
                <a:ea typeface="Times New Roman"/>
              </a:rPr>
              <a:t>(</a:t>
            </a:r>
            <a:r>
              <a:rPr lang="ru-RU" sz="1600" i="1" dirty="0">
                <a:solidFill>
                  <a:srgbClr val="000000"/>
                </a:solidFill>
                <a:latin typeface="Times New Roman"/>
                <a:ea typeface="Times New Roman"/>
              </a:rPr>
              <a:t>Выбирается водящий «</a:t>
            </a:r>
            <a:r>
              <a:rPr lang="ru-RU" sz="1600" i="1" dirty="0" err="1">
                <a:solidFill>
                  <a:srgbClr val="000000"/>
                </a:solidFill>
                <a:latin typeface="Times New Roman"/>
                <a:ea typeface="Times New Roman"/>
              </a:rPr>
              <a:t>Бегемотик</a:t>
            </a:r>
            <a:r>
              <a:rPr lang="ru-RU" sz="1600" i="1" dirty="0">
                <a:solidFill>
                  <a:srgbClr val="000000"/>
                </a:solidFill>
                <a:latin typeface="Times New Roman"/>
                <a:ea typeface="Times New Roman"/>
              </a:rPr>
              <a:t>», </a:t>
            </a:r>
            <a:r>
              <a:rPr lang="ru-RU" sz="1600" i="1" dirty="0" err="1">
                <a:solidFill>
                  <a:srgbClr val="000000"/>
                </a:solidFill>
                <a:latin typeface="Times New Roman"/>
                <a:ea typeface="Times New Roman"/>
              </a:rPr>
              <a:t>встаѐт</a:t>
            </a:r>
            <a:r>
              <a:rPr lang="ru-RU" sz="1600" i="1" dirty="0">
                <a:solidFill>
                  <a:srgbClr val="000000"/>
                </a:solidFill>
                <a:latin typeface="Times New Roman"/>
                <a:ea typeface="Times New Roman"/>
              </a:rPr>
              <a:t> в цент круга) </a:t>
            </a:r>
            <a:endParaRPr lang="ru-RU" sz="1600" i="1" dirty="0" smtClean="0">
              <a:solidFill>
                <a:srgbClr val="000000"/>
              </a:solidFill>
              <a:latin typeface="Times New Roman"/>
              <a:ea typeface="Times New Roman"/>
            </a:endParaRPr>
          </a:p>
          <a:p>
            <a:r>
              <a:rPr lang="ru-RU" sz="1600" dirty="0" smtClean="0">
                <a:solidFill>
                  <a:srgbClr val="000000"/>
                </a:solidFill>
                <a:latin typeface="Times New Roman"/>
                <a:ea typeface="Times New Roman"/>
              </a:rPr>
              <a:t>        </a:t>
            </a:r>
            <a:r>
              <a:rPr lang="ru-RU" sz="1600" dirty="0" err="1" smtClean="0">
                <a:solidFill>
                  <a:srgbClr val="000000"/>
                </a:solidFill>
                <a:latin typeface="Times New Roman"/>
                <a:ea typeface="Times New Roman"/>
              </a:rPr>
              <a:t>Бегемотик</a:t>
            </a:r>
            <a:r>
              <a:rPr lang="ru-RU" sz="1600" dirty="0">
                <a:solidFill>
                  <a:srgbClr val="000000"/>
                </a:solidFill>
                <a:latin typeface="Times New Roman"/>
                <a:ea typeface="Times New Roman"/>
              </a:rPr>
              <a:t>, </a:t>
            </a:r>
            <a:r>
              <a:rPr lang="ru-RU" sz="1600" dirty="0" err="1">
                <a:solidFill>
                  <a:srgbClr val="000000"/>
                </a:solidFill>
                <a:latin typeface="Times New Roman"/>
                <a:ea typeface="Times New Roman"/>
              </a:rPr>
              <a:t>бегемотик</a:t>
            </a:r>
            <a:r>
              <a:rPr lang="ru-RU" sz="1600" dirty="0">
                <a:solidFill>
                  <a:srgbClr val="000000"/>
                </a:solidFill>
                <a:latin typeface="Times New Roman"/>
                <a:ea typeface="Times New Roman"/>
              </a:rPr>
              <a:t> у него болит животик (поглаживание живота) </a:t>
            </a:r>
            <a:endParaRPr lang="ru-RU" sz="1600" dirty="0" smtClean="0">
              <a:solidFill>
                <a:srgbClr val="000000"/>
              </a:solidFill>
              <a:latin typeface="Times New Roman"/>
              <a:ea typeface="Times New Roman"/>
            </a:endParaRPr>
          </a:p>
          <a:p>
            <a:r>
              <a:rPr lang="ru-RU" sz="1600" dirty="0" smtClean="0">
                <a:solidFill>
                  <a:srgbClr val="000000"/>
                </a:solidFill>
                <a:latin typeface="Times New Roman"/>
                <a:ea typeface="Times New Roman"/>
              </a:rPr>
              <a:t>        Он </a:t>
            </a:r>
            <a:r>
              <a:rPr lang="ru-RU" sz="1600" dirty="0">
                <a:solidFill>
                  <a:srgbClr val="000000"/>
                </a:solidFill>
                <a:latin typeface="Times New Roman"/>
                <a:ea typeface="Times New Roman"/>
              </a:rPr>
              <a:t>от доктора сбежал   </a:t>
            </a:r>
            <a:r>
              <a:rPr lang="ru-RU" sz="1600" dirty="0" smtClean="0">
                <a:solidFill>
                  <a:srgbClr val="000000"/>
                </a:solidFill>
                <a:latin typeface="Times New Roman"/>
                <a:ea typeface="Times New Roman"/>
              </a:rPr>
              <a:t> </a:t>
            </a:r>
            <a:r>
              <a:rPr lang="ru-RU" sz="1600" dirty="0">
                <a:solidFill>
                  <a:srgbClr val="000000"/>
                </a:solidFill>
                <a:latin typeface="Times New Roman"/>
                <a:ea typeface="Times New Roman"/>
              </a:rPr>
              <a:t>(бег по кругу) </a:t>
            </a:r>
            <a:endParaRPr lang="ru-RU" sz="1600" dirty="0" smtClean="0">
              <a:solidFill>
                <a:srgbClr val="000000"/>
              </a:solidFill>
              <a:latin typeface="Times New Roman"/>
              <a:ea typeface="Times New Roman"/>
            </a:endParaRPr>
          </a:p>
          <a:p>
            <a:r>
              <a:rPr lang="ru-RU" sz="1600" dirty="0" smtClean="0">
                <a:solidFill>
                  <a:srgbClr val="000000"/>
                </a:solidFill>
                <a:latin typeface="Times New Roman"/>
                <a:ea typeface="Times New Roman"/>
              </a:rPr>
              <a:t>        И </a:t>
            </a:r>
            <a:r>
              <a:rPr lang="ru-RU" sz="1600" dirty="0">
                <a:solidFill>
                  <a:srgbClr val="000000"/>
                </a:solidFill>
                <a:latin typeface="Times New Roman"/>
                <a:ea typeface="Times New Roman"/>
              </a:rPr>
              <a:t>в реку Неву упал      </a:t>
            </a:r>
            <a:r>
              <a:rPr lang="ru-RU" sz="1600" dirty="0" smtClean="0">
                <a:solidFill>
                  <a:srgbClr val="000000"/>
                </a:solidFill>
                <a:latin typeface="Times New Roman"/>
                <a:ea typeface="Times New Roman"/>
              </a:rPr>
              <a:t> </a:t>
            </a:r>
            <a:r>
              <a:rPr lang="ru-RU" sz="1600" dirty="0">
                <a:solidFill>
                  <a:srgbClr val="000000"/>
                </a:solidFill>
                <a:latin typeface="Times New Roman"/>
                <a:ea typeface="Times New Roman"/>
              </a:rPr>
              <a:t>(подпрыгивание) </a:t>
            </a:r>
          </a:p>
          <a:p>
            <a:r>
              <a:rPr lang="ru-RU" sz="1600" dirty="0" smtClean="0">
                <a:solidFill>
                  <a:srgbClr val="000000"/>
                </a:solidFill>
                <a:latin typeface="Times New Roman"/>
                <a:ea typeface="Times New Roman"/>
              </a:rPr>
              <a:t>         </a:t>
            </a:r>
            <a:r>
              <a:rPr lang="ru-RU" sz="1600" dirty="0" err="1" smtClean="0">
                <a:solidFill>
                  <a:srgbClr val="000000"/>
                </a:solidFill>
                <a:latin typeface="Times New Roman"/>
                <a:ea typeface="Times New Roman"/>
              </a:rPr>
              <a:t>Бегемотик</a:t>
            </a:r>
            <a:r>
              <a:rPr lang="ru-RU" sz="1600" dirty="0" smtClean="0">
                <a:solidFill>
                  <a:srgbClr val="000000"/>
                </a:solidFill>
                <a:latin typeface="Times New Roman"/>
                <a:ea typeface="Times New Roman"/>
              </a:rPr>
              <a:t> </a:t>
            </a:r>
            <a:r>
              <a:rPr lang="ru-RU" sz="1600" dirty="0">
                <a:solidFill>
                  <a:srgbClr val="000000"/>
                </a:solidFill>
                <a:latin typeface="Times New Roman"/>
                <a:ea typeface="Times New Roman"/>
              </a:rPr>
              <a:t>в речку – БУХ </a:t>
            </a:r>
            <a:r>
              <a:rPr lang="ru-RU" sz="1600" dirty="0" smtClean="0">
                <a:solidFill>
                  <a:srgbClr val="000000"/>
                </a:solidFill>
                <a:latin typeface="Times New Roman"/>
                <a:ea typeface="Times New Roman"/>
              </a:rPr>
              <a:t> </a:t>
            </a:r>
            <a:r>
              <a:rPr lang="ru-RU" sz="1600" dirty="0">
                <a:solidFill>
                  <a:srgbClr val="000000"/>
                </a:solidFill>
                <a:latin typeface="Times New Roman"/>
                <a:ea typeface="Times New Roman"/>
              </a:rPr>
              <a:t>(сужение круга) </a:t>
            </a:r>
            <a:endParaRPr lang="ru-RU" sz="1600" dirty="0" smtClean="0">
              <a:solidFill>
                <a:srgbClr val="000000"/>
              </a:solidFill>
              <a:latin typeface="Times New Roman"/>
              <a:ea typeface="Times New Roman"/>
            </a:endParaRPr>
          </a:p>
          <a:p>
            <a:r>
              <a:rPr lang="ru-RU" sz="1600" dirty="0" smtClean="0">
                <a:solidFill>
                  <a:srgbClr val="000000"/>
                </a:solidFill>
                <a:latin typeface="Times New Roman"/>
                <a:ea typeface="Times New Roman"/>
              </a:rPr>
              <a:t>         А </a:t>
            </a:r>
            <a:r>
              <a:rPr lang="ru-RU" sz="1600" dirty="0">
                <a:solidFill>
                  <a:srgbClr val="000000"/>
                </a:solidFill>
                <a:latin typeface="Times New Roman"/>
                <a:ea typeface="Times New Roman"/>
              </a:rPr>
              <a:t>вода из речки – ПЛЮХ    </a:t>
            </a:r>
            <a:r>
              <a:rPr lang="ru-RU" sz="1600" dirty="0" smtClean="0">
                <a:solidFill>
                  <a:srgbClr val="000000"/>
                </a:solidFill>
                <a:latin typeface="Times New Roman"/>
                <a:ea typeface="Times New Roman"/>
              </a:rPr>
              <a:t>(</a:t>
            </a:r>
            <a:r>
              <a:rPr lang="ru-RU" sz="1600" dirty="0">
                <a:solidFill>
                  <a:srgbClr val="000000"/>
                </a:solidFill>
                <a:latin typeface="Times New Roman"/>
                <a:ea typeface="Times New Roman"/>
              </a:rPr>
              <a:t>широкий круг) Началось тут </a:t>
            </a:r>
            <a:r>
              <a:rPr lang="ru-RU" sz="1600" dirty="0" smtClean="0">
                <a:solidFill>
                  <a:srgbClr val="000000"/>
                </a:solidFill>
                <a:latin typeface="Times New Roman"/>
                <a:ea typeface="Times New Roman"/>
              </a:rPr>
              <a:t>наводнение                                   (</a:t>
            </a:r>
            <a:r>
              <a:rPr lang="ru-RU" sz="1600" dirty="0">
                <a:solidFill>
                  <a:srgbClr val="000000"/>
                </a:solidFill>
                <a:latin typeface="Times New Roman"/>
                <a:ea typeface="Times New Roman"/>
              </a:rPr>
              <a:t>волнообразные движения руками) </a:t>
            </a:r>
            <a:endParaRPr lang="ru-RU" sz="1600" dirty="0" smtClean="0">
              <a:solidFill>
                <a:srgbClr val="000000"/>
              </a:solidFill>
              <a:latin typeface="Times New Roman"/>
              <a:ea typeface="Times New Roman"/>
            </a:endParaRPr>
          </a:p>
          <a:p>
            <a:r>
              <a:rPr lang="ru-RU" sz="1600" dirty="0">
                <a:solidFill>
                  <a:srgbClr val="000000"/>
                </a:solidFill>
                <a:latin typeface="Times New Roman"/>
                <a:ea typeface="Times New Roman"/>
              </a:rPr>
              <a:t> </a:t>
            </a:r>
            <a:r>
              <a:rPr lang="ru-RU" sz="1600" dirty="0" smtClean="0">
                <a:solidFill>
                  <a:srgbClr val="000000"/>
                </a:solidFill>
                <a:latin typeface="Times New Roman"/>
                <a:ea typeface="Times New Roman"/>
              </a:rPr>
              <a:t>        Вся </a:t>
            </a:r>
            <a:r>
              <a:rPr lang="ru-RU" sz="1600" dirty="0">
                <a:solidFill>
                  <a:srgbClr val="000000"/>
                </a:solidFill>
                <a:latin typeface="Times New Roman"/>
                <a:ea typeface="Times New Roman"/>
              </a:rPr>
              <a:t>вода пришла в движение. Здесь вода и здесь вода Разбегайся кто – куда</a:t>
            </a:r>
            <a:r>
              <a:rPr lang="ru-RU" sz="1600" dirty="0" smtClean="0">
                <a:solidFill>
                  <a:srgbClr val="000000"/>
                </a:solidFill>
                <a:latin typeface="Times New Roman"/>
                <a:ea typeface="Times New Roman"/>
              </a:rPr>
              <a:t>.(</a:t>
            </a:r>
            <a:r>
              <a:rPr lang="ru-RU" sz="1600" dirty="0">
                <a:solidFill>
                  <a:srgbClr val="000000"/>
                </a:solidFill>
                <a:latin typeface="Times New Roman"/>
                <a:ea typeface="Times New Roman"/>
              </a:rPr>
              <a:t>игроки  разбегаются, «</a:t>
            </a:r>
            <a:r>
              <a:rPr lang="ru-RU" sz="1600" dirty="0" err="1">
                <a:solidFill>
                  <a:srgbClr val="000000"/>
                </a:solidFill>
                <a:latin typeface="Times New Roman"/>
                <a:ea typeface="Times New Roman"/>
              </a:rPr>
              <a:t>бегемотик</a:t>
            </a:r>
            <a:r>
              <a:rPr lang="ru-RU" sz="1600" dirty="0">
                <a:solidFill>
                  <a:srgbClr val="000000"/>
                </a:solidFill>
                <a:latin typeface="Times New Roman"/>
                <a:ea typeface="Times New Roman"/>
              </a:rPr>
              <a:t>» ловит) </a:t>
            </a:r>
            <a:r>
              <a:rPr lang="ru-RU" sz="1600" dirty="0" smtClean="0">
                <a:solidFill>
                  <a:srgbClr val="000000"/>
                </a:solidFill>
                <a:latin typeface="Times New Roman"/>
                <a:ea typeface="Times New Roman"/>
              </a:rPr>
              <a:t>.</a:t>
            </a:r>
            <a:endParaRPr lang="ru-RU" sz="16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72201" y="4941168"/>
            <a:ext cx="1792287" cy="1792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384664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20086" y="2473014"/>
            <a:ext cx="93821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0473" y="1553256"/>
            <a:ext cx="93821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0474" y="2489992"/>
            <a:ext cx="93821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8738" y="3411227"/>
            <a:ext cx="93821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2" name="Picture 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6760" y="4325158"/>
            <a:ext cx="93821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92810" y="4333700"/>
            <a:ext cx="93821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4"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65718" y="4325156"/>
            <a:ext cx="93821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5" name="Pict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03931" y="4325155"/>
            <a:ext cx="93821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6" name="Picture 1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8738" y="4348076"/>
            <a:ext cx="938213"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8" name="Picture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1164" y="2478258"/>
            <a:ext cx="9334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9"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7714" y="2473013"/>
            <a:ext cx="933450" cy="938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0" name="Picture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6197" y="2611435"/>
            <a:ext cx="596900" cy="695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1"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05836" y="4544209"/>
            <a:ext cx="652463" cy="706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2" name="Picture 1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067414" y="955625"/>
            <a:ext cx="652463" cy="669925"/>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3" name="Picture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4683" y="708369"/>
            <a:ext cx="1956827" cy="1725613"/>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4" name="Picture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212381" y="1625550"/>
            <a:ext cx="2044886" cy="185703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45" name="Picture 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53417" y="3914174"/>
            <a:ext cx="1506537" cy="1798637"/>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2843808" y="5373216"/>
            <a:ext cx="5798335" cy="923330"/>
          </a:xfrm>
          <a:prstGeom prst="rect">
            <a:avLst/>
          </a:prstGeom>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ru-RU" sz="1800" i="0" u="none" strike="noStrike" kern="0" cap="none" spc="0" normalizeH="0" baseline="0" noProof="0" dirty="0" smtClean="0">
                <a:ln>
                  <a:noFill/>
                </a:ln>
                <a:effectLst/>
                <a:uLnTx/>
                <a:uFillTx/>
                <a:latin typeface="Times New Roman" pitchFamily="18" charset="0"/>
                <a:cs typeface="Times New Roman" pitchFamily="18" charset="0"/>
              </a:rPr>
              <a:t>1.Кто в сказке «Муха-цокотуха» нашёл денежку?</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800" i="0" u="none" strike="noStrike" kern="0" cap="none" spc="0" normalizeH="0" baseline="0" noProof="0" dirty="0" smtClean="0">
                <a:ln>
                  <a:noFill/>
                </a:ln>
                <a:effectLst/>
                <a:uLnTx/>
                <a:uFillTx/>
                <a:latin typeface="Times New Roman" pitchFamily="18" charset="0"/>
                <a:cs typeface="Times New Roman" pitchFamily="18" charset="0"/>
              </a:rPr>
              <a:t>2. Кто хотел «Цокотуху погубить»?</a:t>
            </a:r>
          </a:p>
          <a:p>
            <a:pPr marL="0" marR="0" lvl="0" indent="0" defTabSz="914400" eaLnBrk="1" fontAlgn="auto" latinLnBrk="0" hangingPunct="1">
              <a:lnSpc>
                <a:spcPct val="100000"/>
              </a:lnSpc>
              <a:spcBef>
                <a:spcPts val="0"/>
              </a:spcBef>
              <a:spcAft>
                <a:spcPts val="0"/>
              </a:spcAft>
              <a:buClrTx/>
              <a:buSzTx/>
              <a:buFontTx/>
              <a:buNone/>
              <a:tabLst/>
              <a:defRPr/>
            </a:pPr>
            <a:r>
              <a:rPr kumimoji="0" lang="ru-RU" sz="1800" i="0" u="none" strike="noStrike" kern="0" cap="none" spc="0" normalizeH="0" baseline="0" noProof="0" dirty="0" smtClean="0">
                <a:ln>
                  <a:noFill/>
                </a:ln>
                <a:effectLst/>
                <a:uLnTx/>
                <a:uFillTx/>
                <a:latin typeface="Times New Roman" pitchFamily="18" charset="0"/>
                <a:cs typeface="Times New Roman" pitchFamily="18" charset="0"/>
              </a:rPr>
              <a:t>3. Кто спас именинницу?</a:t>
            </a:r>
            <a:endParaRPr kumimoji="0" lang="ru-RU" sz="1800" i="0" u="none" strike="noStrike" kern="0" cap="none" spc="0" normalizeH="0" baseline="0" noProof="0" dirty="0">
              <a:ln>
                <a:noFill/>
              </a:ln>
              <a:effectLst/>
              <a:uLnTx/>
              <a:uFillTx/>
              <a:latin typeface="Times New Roman" pitchFamily="18" charset="0"/>
              <a:cs typeface="Times New Roman" pitchFamily="18" charset="0"/>
            </a:endParaRPr>
          </a:p>
        </p:txBody>
      </p:sp>
      <p:sp>
        <p:nvSpPr>
          <p:cNvPr id="3" name="Прямоугольник 2"/>
          <p:cNvSpPr/>
          <p:nvPr/>
        </p:nvSpPr>
        <p:spPr>
          <a:xfrm>
            <a:off x="683568" y="0"/>
            <a:ext cx="5400994" cy="338554"/>
          </a:xfrm>
          <a:prstGeom prst="rect">
            <a:avLst/>
          </a:prstGeom>
        </p:spPr>
        <p:txBody>
          <a:bodyPr wrap="square">
            <a:spAutoFit/>
          </a:bodyPr>
          <a:lstStyle/>
          <a:p>
            <a:r>
              <a:rPr lang="ru-RU" sz="1600" b="1" dirty="0" smtClean="0">
                <a:latin typeface="Times New Roman" pitchFamily="18" charset="0"/>
                <a:ea typeface="+mj-ea"/>
                <a:cs typeface="Times New Roman" pitchFamily="18" charset="0"/>
              </a:rPr>
              <a:t>7.Разгадайте </a:t>
            </a:r>
            <a:r>
              <a:rPr lang="ru-RU" sz="1600" b="1" dirty="0">
                <a:latin typeface="Times New Roman" pitchFamily="18" charset="0"/>
                <a:ea typeface="+mj-ea"/>
                <a:cs typeface="Times New Roman" pitchFamily="18" charset="0"/>
              </a:rPr>
              <a:t>кроссворд</a:t>
            </a:r>
            <a:endParaRPr lang="ru-RU" sz="1600" b="1" dirty="0"/>
          </a:p>
        </p:txBody>
      </p:sp>
    </p:spTree>
    <p:extLst>
      <p:ext uri="{BB962C8B-B14F-4D97-AF65-F5344CB8AC3E}">
        <p14:creationId xmlns:p14="http://schemas.microsoft.com/office/powerpoint/2010/main" val="386454492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11560" y="274638"/>
            <a:ext cx="8075240" cy="706090"/>
          </a:xfrm>
        </p:spPr>
        <p:txBody>
          <a:bodyPr>
            <a:noAutofit/>
          </a:bodyPr>
          <a:lstStyle/>
          <a:p>
            <a:pPr algn="l"/>
            <a:r>
              <a:rPr lang="ru-RU" sz="1600" b="1" dirty="0" smtClean="0">
                <a:latin typeface="Times New Roman" pitchFamily="18" charset="0"/>
                <a:cs typeface="Times New Roman" pitchFamily="18" charset="0"/>
              </a:rPr>
              <a:t>Предлагаем </a:t>
            </a:r>
            <a:r>
              <a:rPr lang="ru-RU" sz="1600" b="1" dirty="0">
                <a:latin typeface="Times New Roman" pitchFamily="18" charset="0"/>
                <a:cs typeface="Times New Roman" pitchFamily="18" charset="0"/>
              </a:rPr>
              <a:t>вам </a:t>
            </a:r>
            <a:r>
              <a:rPr lang="ru-RU" sz="1600" dirty="0">
                <a:latin typeface="Times New Roman" pitchFamily="18" charset="0"/>
                <a:cs typeface="Times New Roman" pitchFamily="18" charset="0"/>
              </a:rPr>
              <a:t>схему </a:t>
            </a:r>
            <a:r>
              <a:rPr lang="ru-RU" sz="1600" dirty="0" smtClean="0">
                <a:latin typeface="Times New Roman" pitchFamily="18" charset="0"/>
                <a:cs typeface="Times New Roman" pitchFamily="18" charset="0"/>
              </a:rPr>
              <a:t>поэтапной лепки героя </a:t>
            </a:r>
            <a:r>
              <a:rPr lang="ru-RU" sz="1600" dirty="0">
                <a:latin typeface="Times New Roman" pitchFamily="18" charset="0"/>
                <a:cs typeface="Times New Roman" pitchFamily="18" charset="0"/>
              </a:rPr>
              <a:t>произведений К.И. Чуковского </a:t>
            </a:r>
            <a:r>
              <a:rPr lang="ru-RU" sz="1600" dirty="0" smtClean="0">
                <a:latin typeface="Times New Roman" pitchFamily="18" charset="0"/>
                <a:cs typeface="Times New Roman" pitchFamily="18" charset="0"/>
              </a:rPr>
              <a:t>бегемота.  </a:t>
            </a:r>
            <a:r>
              <a:rPr lang="ru-RU" sz="1800" dirty="0" smtClean="0">
                <a:latin typeface="Times New Roman" pitchFamily="18" charset="0"/>
                <a:cs typeface="Times New Roman" pitchFamily="18" charset="0"/>
              </a:rPr>
              <a:t> </a:t>
            </a:r>
            <a:endParaRPr lang="ru-RU" sz="1800" dirty="0">
              <a:latin typeface="Times New Roman" pitchFamily="18" charset="0"/>
              <a:cs typeface="Times New Roman" pitchFamily="18" charset="0"/>
            </a:endParaRPr>
          </a:p>
        </p:txBody>
      </p:sp>
      <p:pic>
        <p:nvPicPr>
          <p:cNvPr id="3075" name="Picture 3" descr="C:\Users\kid\Desktop\123525924_large_RSRR_R__RRRSRSS_RRRSSRyoRRyoRR__2012_60.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187624" y="1124744"/>
            <a:ext cx="6840759" cy="5552207"/>
          </a:xfrm>
          <a:prstGeom prst="rect">
            <a:avLst/>
          </a:prstGeom>
          <a:noFill/>
          <a:ln w="19050">
            <a:solidFill>
              <a:srgbClr val="FF0000"/>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2384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47864" y="1052736"/>
            <a:ext cx="5544617" cy="5688632"/>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rotWithShape="1">
          <a:blip r:embed="rId3">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val="0"/>
              </a:ext>
            </a:extLst>
          </a:blip>
          <a:srcRect l="3179"/>
          <a:stretch/>
        </p:blipFill>
        <p:spPr bwMode="auto">
          <a:xfrm>
            <a:off x="232497" y="1628800"/>
            <a:ext cx="2554915" cy="4176464"/>
          </a:xfrm>
          <a:prstGeom prst="rect">
            <a:avLst/>
          </a:prstGeom>
          <a:noFill/>
          <a:ln w="19050">
            <a:solidFill>
              <a:srgbClr val="FF00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Прямоугольник 1"/>
          <p:cNvSpPr/>
          <p:nvPr/>
        </p:nvSpPr>
        <p:spPr>
          <a:xfrm>
            <a:off x="1187624" y="188641"/>
            <a:ext cx="5670376" cy="646331"/>
          </a:xfrm>
          <a:prstGeom prst="rect">
            <a:avLst/>
          </a:prstGeom>
        </p:spPr>
        <p:txBody>
          <a:bodyPr wrap="square">
            <a:spAutoFit/>
          </a:bodyPr>
          <a:lstStyle/>
          <a:p>
            <a:r>
              <a:rPr lang="ru-RU" b="1" dirty="0">
                <a:solidFill>
                  <a:prstClr val="black"/>
                </a:solidFill>
                <a:latin typeface="Times New Roman" pitchFamily="18" charset="0"/>
                <a:ea typeface="+mj-ea"/>
                <a:cs typeface="Times New Roman" pitchFamily="18" charset="0"/>
              </a:rPr>
              <a:t>По желанию </a:t>
            </a:r>
            <a:r>
              <a:rPr lang="ru-RU" dirty="0">
                <a:solidFill>
                  <a:prstClr val="black"/>
                </a:solidFill>
                <a:latin typeface="Times New Roman" pitchFamily="18" charset="0"/>
                <a:ea typeface="+mj-ea"/>
                <a:cs typeface="Times New Roman" pitchFamily="18" charset="0"/>
              </a:rPr>
              <a:t>и выбору ребёнка можно  нарисовать или сделать аппликацию </a:t>
            </a:r>
            <a:r>
              <a:rPr lang="ru-RU" dirty="0" smtClean="0">
                <a:solidFill>
                  <a:prstClr val="black"/>
                </a:solidFill>
                <a:latin typeface="Times New Roman" pitchFamily="18" charset="0"/>
                <a:ea typeface="+mj-ea"/>
                <a:cs typeface="Times New Roman" pitchFamily="18" charset="0"/>
              </a:rPr>
              <a:t> </a:t>
            </a:r>
            <a:r>
              <a:rPr lang="ru-RU" b="1" dirty="0" smtClean="0">
                <a:solidFill>
                  <a:prstClr val="black"/>
                </a:solidFill>
                <a:latin typeface="Times New Roman" pitchFamily="18" charset="0"/>
                <a:ea typeface="+mj-ea"/>
                <a:cs typeface="Times New Roman" pitchFamily="18" charset="0"/>
              </a:rPr>
              <a:t>«Муха –цокотуха».</a:t>
            </a:r>
            <a:endParaRPr lang="ru-RU" b="1" dirty="0"/>
          </a:p>
        </p:txBody>
      </p:sp>
    </p:spTree>
    <p:extLst>
      <p:ext uri="{BB962C8B-B14F-4D97-AF65-F5344CB8AC3E}">
        <p14:creationId xmlns:p14="http://schemas.microsoft.com/office/powerpoint/2010/main" val="504624166"/>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501</TotalTime>
  <Words>593</Words>
  <Application>Microsoft Office PowerPoint</Application>
  <PresentationFormat>Экран (4:3)</PresentationFormat>
  <Paragraphs>51</Paragraphs>
  <Slides>8</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8</vt:i4>
      </vt:variant>
    </vt:vector>
  </HeadingPairs>
  <TitlesOfParts>
    <vt:vector size="9" baseType="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Предлагаем вам схему поэтапной лепки героя произведений К.И. Чуковского бегемота.   </vt:lpstr>
      <vt:lpstr>Презентация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kid hard</dc:creator>
  <cp:lastModifiedBy>kid hard</cp:lastModifiedBy>
  <cp:revision>43</cp:revision>
  <dcterms:created xsi:type="dcterms:W3CDTF">2020-04-17T12:04:05Z</dcterms:created>
  <dcterms:modified xsi:type="dcterms:W3CDTF">2020-04-22T14:42:17Z</dcterms:modified>
</cp:coreProperties>
</file>