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slideMasters/slideMaster5.xml" ContentType="application/vnd.openxmlformats-officedocument.presentationml.slideMaster+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Lst>
  <p:sldIdLst>
    <p:sldId id="256" r:id="rId6"/>
    <p:sldId id="309" r:id="rId7"/>
    <p:sldId id="310" r:id="rId8"/>
    <p:sldId id="257" r:id="rId9"/>
    <p:sldId id="263" r:id="rId10"/>
    <p:sldId id="265" r:id="rId11"/>
    <p:sldId id="264" r:id="rId12"/>
    <p:sldId id="314" r:id="rId13"/>
    <p:sldId id="266" r:id="rId14"/>
    <p:sldId id="315" r:id="rId15"/>
    <p:sldId id="313" r:id="rId16"/>
    <p:sldId id="316" r:id="rId17"/>
    <p:sldId id="260" r:id="rId18"/>
    <p:sldId id="270" r:id="rId19"/>
    <p:sldId id="271" r:id="rId20"/>
    <p:sldId id="272" r:id="rId21"/>
    <p:sldId id="273" r:id="rId22"/>
    <p:sldId id="274" r:id="rId23"/>
    <p:sldId id="275" r:id="rId24"/>
    <p:sldId id="276" r:id="rId25"/>
    <p:sldId id="278" r:id="rId26"/>
    <p:sldId id="277" r:id="rId27"/>
    <p:sldId id="279" r:id="rId28"/>
    <p:sldId id="280" r:id="rId29"/>
    <p:sldId id="281" r:id="rId30"/>
    <p:sldId id="282" r:id="rId31"/>
    <p:sldId id="283" r:id="rId32"/>
    <p:sldId id="284" r:id="rId33"/>
    <p:sldId id="285" r:id="rId34"/>
    <p:sldId id="287" r:id="rId35"/>
    <p:sldId id="286" r:id="rId36"/>
    <p:sldId id="289" r:id="rId37"/>
    <p:sldId id="288" r:id="rId38"/>
    <p:sldId id="290" r:id="rId39"/>
    <p:sldId id="262" r:id="rId40"/>
    <p:sldId id="269" r:id="rId41"/>
    <p:sldId id="291" r:id="rId42"/>
    <p:sldId id="268" r:id="rId43"/>
    <p:sldId id="267" r:id="rId44"/>
    <p:sldId id="293" r:id="rId45"/>
    <p:sldId id="292" r:id="rId46"/>
    <p:sldId id="294" r:id="rId47"/>
    <p:sldId id="300" r:id="rId48"/>
    <p:sldId id="299" r:id="rId49"/>
    <p:sldId id="298" r:id="rId50"/>
    <p:sldId id="297" r:id="rId51"/>
    <p:sldId id="296" r:id="rId52"/>
    <p:sldId id="295" r:id="rId53"/>
    <p:sldId id="301" r:id="rId54"/>
    <p:sldId id="303" r:id="rId55"/>
    <p:sldId id="302" r:id="rId56"/>
    <p:sldId id="304" r:id="rId57"/>
    <p:sldId id="305" r:id="rId58"/>
    <p:sldId id="306" r:id="rId59"/>
    <p:sldId id="307" r:id="rId60"/>
    <p:sldId id="261" r:id="rId61"/>
    <p:sldId id="308" r:id="rId6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FFFF"/>
    <a:srgbClr val="FF6600"/>
    <a:srgbClr val="6699FF"/>
    <a:srgbClr val="FF0000"/>
    <a:srgbClr val="99FF66"/>
    <a:srgbClr val="663300"/>
    <a:srgbClr val="33CC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7" d="100"/>
          <a:sy n="97" d="100"/>
        </p:scale>
        <p:origin x="-300"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614"/>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4B3F891-6FD2-4C8B-AFBF-F8C44AA7C0BA}" type="datetimeFigureOut">
              <a:rPr lang="ru-RU" smtClean="0"/>
              <a:pPr/>
              <a:t>19.11.2019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D57820B-C07F-4548-8EBA-9CF04A812C99}"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4B3F891-6FD2-4C8B-AFBF-F8C44AA7C0BA}" type="datetimeFigureOut">
              <a:rPr lang="ru-RU" smtClean="0"/>
              <a:pPr/>
              <a:t>19.11.2019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D57820B-C07F-4548-8EBA-9CF04A812C9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4B3F891-6FD2-4C8B-AFBF-F8C44AA7C0BA}" type="datetimeFigureOut">
              <a:rPr lang="ru-RU" smtClean="0"/>
              <a:pPr/>
              <a:t>19.11.2019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D57820B-C07F-4548-8EBA-9CF04A812C99}"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44B3F891-6FD2-4C8B-AFBF-F8C44AA7C0BA}" type="datetimeFigureOut">
              <a:rPr lang="ru-RU" smtClean="0"/>
              <a:pPr/>
              <a:t>19.11.2019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D57820B-C07F-4548-8EBA-9CF04A812C9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44B3F891-6FD2-4C8B-AFBF-F8C44AA7C0BA}" type="datetimeFigureOut">
              <a:rPr lang="ru-RU" smtClean="0"/>
              <a:pPr/>
              <a:t>19.11.2019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D57820B-C07F-4548-8EBA-9CF04A812C9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4B3F891-6FD2-4C8B-AFBF-F8C44AA7C0BA}" type="datetimeFigureOut">
              <a:rPr lang="ru-RU" smtClean="0"/>
              <a:pPr/>
              <a:t>19.11.2019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D57820B-C07F-4548-8EBA-9CF04A812C9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4B3F891-6FD2-4C8B-AFBF-F8C44AA7C0BA}" type="datetimeFigureOut">
              <a:rPr lang="ru-RU" smtClean="0"/>
              <a:pPr/>
              <a:t>19.11.2019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D57820B-C07F-4548-8EBA-9CF04A812C9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4B3F891-6FD2-4C8B-AFBF-F8C44AA7C0BA}" type="datetimeFigureOut">
              <a:rPr lang="ru-RU" smtClean="0"/>
              <a:pPr/>
              <a:t>19.11.2019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D57820B-C07F-4548-8EBA-9CF04A812C9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4B3F891-6FD2-4C8B-AFBF-F8C44AA7C0BA}" type="datetimeFigureOut">
              <a:rPr lang="ru-RU" smtClean="0"/>
              <a:pPr/>
              <a:t>19.11.2019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D57820B-C07F-4548-8EBA-9CF04A812C99}"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4B3F891-6FD2-4C8B-AFBF-F8C44AA7C0BA}" type="datetimeFigureOut">
              <a:rPr lang="ru-RU" smtClean="0"/>
              <a:pPr/>
              <a:t>19.11.2019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D57820B-C07F-4548-8EBA-9CF04A812C9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4B3F891-6FD2-4C8B-AFBF-F8C44AA7C0BA}" type="datetimeFigureOut">
              <a:rPr lang="ru-RU" smtClean="0"/>
              <a:pPr/>
              <a:t>19.11.2019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D57820B-C07F-4548-8EBA-9CF04A812C99}"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2F2C7A-E1A6-4154-97F6-90F162C2DA43}"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32855152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87F2945-5F68-4286-A54A-DB34548BBF74}"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37324146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B91A347-4C9A-4F81-B3E3-8E8A0F3C068F}"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1887543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F7DE29D-22D2-41AB-900A-644357B4DD3C}"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0637021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8AD747E6-0DDD-4D5D-BCE5-1AD46DB2A756}"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7276035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CEB70B44-7860-441B-82F0-80CC399FA29E}"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8109506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C1690E35-0B01-4AF3-A8D4-717529D2C839}"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2256471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E566377-0327-4158-AEFF-CBD2A919858C}"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8632029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A5E98C5-501D-4EE0-ABDE-5D1DB807D176}"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5041759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8590A6E-24F9-4DF9-BD65-F6CD90972927}"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4666173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F0C0FCF-808D-4699-81C6-EDEA1A5599D2}"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30449654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2F2C7A-E1A6-4154-97F6-90F162C2DA43}"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13276335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87F2945-5F68-4286-A54A-DB34548BBF74}"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10686887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B91A347-4C9A-4F81-B3E3-8E8A0F3C068F}"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30909144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F7DE29D-22D2-41AB-900A-644357B4DD3C}"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39960054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8AD747E6-0DDD-4D5D-BCE5-1AD46DB2A756}"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6234560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CEB70B44-7860-441B-82F0-80CC399FA29E}"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39579003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C1690E35-0B01-4AF3-A8D4-717529D2C839}"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40604022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E566377-0327-4158-AEFF-CBD2A919858C}"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31936992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A5E98C5-501D-4EE0-ABDE-5D1DB807D176}"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30652388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8590A6E-24F9-4DF9-BD65-F6CD90972927}"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7476135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F0C0FCF-808D-4699-81C6-EDEA1A5599D2}"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18968201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2F2C7A-E1A6-4154-97F6-90F162C2DA43}"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91831359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87F2945-5F68-4286-A54A-DB34548BBF74}"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38670788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B91A347-4C9A-4F81-B3E3-8E8A0F3C068F}"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26355443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F7DE29D-22D2-41AB-900A-644357B4DD3C}"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123044644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8AD747E6-0DDD-4D5D-BCE5-1AD46DB2A756}"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43783535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CEB70B44-7860-441B-82F0-80CC399FA29E}"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355883015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C1690E35-0B01-4AF3-A8D4-717529D2C839}"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458532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E566377-0327-4158-AEFF-CBD2A919858C}"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30123555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A5E98C5-501D-4EE0-ABDE-5D1DB807D176}"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2630606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8590A6E-24F9-4DF9-BD65-F6CD90972927}"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320142107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F0C0FCF-808D-4699-81C6-EDEA1A5599D2}"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9273487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2F2C7A-E1A6-4154-97F6-90F162C2DA43}"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66044819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87F2945-5F68-4286-A54A-DB34548BBF74}"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89552841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B91A347-4C9A-4F81-B3E3-8E8A0F3C068F}"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180578087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F7DE29D-22D2-41AB-900A-644357B4DD3C}"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19292267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8AD747E6-0DDD-4D5D-BCE5-1AD46DB2A756}"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13592879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CEB70B44-7860-441B-82F0-80CC399FA29E}"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178290973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C1690E35-0B01-4AF3-A8D4-717529D2C839}"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1356361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E566377-0327-4158-AEFF-CBD2A919858C}"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61993639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A5E98C5-501D-4EE0-ABDE-5D1DB807D176}"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119704057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8590A6E-24F9-4DF9-BD65-F6CD90972927}"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193061485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F0C0FCF-808D-4699-81C6-EDEA1A5599D2}" type="slidenum">
              <a:rPr lang="ru-RU">
                <a:solidFill>
                  <a:srgbClr val="000000"/>
                </a:solidFill>
              </a:rPr>
              <a:pPr>
                <a:defRPr/>
              </a:pPr>
              <a:t>‹#›</a:t>
            </a:fld>
            <a:endParaRPr lang="ru-RU">
              <a:solidFill>
                <a:srgbClr val="000000"/>
              </a:solidFill>
            </a:endParaRPr>
          </a:p>
        </p:txBody>
      </p:sp>
    </p:spTree>
    <p:extLst>
      <p:ext uri="{BB962C8B-B14F-4D97-AF65-F5344CB8AC3E}">
        <p14:creationId xmlns="" xmlns:p14="http://schemas.microsoft.com/office/powerpoint/2010/main" val="2746932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B3F891-6FD2-4C8B-AFBF-F8C44AA7C0BA}" type="datetimeFigureOut">
              <a:rPr lang="ru-RU" smtClean="0"/>
              <a:pPr/>
              <a:t>19.11.2019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57820B-C07F-4548-8EBA-9CF04A812C99}"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ru-RU">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ru-RU">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139AF733-5DB1-48EE-A011-1F98261A7B10}" type="slidenum">
              <a:rPr lang="ru-RU">
                <a:solidFill>
                  <a:srgbClr val="000000"/>
                </a:solidFill>
              </a:rPr>
              <a:pPr fontAlgn="base">
                <a:spcBef>
                  <a:spcPct val="0"/>
                </a:spcBef>
                <a:spcAft>
                  <a:spcPct val="0"/>
                </a:spcAft>
                <a:defRPr/>
              </a:pPr>
              <a:t>‹#›</a:t>
            </a:fld>
            <a:endParaRPr lang="ru-RU">
              <a:solidFill>
                <a:srgbClr val="000000"/>
              </a:solidFill>
            </a:endParaRPr>
          </a:p>
        </p:txBody>
      </p:sp>
    </p:spTree>
    <p:extLst>
      <p:ext uri="{BB962C8B-B14F-4D97-AF65-F5344CB8AC3E}">
        <p14:creationId xmlns="" xmlns:p14="http://schemas.microsoft.com/office/powerpoint/2010/main" val="5826152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ru-RU">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ru-RU">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139AF733-5DB1-48EE-A011-1F98261A7B10}" type="slidenum">
              <a:rPr lang="ru-RU">
                <a:solidFill>
                  <a:srgbClr val="000000"/>
                </a:solidFill>
              </a:rPr>
              <a:pPr fontAlgn="base">
                <a:spcBef>
                  <a:spcPct val="0"/>
                </a:spcBef>
                <a:spcAft>
                  <a:spcPct val="0"/>
                </a:spcAft>
                <a:defRPr/>
              </a:pPr>
              <a:t>‹#›</a:t>
            </a:fld>
            <a:endParaRPr lang="ru-RU">
              <a:solidFill>
                <a:srgbClr val="000000"/>
              </a:solidFill>
            </a:endParaRPr>
          </a:p>
        </p:txBody>
      </p:sp>
    </p:spTree>
    <p:extLst>
      <p:ext uri="{BB962C8B-B14F-4D97-AF65-F5344CB8AC3E}">
        <p14:creationId xmlns="" xmlns:p14="http://schemas.microsoft.com/office/powerpoint/2010/main" val="36836023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ru-RU">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ru-RU">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139AF733-5DB1-48EE-A011-1F98261A7B10}" type="slidenum">
              <a:rPr lang="ru-RU">
                <a:solidFill>
                  <a:srgbClr val="000000"/>
                </a:solidFill>
              </a:rPr>
              <a:pPr fontAlgn="base">
                <a:spcBef>
                  <a:spcPct val="0"/>
                </a:spcBef>
                <a:spcAft>
                  <a:spcPct val="0"/>
                </a:spcAft>
                <a:defRPr/>
              </a:pPr>
              <a:t>‹#›</a:t>
            </a:fld>
            <a:endParaRPr lang="ru-RU">
              <a:solidFill>
                <a:srgbClr val="000000"/>
              </a:solidFill>
            </a:endParaRPr>
          </a:p>
        </p:txBody>
      </p:sp>
    </p:spTree>
    <p:extLst>
      <p:ext uri="{BB962C8B-B14F-4D97-AF65-F5344CB8AC3E}">
        <p14:creationId xmlns="" xmlns:p14="http://schemas.microsoft.com/office/powerpoint/2010/main" val="22056230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ru-RU">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ru-RU">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139AF733-5DB1-48EE-A011-1F98261A7B10}" type="slidenum">
              <a:rPr lang="ru-RU">
                <a:solidFill>
                  <a:srgbClr val="000000"/>
                </a:solidFill>
              </a:rPr>
              <a:pPr fontAlgn="base">
                <a:spcBef>
                  <a:spcPct val="0"/>
                </a:spcBef>
                <a:spcAft>
                  <a:spcPct val="0"/>
                </a:spcAft>
                <a:defRPr/>
              </a:pPr>
              <a:t>‹#›</a:t>
            </a:fld>
            <a:endParaRPr lang="ru-RU">
              <a:solidFill>
                <a:srgbClr val="000000"/>
              </a:solidFill>
            </a:endParaRPr>
          </a:p>
        </p:txBody>
      </p:sp>
    </p:spTree>
    <p:extLst>
      <p:ext uri="{BB962C8B-B14F-4D97-AF65-F5344CB8AC3E}">
        <p14:creationId xmlns="" xmlns:p14="http://schemas.microsoft.com/office/powerpoint/2010/main" val="242901935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4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image" Target="../media/image19.jpeg"/><Relationship Id="rId18" Type="http://schemas.openxmlformats.org/officeDocument/2006/relationships/image" Target="../media/image24.jpeg"/><Relationship Id="rId3" Type="http://schemas.openxmlformats.org/officeDocument/2006/relationships/image" Target="../media/image9.jpeg"/><Relationship Id="rId7" Type="http://schemas.openxmlformats.org/officeDocument/2006/relationships/image" Target="../media/image13.jpeg"/><Relationship Id="rId12" Type="http://schemas.openxmlformats.org/officeDocument/2006/relationships/image" Target="../media/image18.jpeg"/><Relationship Id="rId17" Type="http://schemas.openxmlformats.org/officeDocument/2006/relationships/image" Target="../media/image23.jpeg"/><Relationship Id="rId2" Type="http://schemas.openxmlformats.org/officeDocument/2006/relationships/image" Target="../media/image8.jpeg"/><Relationship Id="rId16" Type="http://schemas.openxmlformats.org/officeDocument/2006/relationships/image" Target="../media/image22.jpeg"/><Relationship Id="rId1" Type="http://schemas.openxmlformats.org/officeDocument/2006/relationships/slideLayout" Target="../slideLayouts/slideLayout29.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5" Type="http://schemas.openxmlformats.org/officeDocument/2006/relationships/image" Target="../media/image2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 Id="rId1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jpeg"/><Relationship Id="rId1" Type="http://schemas.openxmlformats.org/officeDocument/2006/relationships/slideLayout" Target="../slideLayouts/slideLayout52.xml"/></Relationships>
</file>

<file path=ppt/slides/_rels/slide1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52.xml"/></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52.xml"/></Relationships>
</file>

<file path=ppt/slides/_rels/slide1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3" Type="http://schemas.openxmlformats.org/officeDocument/2006/relationships/image" Target="../media/image3.png"/><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7" Type="http://schemas.openxmlformats.org/officeDocument/2006/relationships/slide" Target="slide17.xml"/><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2" Type="http://schemas.openxmlformats.org/officeDocument/2006/relationships/image" Target="../media/image30.jpeg"/><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1" Type="http://schemas.openxmlformats.org/officeDocument/2006/relationships/slideLayout" Target="../slideLayouts/slideLayout6.xml"/><Relationship Id="rId6" Type="http://schemas.openxmlformats.org/officeDocument/2006/relationships/slide" Target="slide16.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 Type="http://schemas.openxmlformats.org/officeDocument/2006/relationships/slide" Target="slide15.xml"/><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4" Type="http://schemas.openxmlformats.org/officeDocument/2006/relationships/slide" Target="slide14.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s>
</file>

<file path=ppt/slides/_rels/slide14.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slide" Target="slide13.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slide" Target="slide13.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slide" Target="slide13.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slide" Target="slide13.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slide" Target="slide13.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slide" Target="slide13.xml"/></Relationships>
</file>

<file path=ppt/slides/_rels/slide21.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slide" Target="slide1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slide" Target="slide1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slide" Target="slide1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slide" Target="slide1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slide" Target="slide1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 Target="slide1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slide" Target="slide1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slide" Target="slide1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slide" Target="slide13.xml"/></Relationships>
</file>

<file path=ppt/slides/_rels/slide35.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slide" Target="slide13.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slide" Target="slide13.xml"/><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3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6" Type="http://schemas.openxmlformats.org/officeDocument/2006/relationships/slide" Target="slide13.xml"/><Relationship Id="rId5" Type="http://schemas.openxmlformats.org/officeDocument/2006/relationships/image" Target="../media/image60.jpeg"/><Relationship Id="rId4" Type="http://schemas.openxmlformats.org/officeDocument/2006/relationships/image" Target="../media/image59.jpeg"/></Relationships>
</file>

<file path=ppt/slides/_rels/slide4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slide" Target="slide1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slide" Target="slide1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43.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4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slide" Target="slide13.xml"/></Relationships>
</file>

<file path=ppt/slides/_rels/slide45.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7.jpeg"/></Relationships>
</file>

<file path=ppt/slides/_rels/slide46.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8.jpeg"/></Relationships>
</file>

<file path=ppt/slides/_rels/slide47.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9.jpeg"/></Relationships>
</file>

<file path=ppt/slides/_rels/slide48.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70.jpeg"/></Relationships>
</file>

<file path=ppt/slides/_rels/slide49.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71.jpeg"/></Relationships>
</file>

<file path=ppt/slides/_rels/slide50.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72.jpeg"/></Relationships>
</file>

<file path=ppt/slides/_rels/slide51.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73.jpeg"/></Relationships>
</file>

<file path=ppt/slides/_rels/slide5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74.jpeg"/></Relationships>
</file>

<file path=ppt/slides/_rels/slide53.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75.jpeg"/></Relationships>
</file>

<file path=ppt/slides/_rels/slide54.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76.jpeg"/></Relationships>
</file>

<file path=ppt/slides/_rels/slide55.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77.jpe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8.jpe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3707904" y="1340768"/>
            <a:ext cx="5666660" cy="2214578"/>
          </a:xfrm>
        </p:spPr>
        <p:txBody>
          <a:bodyPr>
            <a:noAutofit/>
          </a:bodyPr>
          <a:lstStyle/>
          <a:p>
            <a:r>
              <a:rPr lang="ru-RU" dirty="0" smtClean="0">
                <a:solidFill>
                  <a:schemeClr val="tx1"/>
                </a:solidFill>
              </a:rPr>
              <a:t>Интегрированная игра </a:t>
            </a:r>
            <a:r>
              <a:rPr lang="ru-RU" sz="4000" dirty="0" smtClean="0">
                <a:solidFill>
                  <a:srgbClr val="000099"/>
                </a:solidFill>
              </a:rPr>
              <a:t>«Байкальская рыбалка» </a:t>
            </a:r>
          </a:p>
          <a:p>
            <a:r>
              <a:rPr lang="ru-RU" dirty="0" smtClean="0">
                <a:solidFill>
                  <a:schemeClr val="tx1"/>
                </a:solidFill>
              </a:rPr>
              <a:t>для учащихся 9-11 классов</a:t>
            </a:r>
          </a:p>
        </p:txBody>
      </p:sp>
      <p:sp>
        <p:nvSpPr>
          <p:cNvPr id="5" name="Заголовок 4"/>
          <p:cNvSpPr>
            <a:spLocks noGrp="1"/>
          </p:cNvSpPr>
          <p:nvPr>
            <p:ph type="ctrTitle"/>
          </p:nvPr>
        </p:nvSpPr>
        <p:spPr>
          <a:xfrm>
            <a:off x="714348" y="357167"/>
            <a:ext cx="7772400" cy="642942"/>
          </a:xfrm>
        </p:spPr>
        <p:txBody>
          <a:bodyPr>
            <a:normAutofit/>
          </a:bodyPr>
          <a:lstStyle/>
          <a:p>
            <a:r>
              <a:rPr lang="ru-RU" sz="1800" b="1" dirty="0" smtClean="0"/>
              <a:t>Муниципальное автономное общеобразовательное учреждение </a:t>
            </a:r>
            <a:br>
              <a:rPr lang="ru-RU" sz="1800" b="1" dirty="0" smtClean="0"/>
            </a:br>
            <a:r>
              <a:rPr lang="ru-RU" sz="1800" b="1" dirty="0" smtClean="0"/>
              <a:t>«Средняя общеобразовательная школа №46» г.Улан-Удэ</a:t>
            </a:r>
            <a:endParaRPr lang="ru-RU" sz="1800" b="1" dirty="0"/>
          </a:p>
        </p:txBody>
      </p:sp>
      <p:pic>
        <p:nvPicPr>
          <p:cNvPr id="7" name="Picture 2" descr="C:\Users\Admin\Desktop\09c665369ef7a790f8a4.png"/>
          <p:cNvPicPr>
            <a:picLocks noChangeAspect="1" noChangeArrowheads="1"/>
          </p:cNvPicPr>
          <p:nvPr/>
        </p:nvPicPr>
        <p:blipFill>
          <a:blip r:embed="rId3" cstate="print"/>
          <a:srcRect/>
          <a:stretch>
            <a:fillRect/>
          </a:stretch>
        </p:blipFill>
        <p:spPr bwMode="auto">
          <a:xfrm>
            <a:off x="571472" y="1428736"/>
            <a:ext cx="2643206" cy="2643206"/>
          </a:xfrm>
          <a:prstGeom prst="rect">
            <a:avLst/>
          </a:prstGeom>
          <a:noFill/>
        </p:spPr>
      </p:pic>
      <p:sp>
        <p:nvSpPr>
          <p:cNvPr id="6" name="TextBox 5"/>
          <p:cNvSpPr txBox="1"/>
          <p:nvPr/>
        </p:nvSpPr>
        <p:spPr>
          <a:xfrm>
            <a:off x="5143504" y="4143380"/>
            <a:ext cx="3714776" cy="646331"/>
          </a:xfrm>
          <a:prstGeom prst="rect">
            <a:avLst/>
          </a:prstGeom>
          <a:noFill/>
        </p:spPr>
        <p:txBody>
          <a:bodyPr wrap="square" rtlCol="0">
            <a:spAutoFit/>
          </a:bodyPr>
          <a:lstStyle/>
          <a:p>
            <a:r>
              <a:rPr lang="ru-RU" dirty="0" smtClean="0"/>
              <a:t>Подготовила: Тушинова </a:t>
            </a:r>
            <a:r>
              <a:rPr lang="ru-RU" dirty="0" err="1" smtClean="0"/>
              <a:t>Соелма</a:t>
            </a:r>
            <a:r>
              <a:rPr lang="ru-RU" dirty="0" smtClean="0"/>
              <a:t> </a:t>
            </a:r>
            <a:r>
              <a:rPr lang="ru-RU" dirty="0" err="1" smtClean="0"/>
              <a:t>Раднаевна</a:t>
            </a:r>
            <a:r>
              <a:rPr lang="ru-RU" dirty="0" smtClean="0"/>
              <a:t>, учитель математики</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l"/>
            <a:r>
              <a:rPr lang="ru-RU" dirty="0" smtClean="0"/>
              <a:t>Цель: </a:t>
            </a:r>
            <a:endParaRPr lang="ru-RU" dirty="0"/>
          </a:p>
        </p:txBody>
      </p:sp>
      <p:sp>
        <p:nvSpPr>
          <p:cNvPr id="3" name="Содержимое 2"/>
          <p:cNvSpPr>
            <a:spLocks noGrp="1"/>
          </p:cNvSpPr>
          <p:nvPr>
            <p:ph idx="1"/>
          </p:nvPr>
        </p:nvSpPr>
        <p:spPr/>
        <p:txBody>
          <a:bodyPr>
            <a:normAutofit fontScale="92500" lnSpcReduction="20000"/>
          </a:bodyPr>
          <a:lstStyle/>
          <a:p>
            <a:pPr lvl="0"/>
            <a:r>
              <a:rPr lang="ru-RU" dirty="0" smtClean="0"/>
              <a:t>расширить знания учащихся об озере Байкал как своеобразном природном явлении;</a:t>
            </a:r>
          </a:p>
          <a:p>
            <a:pPr lvl="0"/>
            <a:r>
              <a:rPr lang="ru-RU" dirty="0" smtClean="0"/>
              <a:t>углубить знания учащихся о Байкале с точки зрения школьных предметов: география, биология, химия, физика, математика и информатика;</a:t>
            </a:r>
          </a:p>
          <a:p>
            <a:pPr lvl="0"/>
            <a:r>
              <a:rPr lang="ru-RU" dirty="0" smtClean="0"/>
              <a:t>развивать экологическую культуру учащихся;</a:t>
            </a:r>
          </a:p>
          <a:p>
            <a:pPr lvl="0"/>
            <a:r>
              <a:rPr lang="ru-RU" dirty="0" smtClean="0"/>
              <a:t>формировать навыки коллективной работы;</a:t>
            </a:r>
          </a:p>
          <a:p>
            <a:pPr lvl="0"/>
            <a:r>
              <a:rPr lang="ru-RU" dirty="0" smtClean="0"/>
              <a:t>воспитывать у учащихся бережное отношение к представителям флоры и фауны Байкал</a:t>
            </a:r>
          </a:p>
          <a:p>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Подготовительная часть мероприятия:</a:t>
            </a:r>
            <a:endParaRPr lang="ru-RU" dirty="0"/>
          </a:p>
        </p:txBody>
      </p:sp>
      <p:sp>
        <p:nvSpPr>
          <p:cNvPr id="3" name="Содержимое 2"/>
          <p:cNvSpPr>
            <a:spLocks noGrp="1"/>
          </p:cNvSpPr>
          <p:nvPr>
            <p:ph idx="1"/>
          </p:nvPr>
        </p:nvSpPr>
        <p:spPr/>
        <p:txBody>
          <a:bodyPr>
            <a:normAutofit fontScale="70000" lnSpcReduction="20000"/>
          </a:bodyPr>
          <a:lstStyle/>
          <a:p>
            <a:pPr lvl="0"/>
            <a:r>
              <a:rPr lang="ru-RU" dirty="0" smtClean="0"/>
              <a:t>подготовить модель озера Байкал размером 2м </a:t>
            </a:r>
            <a:r>
              <a:rPr lang="ru-RU" dirty="0" err="1" smtClean="0"/>
              <a:t>х</a:t>
            </a:r>
            <a:r>
              <a:rPr lang="ru-RU" dirty="0" smtClean="0"/>
              <a:t> 3м ( можно нарисовать на рулоне обоев или заказать баннер)</a:t>
            </a:r>
          </a:p>
          <a:p>
            <a:pPr lvl="0"/>
            <a:r>
              <a:rPr lang="ru-RU" dirty="0" smtClean="0"/>
              <a:t>подготовить модели рыб, обитающих в озере Байкал (распечатать на цветном принтере, ламинировать и нацепить в  ротовой области рыбы кольцо). Рыбы должны отличаться по размерам, т.к. (наклеиваем с помощью скотча с обратной стороны рыбы вопросы)  на крупных рыбах - вопросы сложные, на рыбках среднего размера – вопросы средней сложности, а на мелких рыбах- вопросы легкие. </a:t>
            </a:r>
          </a:p>
          <a:p>
            <a:pPr lvl="0"/>
            <a:r>
              <a:rPr lang="ru-RU" dirty="0" smtClean="0"/>
              <a:t>подготовить по числу команд удочки с крючками. В целях техники безопасности  используем крючки рыболовные со спиленным острием.</a:t>
            </a:r>
          </a:p>
          <a:p>
            <a:pPr lvl="0"/>
            <a:r>
              <a:rPr lang="ru-RU" dirty="0" smtClean="0"/>
              <a:t>подготовить презентацию с вопросами и ответами на них. Вопросы распределены по тематике соответствующих предметов.</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План проведения игры:</a:t>
            </a:r>
            <a:endParaRPr lang="ru-RU" dirty="0"/>
          </a:p>
        </p:txBody>
      </p:sp>
      <p:sp>
        <p:nvSpPr>
          <p:cNvPr id="3" name="Содержимое 2"/>
          <p:cNvSpPr>
            <a:spLocks noGrp="1"/>
          </p:cNvSpPr>
          <p:nvPr>
            <p:ph idx="1"/>
          </p:nvPr>
        </p:nvSpPr>
        <p:spPr>
          <a:xfrm>
            <a:off x="457200" y="1600201"/>
            <a:ext cx="8147248" cy="4997151"/>
          </a:xfrm>
        </p:spPr>
        <p:txBody>
          <a:bodyPr>
            <a:normAutofit fontScale="92500" lnSpcReduction="10000"/>
          </a:bodyPr>
          <a:lstStyle/>
          <a:p>
            <a:pPr marL="514350" indent="-514350">
              <a:buFont typeface="+mj-lt"/>
              <a:buAutoNum type="arabicPeriod"/>
            </a:pPr>
            <a:r>
              <a:rPr lang="ru-RU" sz="4000" dirty="0" smtClean="0">
                <a:solidFill>
                  <a:schemeClr val="tx1">
                    <a:lumMod val="95000"/>
                    <a:lumOff val="5000"/>
                  </a:schemeClr>
                </a:solidFill>
              </a:rPr>
              <a:t>Представление команд</a:t>
            </a:r>
          </a:p>
          <a:p>
            <a:pPr marL="514350" indent="-514350">
              <a:buFont typeface="+mj-lt"/>
              <a:buAutoNum type="arabicPeriod"/>
            </a:pPr>
            <a:r>
              <a:rPr lang="ru-RU" sz="4000" i="1" dirty="0" smtClean="0">
                <a:solidFill>
                  <a:schemeClr val="tx1">
                    <a:lumMod val="95000"/>
                    <a:lumOff val="5000"/>
                  </a:schemeClr>
                </a:solidFill>
              </a:rPr>
              <a:t>Домашнее задание: </a:t>
            </a:r>
          </a:p>
          <a:p>
            <a:pPr marL="0" indent="0">
              <a:buNone/>
            </a:pPr>
            <a:r>
              <a:rPr lang="ru-RU" sz="4000" i="1" dirty="0">
                <a:solidFill>
                  <a:schemeClr val="tx1">
                    <a:lumMod val="95000"/>
                    <a:lumOff val="5000"/>
                  </a:schemeClr>
                </a:solidFill>
              </a:rPr>
              <a:t> </a:t>
            </a:r>
            <a:r>
              <a:rPr lang="ru-RU" sz="4000" i="1" dirty="0" smtClean="0">
                <a:solidFill>
                  <a:schemeClr val="tx1">
                    <a:lumMod val="95000"/>
                    <a:lumOff val="5000"/>
                  </a:schemeClr>
                </a:solidFill>
              </a:rPr>
              <a:t>        «Ода Байкалу» </a:t>
            </a:r>
          </a:p>
          <a:p>
            <a:pPr marL="0" indent="0">
              <a:buNone/>
            </a:pPr>
            <a:r>
              <a:rPr lang="ru-RU" sz="4000" i="1" dirty="0" smtClean="0">
                <a:solidFill>
                  <a:schemeClr val="tx1">
                    <a:lumMod val="95000"/>
                    <a:lumOff val="5000"/>
                  </a:schemeClr>
                </a:solidFill>
              </a:rPr>
              <a:t>3. Разминка «Рыбы Байкала»</a:t>
            </a:r>
          </a:p>
          <a:p>
            <a:pPr marL="0" indent="0">
              <a:buNone/>
            </a:pPr>
            <a:r>
              <a:rPr lang="ru-RU" sz="4000" i="1" dirty="0" smtClean="0">
                <a:solidFill>
                  <a:schemeClr val="tx1">
                    <a:lumMod val="95000"/>
                    <a:lumOff val="5000"/>
                  </a:schemeClr>
                </a:solidFill>
              </a:rPr>
              <a:t>4. Практический этап «Рыбалка»</a:t>
            </a:r>
          </a:p>
          <a:p>
            <a:pPr marL="0" indent="0">
              <a:buNone/>
            </a:pPr>
            <a:r>
              <a:rPr lang="ru-RU" sz="4000" i="1" dirty="0" smtClean="0">
                <a:solidFill>
                  <a:schemeClr val="tx1">
                    <a:lumMod val="95000"/>
                    <a:lumOff val="5000"/>
                  </a:schemeClr>
                </a:solidFill>
              </a:rPr>
              <a:t>5. Теоретический этап «</a:t>
            </a:r>
            <a:r>
              <a:rPr lang="ru-RU" sz="4000" dirty="0" smtClean="0">
                <a:solidFill>
                  <a:schemeClr val="tx1">
                    <a:lumMod val="95000"/>
                    <a:lumOff val="5000"/>
                  </a:schemeClr>
                </a:solidFill>
              </a:rPr>
              <a:t>Взвешивание  рыб»</a:t>
            </a:r>
            <a:endParaRPr lang="ru-RU" sz="4000" dirty="0">
              <a:solidFill>
                <a:schemeClr val="tx1">
                  <a:lumMod val="95000"/>
                  <a:lumOff val="5000"/>
                </a:schemeClr>
              </a:solidFill>
            </a:endParaRPr>
          </a:p>
          <a:p>
            <a:pPr marL="0" indent="0">
              <a:buNone/>
            </a:pPr>
            <a:r>
              <a:rPr lang="ru-RU" sz="4000" i="1" dirty="0" smtClean="0">
                <a:solidFill>
                  <a:schemeClr val="tx1">
                    <a:lumMod val="95000"/>
                    <a:lumOff val="5000"/>
                  </a:schemeClr>
                </a:solidFill>
              </a:rPr>
              <a:t>6. </a:t>
            </a:r>
            <a:r>
              <a:rPr lang="ru-RU" sz="4000" dirty="0">
                <a:solidFill>
                  <a:schemeClr val="tx1">
                    <a:lumMod val="95000"/>
                    <a:lumOff val="5000"/>
                  </a:schemeClr>
                </a:solidFill>
              </a:rPr>
              <a:t>Подведение итогов. Награждение</a:t>
            </a:r>
          </a:p>
          <a:p>
            <a:pPr marL="0" indent="0">
              <a:buNone/>
            </a:pPr>
            <a:endParaRPr lang="ru-RU" sz="4000" i="1" dirty="0" smtClean="0">
              <a:solidFill>
                <a:srgbClr val="FFFF00"/>
              </a:solidFill>
            </a:endParaRPr>
          </a:p>
        </p:txBody>
      </p:sp>
      <p:pic>
        <p:nvPicPr>
          <p:cNvPr id="5" name="Picture 2" descr="C:\Users\Admin\Desktop\09c665369ef7a790f8a4.png"/>
          <p:cNvPicPr>
            <a:picLocks noChangeAspect="1" noChangeArrowheads="1"/>
          </p:cNvPicPr>
          <p:nvPr/>
        </p:nvPicPr>
        <p:blipFill>
          <a:blip r:embed="rId3" cstate="print"/>
          <a:srcRect/>
          <a:stretch>
            <a:fillRect/>
          </a:stretch>
        </p:blipFill>
        <p:spPr bwMode="auto">
          <a:xfrm>
            <a:off x="142844" y="214290"/>
            <a:ext cx="1547820" cy="154782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3" name="Прямоугольник 2"/>
          <p:cNvSpPr/>
          <p:nvPr/>
        </p:nvSpPr>
        <p:spPr>
          <a:xfrm>
            <a:off x="1259632" y="1556792"/>
            <a:ext cx="8104163" cy="1754326"/>
          </a:xfrm>
          <a:prstGeom prst="rect">
            <a:avLst/>
          </a:prstGeom>
          <a:noFill/>
        </p:spPr>
        <p:txBody>
          <a:bodyPr wrap="square">
            <a:spAutoFit/>
          </a:bodyPr>
          <a:lstStyle/>
          <a:p>
            <a:pPr algn="ctr" fontAlgn="base">
              <a:spcBef>
                <a:spcPct val="0"/>
              </a:spcBef>
              <a:spcAft>
                <a:spcPct val="0"/>
              </a:spcAft>
              <a:defRPr/>
            </a:pPr>
            <a:r>
              <a:rPr lang="ru-RU" sz="5400" b="1" dirty="0">
                <a:ln w="31550" cmpd="sng">
                  <a:gradFill>
                    <a:gsLst>
                      <a:gs pos="70000">
                        <a:srgbClr val="2D2D8A">
                          <a:shade val="50000"/>
                          <a:satMod val="190000"/>
                        </a:srgbClr>
                      </a:gs>
                      <a:gs pos="0">
                        <a:srgbClr val="2D2D8A">
                          <a:tint val="77000"/>
                          <a:satMod val="180000"/>
                        </a:srgbClr>
                      </a:gs>
                    </a:gsLst>
                    <a:lin ang="5400000"/>
                  </a:gradFill>
                  <a:prstDash val="solid"/>
                </a:ln>
                <a:effectLst>
                  <a:outerShdw blurRad="50800" dist="40000" dir="5400000" algn="tl" rotWithShape="0">
                    <a:srgbClr val="000000">
                      <a:shade val="5000"/>
                      <a:satMod val="120000"/>
                      <a:alpha val="33000"/>
                    </a:srgbClr>
                  </a:outerShdw>
                </a:effectLst>
              </a:rPr>
              <a:t>ПРЕДСТАВЛЕНИЕ КОМАНД</a:t>
            </a:r>
          </a:p>
        </p:txBody>
      </p:sp>
      <p:pic>
        <p:nvPicPr>
          <p:cNvPr id="4" name="Picture 2" descr="C:\Users\Admin\Desktop\09c665369ef7a790f8a4.png"/>
          <p:cNvPicPr>
            <a:picLocks noChangeAspect="1" noChangeArrowheads="1"/>
          </p:cNvPicPr>
          <p:nvPr/>
        </p:nvPicPr>
        <p:blipFill>
          <a:blip r:embed="rId3" cstate="print"/>
          <a:srcRect/>
          <a:stretch>
            <a:fillRect/>
          </a:stretch>
        </p:blipFill>
        <p:spPr bwMode="auto">
          <a:xfrm>
            <a:off x="251520" y="188640"/>
            <a:ext cx="1557956" cy="1557956"/>
          </a:xfrm>
          <a:prstGeom prst="rect">
            <a:avLst/>
          </a:prstGeom>
          <a:noFill/>
        </p:spPr>
      </p:pic>
    </p:spTree>
    <p:extLst>
      <p:ext uri="{BB962C8B-B14F-4D97-AF65-F5344CB8AC3E}">
        <p14:creationId xmlns="" xmlns:p14="http://schemas.microsoft.com/office/powerpoint/2010/main" val="12197208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lum/>
          </a:blip>
          <a:srcRect/>
          <a:stretch>
            <a:fillRect l="-5000" r="-5000"/>
          </a:stretch>
        </a:blipFill>
        <a:effectLst/>
      </p:bgPr>
    </p:bg>
    <p:spTree>
      <p:nvGrpSpPr>
        <p:cNvPr id="1" name=""/>
        <p:cNvGrpSpPr/>
        <p:nvPr/>
      </p:nvGrpSpPr>
      <p:grpSpPr>
        <a:xfrm>
          <a:off x="0" y="0"/>
          <a:ext cx="0" cy="0"/>
          <a:chOff x="0" y="0"/>
          <a:chExt cx="0" cy="0"/>
        </a:xfrm>
      </p:grpSpPr>
      <p:sp>
        <p:nvSpPr>
          <p:cNvPr id="3" name="Прямоугольник 2"/>
          <p:cNvSpPr/>
          <p:nvPr/>
        </p:nvSpPr>
        <p:spPr>
          <a:xfrm>
            <a:off x="648412" y="260648"/>
            <a:ext cx="8106694" cy="1107996"/>
          </a:xfrm>
          <a:prstGeom prst="rect">
            <a:avLst/>
          </a:prstGeom>
          <a:solidFill>
            <a:schemeClr val="accent1"/>
          </a:solidFill>
        </p:spPr>
        <p:txBody>
          <a:bodyPr wrap="square">
            <a:spAutoFit/>
          </a:bodyPr>
          <a:lstStyle/>
          <a:p>
            <a:pPr algn="ctr" fontAlgn="base">
              <a:spcBef>
                <a:spcPct val="0"/>
              </a:spcBef>
              <a:spcAft>
                <a:spcPct val="0"/>
              </a:spcAft>
              <a:defRPr/>
            </a:pPr>
            <a:r>
              <a:rPr lang="ru-RU" sz="6600" b="1" dirty="0" smtClean="0">
                <a:ln w="1905"/>
                <a:solidFill>
                  <a:srgbClr val="FFC000"/>
                </a:solidFill>
                <a:effectLst>
                  <a:innerShdw blurRad="69850" dist="43180" dir="5400000">
                    <a:srgbClr val="000000">
                      <a:alpha val="65000"/>
                    </a:srgbClr>
                  </a:innerShdw>
                </a:effectLst>
              </a:rPr>
              <a:t>Ода Байкалу</a:t>
            </a:r>
            <a:endParaRPr lang="ru-RU" sz="6600" b="1" dirty="0">
              <a:ln w="1905"/>
              <a:solidFill>
                <a:srgbClr val="FFC000"/>
              </a:solidFill>
              <a:effectLst>
                <a:innerShdw blurRad="69850" dist="43180" dir="5400000">
                  <a:srgbClr val="000000">
                    <a:alpha val="65000"/>
                  </a:srgbClr>
                </a:innerShdw>
              </a:effectLst>
            </a:endParaRPr>
          </a:p>
        </p:txBody>
      </p:sp>
      <p:sp>
        <p:nvSpPr>
          <p:cNvPr id="2" name="Прямоугольник 1"/>
          <p:cNvSpPr/>
          <p:nvPr/>
        </p:nvSpPr>
        <p:spPr>
          <a:xfrm>
            <a:off x="1187624" y="5805264"/>
            <a:ext cx="7028271" cy="92333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ru-RU" sz="5400" b="1" cap="none" spc="150" dirty="0" smtClean="0">
                <a:ln w="11430"/>
                <a:solidFill>
                  <a:srgbClr val="F8F8F8"/>
                </a:solidFill>
                <a:effectLst>
                  <a:outerShdw blurRad="25400" algn="tl" rotWithShape="0">
                    <a:srgbClr val="000000">
                      <a:alpha val="43000"/>
                    </a:srgbClr>
                  </a:outerShdw>
                </a:effectLst>
              </a:rPr>
              <a:t>Домашнее задание</a:t>
            </a:r>
            <a:endParaRPr lang="ru-RU" sz="5400" b="1" cap="none" spc="150" dirty="0">
              <a:ln w="11430"/>
              <a:solidFill>
                <a:srgbClr val="F8F8F8"/>
              </a:solidFill>
              <a:effectLst>
                <a:outerShdw blurRad="25400" algn="tl" rotWithShape="0">
                  <a:srgbClr val="000000">
                    <a:alpha val="43000"/>
                  </a:srgbClr>
                </a:outerShdw>
              </a:effectLst>
            </a:endParaRPr>
          </a:p>
        </p:txBody>
      </p:sp>
      <p:pic>
        <p:nvPicPr>
          <p:cNvPr id="7" name="Picture 2" descr="C:\Users\Admin\Desktop\09c665369ef7a790f8a4.png"/>
          <p:cNvPicPr>
            <a:picLocks noChangeAspect="1" noChangeArrowheads="1"/>
          </p:cNvPicPr>
          <p:nvPr/>
        </p:nvPicPr>
        <p:blipFill>
          <a:blip r:embed="rId3" cstate="print"/>
          <a:srcRect/>
          <a:stretch>
            <a:fillRect/>
          </a:stretch>
        </p:blipFill>
        <p:spPr bwMode="auto">
          <a:xfrm>
            <a:off x="481051" y="346289"/>
            <a:ext cx="1413145" cy="1413145"/>
          </a:xfrm>
          <a:prstGeom prst="rect">
            <a:avLst/>
          </a:prstGeom>
          <a:noFill/>
        </p:spPr>
      </p:pic>
    </p:spTree>
    <p:extLst>
      <p:ext uri="{BB962C8B-B14F-4D97-AF65-F5344CB8AC3E}">
        <p14:creationId xmlns="" xmlns:p14="http://schemas.microsoft.com/office/powerpoint/2010/main" val="25901977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lum/>
          </a:blip>
          <a:srcRect/>
          <a:stretch>
            <a:fillRect l="-20000" r="-20000"/>
          </a:stretch>
        </a:blipFill>
        <a:effectLst/>
      </p:bgPr>
    </p:bg>
    <p:spTree>
      <p:nvGrpSpPr>
        <p:cNvPr id="1" name=""/>
        <p:cNvGrpSpPr/>
        <p:nvPr/>
      </p:nvGrpSpPr>
      <p:grpSpPr>
        <a:xfrm>
          <a:off x="0" y="0"/>
          <a:ext cx="0" cy="0"/>
          <a:chOff x="0" y="0"/>
          <a:chExt cx="0" cy="0"/>
        </a:xfrm>
      </p:grpSpPr>
      <p:sp>
        <p:nvSpPr>
          <p:cNvPr id="3" name="Прямоугольник 2"/>
          <p:cNvSpPr/>
          <p:nvPr/>
        </p:nvSpPr>
        <p:spPr>
          <a:xfrm>
            <a:off x="2555776" y="332656"/>
            <a:ext cx="6120680" cy="1446550"/>
          </a:xfrm>
          <a:prstGeom prst="rect">
            <a:avLst/>
          </a:prstGeom>
          <a:solidFill>
            <a:schemeClr val="accent1"/>
          </a:solidFill>
        </p:spPr>
        <p:txBody>
          <a:bodyPr wrap="square">
            <a:spAutoFit/>
          </a:bodyPr>
          <a:lstStyle/>
          <a:p>
            <a:pPr algn="ctr" fontAlgn="base">
              <a:spcBef>
                <a:spcPct val="0"/>
              </a:spcBef>
              <a:spcAft>
                <a:spcPct val="0"/>
              </a:spcAft>
              <a:defRPr/>
            </a:pPr>
            <a:r>
              <a:rPr lang="ru-RU" sz="8800" b="1" dirty="0" smtClean="0">
                <a:ln w="1905"/>
                <a:effectLst>
                  <a:innerShdw blurRad="69850" dist="43180" dir="5400000">
                    <a:srgbClr val="000000">
                      <a:alpha val="65000"/>
                    </a:srgbClr>
                  </a:innerShdw>
                </a:effectLst>
              </a:rPr>
              <a:t>Разминка</a:t>
            </a:r>
            <a:endParaRPr lang="ru-RU" sz="8800" b="1" dirty="0">
              <a:ln w="1905"/>
              <a:effectLst>
                <a:innerShdw blurRad="69850" dist="43180" dir="5400000">
                  <a:srgbClr val="000000">
                    <a:alpha val="65000"/>
                  </a:srgbClr>
                </a:innerShdw>
              </a:effectLst>
            </a:endParaRPr>
          </a:p>
        </p:txBody>
      </p:sp>
      <p:pic>
        <p:nvPicPr>
          <p:cNvPr id="4" name="Picture 2" descr="C:\Users\Admin\Desktop\09c665369ef7a790f8a4.png"/>
          <p:cNvPicPr>
            <a:picLocks noChangeAspect="1" noChangeArrowheads="1"/>
          </p:cNvPicPr>
          <p:nvPr/>
        </p:nvPicPr>
        <p:blipFill>
          <a:blip r:embed="rId3" cstate="print"/>
          <a:srcRect/>
          <a:stretch>
            <a:fillRect/>
          </a:stretch>
        </p:blipFill>
        <p:spPr bwMode="auto">
          <a:xfrm>
            <a:off x="214282" y="407765"/>
            <a:ext cx="1773980" cy="1773980"/>
          </a:xfrm>
          <a:prstGeom prst="rect">
            <a:avLst/>
          </a:prstGeom>
          <a:noFill/>
        </p:spPr>
      </p:pic>
    </p:spTree>
    <p:extLst>
      <p:ext uri="{BB962C8B-B14F-4D97-AF65-F5344CB8AC3E}">
        <p14:creationId xmlns="" xmlns:p14="http://schemas.microsoft.com/office/powerpoint/2010/main" val="12158312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Acipenser baeri"/>
          <p:cNvPicPr/>
          <p:nvPr/>
        </p:nvPicPr>
        <p:blipFill>
          <a:blip r:embed="rId2" cstate="print"/>
          <a:srcRect/>
          <a:stretch>
            <a:fillRect/>
          </a:stretch>
        </p:blipFill>
        <p:spPr bwMode="auto">
          <a:xfrm>
            <a:off x="214282" y="285728"/>
            <a:ext cx="3714776" cy="928694"/>
          </a:xfrm>
          <a:prstGeom prst="rect">
            <a:avLst/>
          </a:prstGeom>
          <a:noFill/>
          <a:ln w="9525">
            <a:noFill/>
            <a:miter lim="800000"/>
            <a:headEnd/>
            <a:tailEnd/>
          </a:ln>
        </p:spPr>
      </p:pic>
      <p:pic>
        <p:nvPicPr>
          <p:cNvPr id="3" name="Рисунок 2" descr="Hucho taimen"/>
          <p:cNvPicPr/>
          <p:nvPr/>
        </p:nvPicPr>
        <p:blipFill>
          <a:blip r:embed="rId3" cstate="print"/>
          <a:srcRect/>
          <a:stretch>
            <a:fillRect/>
          </a:stretch>
        </p:blipFill>
        <p:spPr bwMode="auto">
          <a:xfrm>
            <a:off x="285720" y="1285860"/>
            <a:ext cx="3571900" cy="1143008"/>
          </a:xfrm>
          <a:prstGeom prst="rect">
            <a:avLst/>
          </a:prstGeom>
          <a:noFill/>
          <a:ln w="9525">
            <a:noFill/>
            <a:miter lim="800000"/>
            <a:headEnd/>
            <a:tailEnd/>
          </a:ln>
        </p:spPr>
      </p:pic>
      <p:pic>
        <p:nvPicPr>
          <p:cNvPr id="5" name="Рисунок 4" descr="Esox lucius"/>
          <p:cNvPicPr/>
          <p:nvPr/>
        </p:nvPicPr>
        <p:blipFill>
          <a:blip r:embed="rId4" cstate="print"/>
          <a:srcRect/>
          <a:stretch>
            <a:fillRect/>
          </a:stretch>
        </p:blipFill>
        <p:spPr bwMode="auto">
          <a:xfrm>
            <a:off x="521837" y="2376495"/>
            <a:ext cx="3238149" cy="865514"/>
          </a:xfrm>
          <a:prstGeom prst="rect">
            <a:avLst/>
          </a:prstGeom>
          <a:noFill/>
          <a:ln w="9525">
            <a:noFill/>
            <a:miter lim="800000"/>
            <a:headEnd/>
            <a:tailEnd/>
          </a:ln>
        </p:spPr>
      </p:pic>
      <p:pic>
        <p:nvPicPr>
          <p:cNvPr id="6" name="Рисунок 5" descr="C:\Users\Admin\Desktop\images (1).jpg"/>
          <p:cNvPicPr/>
          <p:nvPr/>
        </p:nvPicPr>
        <p:blipFill>
          <a:blip r:embed="rId5" cstate="print"/>
          <a:srcRect/>
          <a:stretch>
            <a:fillRect/>
          </a:stretch>
        </p:blipFill>
        <p:spPr bwMode="auto">
          <a:xfrm>
            <a:off x="142844" y="5072074"/>
            <a:ext cx="3004049" cy="1557588"/>
          </a:xfrm>
          <a:prstGeom prst="rect">
            <a:avLst/>
          </a:prstGeom>
          <a:noFill/>
          <a:ln w="9525">
            <a:noFill/>
            <a:miter lim="800000"/>
            <a:headEnd/>
            <a:tailEnd/>
          </a:ln>
        </p:spPr>
      </p:pic>
      <p:pic>
        <p:nvPicPr>
          <p:cNvPr id="7" name="Рисунок 6" descr="Картинки по запросу сазан байкальский"/>
          <p:cNvPicPr/>
          <p:nvPr/>
        </p:nvPicPr>
        <p:blipFill>
          <a:blip r:embed="rId6" cstate="print"/>
          <a:srcRect/>
          <a:stretch>
            <a:fillRect/>
          </a:stretch>
        </p:blipFill>
        <p:spPr bwMode="auto">
          <a:xfrm flipH="1">
            <a:off x="500034" y="3357562"/>
            <a:ext cx="2500330" cy="928694"/>
          </a:xfrm>
          <a:prstGeom prst="rect">
            <a:avLst/>
          </a:prstGeom>
          <a:noFill/>
          <a:ln w="9525">
            <a:noFill/>
            <a:miter lim="800000"/>
            <a:headEnd/>
            <a:tailEnd/>
          </a:ln>
        </p:spPr>
      </p:pic>
      <p:pic>
        <p:nvPicPr>
          <p:cNvPr id="8" name="Рисунок 7" descr="Coregonus lavaretus pidschian"/>
          <p:cNvPicPr/>
          <p:nvPr/>
        </p:nvPicPr>
        <p:blipFill>
          <a:blip r:embed="rId7" cstate="print"/>
          <a:srcRect/>
          <a:stretch>
            <a:fillRect/>
          </a:stretch>
        </p:blipFill>
        <p:spPr bwMode="auto">
          <a:xfrm>
            <a:off x="428596" y="4357694"/>
            <a:ext cx="2928958" cy="690562"/>
          </a:xfrm>
          <a:prstGeom prst="rect">
            <a:avLst/>
          </a:prstGeom>
          <a:noFill/>
          <a:ln w="9525">
            <a:noFill/>
            <a:miter lim="800000"/>
            <a:headEnd/>
            <a:tailEnd/>
          </a:ln>
        </p:spPr>
      </p:pic>
      <p:pic>
        <p:nvPicPr>
          <p:cNvPr id="9" name="Рисунок 8" descr="Leuciscus idus"/>
          <p:cNvPicPr/>
          <p:nvPr/>
        </p:nvPicPr>
        <p:blipFill>
          <a:blip r:embed="rId8" cstate="print"/>
          <a:srcRect/>
          <a:stretch>
            <a:fillRect/>
          </a:stretch>
        </p:blipFill>
        <p:spPr bwMode="auto">
          <a:xfrm>
            <a:off x="3929058" y="2714620"/>
            <a:ext cx="2071702" cy="1000132"/>
          </a:xfrm>
          <a:prstGeom prst="rect">
            <a:avLst/>
          </a:prstGeom>
          <a:noFill/>
          <a:ln w="9525">
            <a:noFill/>
            <a:miter lim="800000"/>
            <a:headEnd/>
            <a:tailEnd/>
          </a:ln>
        </p:spPr>
      </p:pic>
      <p:pic>
        <p:nvPicPr>
          <p:cNvPr id="10" name="Рисунок 9" descr="Картинки по запросу омуль байкальский"/>
          <p:cNvPicPr/>
          <p:nvPr/>
        </p:nvPicPr>
        <p:blipFill>
          <a:blip r:embed="rId9" cstate="print"/>
          <a:srcRect/>
          <a:stretch>
            <a:fillRect/>
          </a:stretch>
        </p:blipFill>
        <p:spPr bwMode="auto">
          <a:xfrm>
            <a:off x="4143372" y="500042"/>
            <a:ext cx="2214578" cy="829106"/>
          </a:xfrm>
          <a:prstGeom prst="rect">
            <a:avLst/>
          </a:prstGeom>
          <a:noFill/>
          <a:ln w="9525">
            <a:noFill/>
            <a:miter lim="800000"/>
            <a:headEnd/>
            <a:tailEnd/>
          </a:ln>
        </p:spPr>
      </p:pic>
      <p:pic>
        <p:nvPicPr>
          <p:cNvPr id="11" name="Рисунок 10" descr="Thymallus arcticus baicalensis"/>
          <p:cNvPicPr/>
          <p:nvPr/>
        </p:nvPicPr>
        <p:blipFill>
          <a:blip r:embed="rId10" cstate="print"/>
          <a:srcRect/>
          <a:stretch>
            <a:fillRect/>
          </a:stretch>
        </p:blipFill>
        <p:spPr bwMode="auto">
          <a:xfrm>
            <a:off x="4000496" y="1571612"/>
            <a:ext cx="2214578" cy="1045993"/>
          </a:xfrm>
          <a:prstGeom prst="rect">
            <a:avLst/>
          </a:prstGeom>
          <a:noFill/>
          <a:ln w="9525">
            <a:noFill/>
            <a:miter lim="800000"/>
            <a:headEnd/>
            <a:tailEnd/>
          </a:ln>
        </p:spPr>
      </p:pic>
      <p:pic>
        <p:nvPicPr>
          <p:cNvPr id="12" name="Рисунок 11" descr="Salvelinus alpinus"/>
          <p:cNvPicPr/>
          <p:nvPr/>
        </p:nvPicPr>
        <p:blipFill>
          <a:blip r:embed="rId11" cstate="print"/>
          <a:srcRect/>
          <a:stretch>
            <a:fillRect/>
          </a:stretch>
        </p:blipFill>
        <p:spPr bwMode="auto">
          <a:xfrm>
            <a:off x="4000496" y="4143380"/>
            <a:ext cx="2093910" cy="991235"/>
          </a:xfrm>
          <a:prstGeom prst="rect">
            <a:avLst/>
          </a:prstGeom>
          <a:noFill/>
          <a:ln w="9525">
            <a:noFill/>
            <a:miter lim="800000"/>
            <a:headEnd/>
            <a:tailEnd/>
          </a:ln>
        </p:spPr>
      </p:pic>
      <p:pic>
        <p:nvPicPr>
          <p:cNvPr id="13" name="Рисунок 12" descr="Brachymуstax lenok"/>
          <p:cNvPicPr/>
          <p:nvPr/>
        </p:nvPicPr>
        <p:blipFill>
          <a:blip r:embed="rId12" cstate="print"/>
          <a:srcRect/>
          <a:stretch>
            <a:fillRect/>
          </a:stretch>
        </p:blipFill>
        <p:spPr bwMode="auto">
          <a:xfrm>
            <a:off x="3929058" y="5357826"/>
            <a:ext cx="2071702" cy="1071570"/>
          </a:xfrm>
          <a:prstGeom prst="rect">
            <a:avLst/>
          </a:prstGeom>
          <a:noFill/>
          <a:ln w="9525">
            <a:noFill/>
            <a:miter lim="800000"/>
            <a:headEnd/>
            <a:tailEnd/>
          </a:ln>
        </p:spPr>
      </p:pic>
      <p:pic>
        <p:nvPicPr>
          <p:cNvPr id="14" name="Рисунок 13" descr="http://www.baikalvisa.ru/upload/plotva.jpg"/>
          <p:cNvPicPr/>
          <p:nvPr/>
        </p:nvPicPr>
        <p:blipFill>
          <a:blip r:embed="rId13" cstate="print"/>
          <a:srcRect/>
          <a:stretch>
            <a:fillRect/>
          </a:stretch>
        </p:blipFill>
        <p:spPr bwMode="auto">
          <a:xfrm>
            <a:off x="6929454" y="5572140"/>
            <a:ext cx="1214446" cy="563048"/>
          </a:xfrm>
          <a:prstGeom prst="rect">
            <a:avLst/>
          </a:prstGeom>
          <a:noFill/>
          <a:ln w="9525">
            <a:noFill/>
            <a:miter lim="800000"/>
            <a:headEnd/>
            <a:tailEnd/>
          </a:ln>
        </p:spPr>
      </p:pic>
      <p:pic>
        <p:nvPicPr>
          <p:cNvPr id="15" name="Рисунок 14" descr="Comephorus baicalensis, male, photo S.Didorenko"/>
          <p:cNvPicPr/>
          <p:nvPr/>
        </p:nvPicPr>
        <p:blipFill>
          <a:blip r:embed="rId14" cstate="print"/>
          <a:srcRect/>
          <a:stretch>
            <a:fillRect/>
          </a:stretch>
        </p:blipFill>
        <p:spPr bwMode="auto">
          <a:xfrm>
            <a:off x="6572264" y="428604"/>
            <a:ext cx="2047876" cy="828676"/>
          </a:xfrm>
          <a:prstGeom prst="rect">
            <a:avLst/>
          </a:prstGeom>
          <a:noFill/>
          <a:ln w="9525">
            <a:noFill/>
            <a:miter lim="800000"/>
            <a:headEnd/>
            <a:tailEnd/>
          </a:ln>
        </p:spPr>
      </p:pic>
      <p:pic>
        <p:nvPicPr>
          <p:cNvPr id="16" name="Рисунок 15" descr="Procottus major, photo V.Ostroumov"/>
          <p:cNvPicPr/>
          <p:nvPr/>
        </p:nvPicPr>
        <p:blipFill>
          <a:blip r:embed="rId15" cstate="print"/>
          <a:srcRect/>
          <a:stretch>
            <a:fillRect/>
          </a:stretch>
        </p:blipFill>
        <p:spPr bwMode="auto">
          <a:xfrm>
            <a:off x="6643702" y="1500174"/>
            <a:ext cx="1714512" cy="714380"/>
          </a:xfrm>
          <a:prstGeom prst="rect">
            <a:avLst/>
          </a:prstGeom>
          <a:noFill/>
          <a:ln w="9525">
            <a:noFill/>
            <a:miter lim="800000"/>
            <a:headEnd/>
            <a:tailEnd/>
          </a:ln>
        </p:spPr>
      </p:pic>
      <p:pic>
        <p:nvPicPr>
          <p:cNvPr id="17" name="Рисунок 16" descr="Percottus glehni"/>
          <p:cNvPicPr/>
          <p:nvPr/>
        </p:nvPicPr>
        <p:blipFill>
          <a:blip r:embed="rId16" cstate="print"/>
          <a:srcRect/>
          <a:stretch>
            <a:fillRect/>
          </a:stretch>
        </p:blipFill>
        <p:spPr bwMode="auto">
          <a:xfrm>
            <a:off x="6858016" y="2500306"/>
            <a:ext cx="1571636" cy="714380"/>
          </a:xfrm>
          <a:prstGeom prst="rect">
            <a:avLst/>
          </a:prstGeom>
          <a:noFill/>
          <a:ln w="9525">
            <a:noFill/>
            <a:miter lim="800000"/>
            <a:headEnd/>
            <a:tailEnd/>
          </a:ln>
        </p:spPr>
      </p:pic>
      <p:pic>
        <p:nvPicPr>
          <p:cNvPr id="18" name="Рисунок 17" descr="C:\Users\Admin\Desktop\Без названия (1).jpg"/>
          <p:cNvPicPr/>
          <p:nvPr/>
        </p:nvPicPr>
        <p:blipFill>
          <a:blip r:embed="rId17" cstate="print"/>
          <a:srcRect/>
          <a:stretch>
            <a:fillRect/>
          </a:stretch>
        </p:blipFill>
        <p:spPr bwMode="auto">
          <a:xfrm>
            <a:off x="6715140" y="3500438"/>
            <a:ext cx="1528762" cy="828676"/>
          </a:xfrm>
          <a:prstGeom prst="rect">
            <a:avLst/>
          </a:prstGeom>
          <a:noFill/>
          <a:ln w="9525">
            <a:noFill/>
            <a:miter lim="800000"/>
            <a:headEnd/>
            <a:tailEnd/>
          </a:ln>
        </p:spPr>
      </p:pic>
      <p:pic>
        <p:nvPicPr>
          <p:cNvPr id="19" name="Рисунок 18" descr="Cottocomephorus grewingki, male, photo S.Didorenko"/>
          <p:cNvPicPr/>
          <p:nvPr/>
        </p:nvPicPr>
        <p:blipFill>
          <a:blip r:embed="rId18" cstate="print"/>
          <a:srcRect/>
          <a:stretch>
            <a:fillRect/>
          </a:stretch>
        </p:blipFill>
        <p:spPr bwMode="auto">
          <a:xfrm>
            <a:off x="6786578" y="4714884"/>
            <a:ext cx="1500198" cy="485773"/>
          </a:xfrm>
          <a:prstGeom prst="rect">
            <a:avLst/>
          </a:prstGeom>
          <a:noFill/>
          <a:ln w="9525">
            <a:noFill/>
            <a:miter lim="800000"/>
            <a:headEnd/>
            <a:tailEnd/>
          </a:ln>
        </p:spPr>
      </p:pic>
      <p:sp>
        <p:nvSpPr>
          <p:cNvPr id="20" name="TextBox 19"/>
          <p:cNvSpPr txBox="1"/>
          <p:nvPr/>
        </p:nvSpPr>
        <p:spPr>
          <a:xfrm>
            <a:off x="4286248" y="0"/>
            <a:ext cx="3214710" cy="369332"/>
          </a:xfrm>
          <a:prstGeom prst="rect">
            <a:avLst/>
          </a:prstGeom>
          <a:noFill/>
        </p:spPr>
        <p:txBody>
          <a:bodyPr wrap="square" rtlCol="0">
            <a:spAutoFit/>
          </a:bodyPr>
          <a:lstStyle/>
          <a:p>
            <a:r>
              <a:rPr lang="ru-RU" dirty="0" smtClean="0"/>
              <a:t>Назвать рыбы по именам</a:t>
            </a:r>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lum/>
          </a:blip>
          <a:srcRect/>
          <a:stretch>
            <a:fillRect l="-17000" r="-17000"/>
          </a:stretch>
        </a:blipFill>
        <a:effectLst/>
      </p:bgPr>
    </p:bg>
    <p:spTree>
      <p:nvGrpSpPr>
        <p:cNvPr id="1" name=""/>
        <p:cNvGrpSpPr/>
        <p:nvPr/>
      </p:nvGrpSpPr>
      <p:grpSpPr>
        <a:xfrm>
          <a:off x="0" y="0"/>
          <a:ext cx="0" cy="0"/>
          <a:chOff x="0" y="0"/>
          <a:chExt cx="0" cy="0"/>
        </a:xfrm>
      </p:grpSpPr>
      <p:sp>
        <p:nvSpPr>
          <p:cNvPr id="3" name="Прямоугольник 2"/>
          <p:cNvSpPr/>
          <p:nvPr/>
        </p:nvSpPr>
        <p:spPr>
          <a:xfrm>
            <a:off x="690447" y="260648"/>
            <a:ext cx="8167833" cy="923330"/>
          </a:xfrm>
          <a:prstGeom prst="rect">
            <a:avLst/>
          </a:prstGeom>
          <a:solidFill>
            <a:schemeClr val="accent1"/>
          </a:solidFill>
        </p:spPr>
        <p:txBody>
          <a:bodyPr wrap="square">
            <a:spAutoFit/>
          </a:bodyPr>
          <a:lstStyle/>
          <a:p>
            <a:pPr algn="ctr" fontAlgn="base">
              <a:spcBef>
                <a:spcPct val="0"/>
              </a:spcBef>
              <a:spcAft>
                <a:spcPct val="0"/>
              </a:spcAft>
              <a:defRPr/>
            </a:pPr>
            <a:r>
              <a:rPr lang="ru-RU" sz="5400" b="1" dirty="0" smtClean="0">
                <a:ln w="1905"/>
                <a:effectLst>
                  <a:innerShdw blurRad="69850" dist="43180" dir="5400000">
                    <a:srgbClr val="000000">
                      <a:alpha val="65000"/>
                    </a:srgbClr>
                  </a:innerShdw>
                </a:effectLst>
              </a:rPr>
              <a:t>Рыбалка на Байкале</a:t>
            </a:r>
            <a:endParaRPr lang="ru-RU" sz="5400" b="1" dirty="0">
              <a:ln w="1905"/>
              <a:effectLst>
                <a:innerShdw blurRad="69850" dist="43180" dir="5400000">
                  <a:srgbClr val="000000">
                    <a:alpha val="65000"/>
                  </a:srgbClr>
                </a:innerShdw>
              </a:effectLst>
            </a:endParaRPr>
          </a:p>
        </p:txBody>
      </p:sp>
      <p:pic>
        <p:nvPicPr>
          <p:cNvPr id="6" name="Picture 2" descr="C:\Users\Admin\Desktop\09c665369ef7a790f8a4.png"/>
          <p:cNvPicPr>
            <a:picLocks noChangeAspect="1" noChangeArrowheads="1"/>
          </p:cNvPicPr>
          <p:nvPr/>
        </p:nvPicPr>
        <p:blipFill>
          <a:blip r:embed="rId3" cstate="print"/>
          <a:srcRect/>
          <a:stretch>
            <a:fillRect/>
          </a:stretch>
        </p:blipFill>
        <p:spPr bwMode="auto">
          <a:xfrm>
            <a:off x="155353" y="138628"/>
            <a:ext cx="1045350" cy="1045350"/>
          </a:xfrm>
          <a:prstGeom prst="rect">
            <a:avLst/>
          </a:prstGeom>
          <a:noFill/>
        </p:spPr>
      </p:pic>
    </p:spTree>
    <p:extLst>
      <p:ext uri="{BB962C8B-B14F-4D97-AF65-F5344CB8AC3E}">
        <p14:creationId xmlns="" xmlns:p14="http://schemas.microsoft.com/office/powerpoint/2010/main" val="30458358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512744"/>
          </a:xfrm>
        </p:spPr>
        <p:txBody>
          <a:bodyPr/>
          <a:lstStyle/>
          <a:p>
            <a:r>
              <a:rPr lang="ru-RU" dirty="0" smtClean="0">
                <a:solidFill>
                  <a:srgbClr val="FF0000"/>
                </a:solidFill>
              </a:rPr>
              <a:t>Практический этап</a:t>
            </a:r>
            <a:endParaRPr lang="ru-RU" dirty="0">
              <a:solidFill>
                <a:srgbClr val="FF0000"/>
              </a:solidFill>
            </a:endParaRPr>
          </a:p>
        </p:txBody>
      </p:sp>
      <p:sp>
        <p:nvSpPr>
          <p:cNvPr id="3" name="Содержимое 2"/>
          <p:cNvSpPr>
            <a:spLocks noGrp="1"/>
          </p:cNvSpPr>
          <p:nvPr>
            <p:ph idx="1"/>
          </p:nvPr>
        </p:nvSpPr>
        <p:spPr/>
        <p:txBody>
          <a:bodyPr/>
          <a:lstStyle/>
          <a:p>
            <a:r>
              <a:rPr lang="ru-RU" sz="2400" dirty="0" smtClean="0"/>
              <a:t>На данном этапе команда выбирает рыбака, который с помощью удочки вылавливают рыбу с озера. Пойманную рыбу передает своей команде. Команда решает задачу, предложенную на оборотной стороне рыбы. Рыбак продолжает вылавливать рыбы.  Можно на данном этапе менять рыбаков. Этап заканчивается,  если выловлены все рыбы или по установленному времени.</a:t>
            </a:r>
          </a:p>
          <a:p>
            <a:endParaRPr lang="ru-RU" sz="2400" dirty="0"/>
          </a:p>
        </p:txBody>
      </p:sp>
      <p:sp>
        <p:nvSpPr>
          <p:cNvPr id="4" name="Текст 3"/>
          <p:cNvSpPr>
            <a:spLocks noGrp="1"/>
          </p:cNvSpPr>
          <p:nvPr>
            <p:ph type="body" sz="half" idx="2"/>
          </p:nvPr>
        </p:nvSpPr>
        <p:spPr/>
        <p:txBody>
          <a:bodyPr/>
          <a:lstStyle/>
          <a:p>
            <a:endParaRPr lang="ru-RU" dirty="0"/>
          </a:p>
        </p:txBody>
      </p:sp>
      <p:pic>
        <p:nvPicPr>
          <p:cNvPr id="5" name="Picture 2" descr="C:\Users\Admin\Desktop\ФОТО\2018\весна 2018\20180420_133108.jpg"/>
          <p:cNvPicPr>
            <a:picLocks noGrp="1" noChangeAspect="1" noChangeArrowheads="1"/>
          </p:cNvPicPr>
          <p:nvPr>
            <p:ph idx="1"/>
          </p:nvPr>
        </p:nvPicPr>
        <p:blipFill>
          <a:blip r:embed="rId2" cstate="print"/>
          <a:srcRect/>
          <a:stretch>
            <a:fillRect/>
          </a:stretch>
        </p:blipFill>
        <p:spPr bwMode="auto">
          <a:xfrm>
            <a:off x="357158" y="1500174"/>
            <a:ext cx="3255178" cy="4340237"/>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4" name="Текст 3"/>
          <p:cNvSpPr>
            <a:spLocks noGrp="1"/>
          </p:cNvSpPr>
          <p:nvPr>
            <p:ph type="body" sz="half" idx="2"/>
          </p:nvPr>
        </p:nvSpPr>
        <p:spPr/>
        <p:txBody>
          <a:bodyPr/>
          <a:lstStyle/>
          <a:p>
            <a:endParaRPr lang="ru-RU" dirty="0"/>
          </a:p>
        </p:txBody>
      </p:sp>
      <p:pic>
        <p:nvPicPr>
          <p:cNvPr id="2051" name="Picture 3" descr="C:\Users\Admin\Desktop\ФОТО\2018\осень 2018\IMG_5622.JPG"/>
          <p:cNvPicPr>
            <a:picLocks noChangeAspect="1" noChangeArrowheads="1"/>
          </p:cNvPicPr>
          <p:nvPr/>
        </p:nvPicPr>
        <p:blipFill>
          <a:blip r:embed="rId2" cstate="print"/>
          <a:srcRect/>
          <a:stretch>
            <a:fillRect/>
          </a:stretch>
        </p:blipFill>
        <p:spPr bwMode="auto">
          <a:xfrm>
            <a:off x="428596" y="1071546"/>
            <a:ext cx="3911213" cy="5214950"/>
          </a:xfrm>
          <a:prstGeom prst="rect">
            <a:avLst/>
          </a:prstGeom>
          <a:noFill/>
        </p:spPr>
      </p:pic>
      <p:pic>
        <p:nvPicPr>
          <p:cNvPr id="7" name="Picture 2" descr="C:\Users\Admin\Desktop\ФОТО\2018\осень 2018\IMG_5632.JPG"/>
          <p:cNvPicPr>
            <a:picLocks noGrp="1" noChangeAspect="1" noChangeArrowheads="1"/>
          </p:cNvPicPr>
          <p:nvPr>
            <p:ph idx="1"/>
          </p:nvPr>
        </p:nvPicPr>
        <p:blipFill>
          <a:blip r:embed="rId3" cstate="print"/>
          <a:srcRect/>
          <a:stretch>
            <a:fillRect/>
          </a:stretch>
        </p:blipFill>
        <p:spPr bwMode="auto">
          <a:xfrm>
            <a:off x="4857752" y="1142984"/>
            <a:ext cx="3820104" cy="5091415"/>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rgbClr val="FF0000"/>
                </a:solidFill>
              </a:rPr>
              <a:t>Теоретический этап «Взвешивание рыбы» </a:t>
            </a:r>
            <a:endParaRPr lang="ru-RU" dirty="0">
              <a:solidFill>
                <a:srgbClr val="FF0000"/>
              </a:solidFill>
            </a:endParaRPr>
          </a:p>
        </p:txBody>
      </p:sp>
      <p:sp>
        <p:nvSpPr>
          <p:cNvPr id="3" name="Содержимое 2"/>
          <p:cNvSpPr>
            <a:spLocks noGrp="1"/>
          </p:cNvSpPr>
          <p:nvPr>
            <p:ph idx="1"/>
          </p:nvPr>
        </p:nvSpPr>
        <p:spPr/>
        <p:txBody>
          <a:bodyPr>
            <a:normAutofit fontScale="70000" lnSpcReduction="20000"/>
          </a:bodyPr>
          <a:lstStyle/>
          <a:p>
            <a:r>
              <a:rPr lang="ru-RU" dirty="0" smtClean="0"/>
              <a:t>На данном этапе команда зачитывает вопрос на пойманной рыбе и дает свой ответ. Все вопросы, предложенные на рыбках, имеют кодификацию по области предмета и по степени сложности вопроса, и предлагаются в презентации. </a:t>
            </a:r>
          </a:p>
          <a:p>
            <a:r>
              <a:rPr lang="ru-RU" dirty="0" smtClean="0"/>
              <a:t>В случае верного ответа жюри учитывает вес рыбы ( крупная – 3 балла, средняя- 2 балла, мелкая- 1 балл). В случае неверного ответа – рыбка спускается обратно в озеро, а у соперников появляется шанс поймать эту рыбу и ответить на вопрос.</a:t>
            </a:r>
          </a:p>
          <a:p>
            <a:r>
              <a:rPr lang="ru-RU" dirty="0" smtClean="0"/>
              <a:t>Рыба считается пойманной, если она выловлена из озера и дан правильный ответ на поставленный вопрос.</a:t>
            </a:r>
          </a:p>
          <a:p>
            <a:endParaRPr lang="ru-RU" dirty="0"/>
          </a:p>
        </p:txBody>
      </p:sp>
      <p:sp>
        <p:nvSpPr>
          <p:cNvPr id="4" name="Текст 3"/>
          <p:cNvSpPr>
            <a:spLocks noGrp="1"/>
          </p:cNvSpPr>
          <p:nvPr>
            <p:ph type="body" sz="half" idx="2"/>
          </p:nvPr>
        </p:nvSpPr>
        <p:spPr/>
        <p:txBody>
          <a:bodyPr/>
          <a:lstStyle/>
          <a:p>
            <a:endParaRPr lang="ru-RU" dirty="0"/>
          </a:p>
        </p:txBody>
      </p:sp>
      <p:pic>
        <p:nvPicPr>
          <p:cNvPr id="1027" name="Picture 3" descr="C:\Users\Admin\Desktop\ФОТО\2018\осень 2018\IMG_5638.JPG"/>
          <p:cNvPicPr>
            <a:picLocks noChangeAspect="1" noChangeArrowheads="1"/>
          </p:cNvPicPr>
          <p:nvPr/>
        </p:nvPicPr>
        <p:blipFill>
          <a:blip r:embed="rId2" cstate="print"/>
          <a:srcRect/>
          <a:stretch>
            <a:fillRect/>
          </a:stretch>
        </p:blipFill>
        <p:spPr bwMode="auto">
          <a:xfrm>
            <a:off x="500034" y="1428736"/>
            <a:ext cx="3214711" cy="428628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9828"/>
            <a:ext cx="8229600" cy="1143000"/>
          </a:xfrm>
        </p:spPr>
        <p:txBody>
          <a:bodyPr/>
          <a:lstStyle/>
          <a:p>
            <a:r>
              <a:rPr lang="ru-RU" dirty="0" smtClean="0">
                <a:solidFill>
                  <a:srgbClr val="FF0000"/>
                </a:solidFill>
              </a:rPr>
              <a:t>Взвешивание рыбы </a:t>
            </a:r>
            <a:endParaRPr lang="ru-RU" dirty="0">
              <a:solidFill>
                <a:srgbClr val="FF0000"/>
              </a:solidFill>
            </a:endParaRPr>
          </a:p>
        </p:txBody>
      </p:sp>
      <p:pic>
        <p:nvPicPr>
          <p:cNvPr id="3" name="Picture 2" descr="C:\Users\Admin\Desktop\09c665369ef7a790f8a4.png"/>
          <p:cNvPicPr>
            <a:picLocks noChangeAspect="1" noChangeArrowheads="1"/>
          </p:cNvPicPr>
          <p:nvPr/>
        </p:nvPicPr>
        <p:blipFill>
          <a:blip r:embed="rId3" cstate="print"/>
          <a:srcRect/>
          <a:stretch>
            <a:fillRect/>
          </a:stretch>
        </p:blipFill>
        <p:spPr bwMode="auto">
          <a:xfrm>
            <a:off x="214282" y="142852"/>
            <a:ext cx="1117358" cy="1117358"/>
          </a:xfrm>
          <a:prstGeom prst="rect">
            <a:avLst/>
          </a:prstGeom>
          <a:noFill/>
        </p:spPr>
      </p:pic>
      <p:graphicFrame>
        <p:nvGraphicFramePr>
          <p:cNvPr id="4" name="Таблица 3"/>
          <p:cNvGraphicFramePr>
            <a:graphicFrameLocks noGrp="1"/>
          </p:cNvGraphicFramePr>
          <p:nvPr>
            <p:extLst>
              <p:ext uri="{D42A27DB-BD31-4B8C-83A1-F6EECF244321}">
                <p14:modId xmlns="" xmlns:p14="http://schemas.microsoft.com/office/powerpoint/2010/main" val="3496781937"/>
              </p:ext>
            </p:extLst>
          </p:nvPr>
        </p:nvGraphicFramePr>
        <p:xfrm>
          <a:off x="1187624" y="1213596"/>
          <a:ext cx="7675790" cy="5523526"/>
        </p:xfrm>
        <a:graphic>
          <a:graphicData uri="http://schemas.openxmlformats.org/drawingml/2006/table">
            <a:tbl>
              <a:tblPr firstRow="1" bandRow="1">
                <a:tableStyleId>{5C22544A-7EE6-4342-B048-85BDC9FD1C3A}</a:tableStyleId>
              </a:tblPr>
              <a:tblGrid>
                <a:gridCol w="1858348"/>
                <a:gridCol w="805948"/>
                <a:gridCol w="792088"/>
                <a:gridCol w="792088"/>
                <a:gridCol w="720080"/>
                <a:gridCol w="788290"/>
                <a:gridCol w="959474"/>
                <a:gridCol w="959474"/>
              </a:tblGrid>
              <a:tr h="785818">
                <a:tc>
                  <a:txBody>
                    <a:bodyPr/>
                    <a:lstStyle/>
                    <a:p>
                      <a:pPr marL="0" indent="0"/>
                      <a:r>
                        <a:rPr lang="ru-RU" dirty="0" smtClean="0">
                          <a:solidFill>
                            <a:srgbClr val="000099"/>
                          </a:solidFill>
                        </a:rPr>
                        <a:t>Предмет</a:t>
                      </a:r>
                      <a:endParaRPr lang="ru-RU" dirty="0">
                        <a:solidFill>
                          <a:srgbClr val="000099"/>
                        </a:solidFill>
                      </a:endParaRPr>
                    </a:p>
                  </a:txBody>
                  <a:tcPr>
                    <a:solidFill>
                      <a:srgbClr val="92D050"/>
                    </a:solidFill>
                  </a:tcPr>
                </a:tc>
                <a:tc gridSpan="4">
                  <a:txBody>
                    <a:bodyPr/>
                    <a:lstStyle/>
                    <a:p>
                      <a:r>
                        <a:rPr lang="ru-RU" sz="2800" dirty="0" smtClean="0">
                          <a:solidFill>
                            <a:srgbClr val="FFFF00"/>
                          </a:solidFill>
                        </a:rPr>
                        <a:t> 1 </a:t>
                      </a:r>
                      <a:r>
                        <a:rPr lang="ru-RU" sz="2800" dirty="0" smtClean="0">
                          <a:solidFill>
                            <a:srgbClr val="000099"/>
                          </a:solidFill>
                        </a:rPr>
                        <a:t>1 балл</a:t>
                      </a:r>
                      <a:endParaRPr lang="ru-RU" sz="2800" dirty="0">
                        <a:solidFill>
                          <a:srgbClr val="FFFF00"/>
                        </a:solidFill>
                      </a:endParaRPr>
                    </a:p>
                  </a:txBody>
                  <a:tcPr>
                    <a:solidFill>
                      <a:srgbClr val="FFFF00"/>
                    </a:solidFill>
                  </a:tcPr>
                </a:tc>
                <a:tc hMerge="1">
                  <a:txBody>
                    <a:bodyPr/>
                    <a:lstStyle/>
                    <a:p>
                      <a:endParaRPr lang="ru-RU" sz="2800" dirty="0">
                        <a:solidFill>
                          <a:srgbClr val="FFFF00"/>
                        </a:solidFill>
                      </a:endParaRPr>
                    </a:p>
                  </a:txBody>
                  <a:tcPr>
                    <a:solidFill>
                      <a:srgbClr val="FFFF00"/>
                    </a:solidFill>
                  </a:tcPr>
                </a:tc>
                <a:tc hMerge="1">
                  <a:txBody>
                    <a:bodyPr/>
                    <a:lstStyle/>
                    <a:p>
                      <a:endParaRPr lang="ru-RU" sz="2800" dirty="0">
                        <a:solidFill>
                          <a:srgbClr val="FFFF00"/>
                        </a:solidFill>
                      </a:endParaRPr>
                    </a:p>
                  </a:txBody>
                  <a:tcPr>
                    <a:solidFill>
                      <a:srgbClr val="FFFF00"/>
                    </a:solidFill>
                  </a:tcPr>
                </a:tc>
                <a:tc hMerge="1">
                  <a:txBody>
                    <a:bodyPr/>
                    <a:lstStyle/>
                    <a:p>
                      <a:endParaRPr lang="ru-RU" sz="2800" dirty="0">
                        <a:solidFill>
                          <a:srgbClr val="FFFF00"/>
                        </a:solidFill>
                      </a:endParaRPr>
                    </a:p>
                  </a:txBody>
                  <a:tcPr>
                    <a:solidFill>
                      <a:srgbClr val="FFFF00"/>
                    </a:solidFill>
                  </a:tcPr>
                </a:tc>
                <a:tc gridSpan="2">
                  <a:txBody>
                    <a:bodyPr/>
                    <a:lstStyle/>
                    <a:p>
                      <a:r>
                        <a:rPr lang="ru-RU" sz="2800" dirty="0" smtClean="0">
                          <a:solidFill>
                            <a:srgbClr val="000099"/>
                          </a:solidFill>
                        </a:rPr>
                        <a:t>2 балла</a:t>
                      </a:r>
                      <a:endParaRPr lang="ru-RU" sz="2800" dirty="0">
                        <a:solidFill>
                          <a:srgbClr val="000099"/>
                        </a:solidFill>
                      </a:endParaRPr>
                    </a:p>
                  </a:txBody>
                  <a:tcPr>
                    <a:solidFill>
                      <a:srgbClr val="00FFFF"/>
                    </a:solidFill>
                  </a:tcPr>
                </a:tc>
                <a:tc hMerge="1">
                  <a:txBody>
                    <a:bodyPr/>
                    <a:lstStyle/>
                    <a:p>
                      <a:endParaRPr lang="ru-RU" sz="2800" dirty="0">
                        <a:solidFill>
                          <a:srgbClr val="FFFF00"/>
                        </a:solidFill>
                      </a:endParaRPr>
                    </a:p>
                  </a:txBody>
                  <a:tcPr>
                    <a:solidFill>
                      <a:srgbClr val="00FFFF"/>
                    </a:solidFill>
                  </a:tcPr>
                </a:tc>
                <a:tc>
                  <a:txBody>
                    <a:bodyPr/>
                    <a:lstStyle/>
                    <a:p>
                      <a:r>
                        <a:rPr lang="ru-RU" sz="2800" dirty="0" smtClean="0">
                          <a:solidFill>
                            <a:srgbClr val="FFFF00"/>
                          </a:solidFill>
                        </a:rPr>
                        <a:t>3 б</a:t>
                      </a:r>
                      <a:endParaRPr lang="ru-RU" sz="2800" dirty="0">
                        <a:solidFill>
                          <a:srgbClr val="FFFF00"/>
                        </a:solidFill>
                      </a:endParaRPr>
                    </a:p>
                  </a:txBody>
                  <a:tcPr>
                    <a:solidFill>
                      <a:srgbClr val="FF0000"/>
                    </a:solidFill>
                  </a:tcPr>
                </a:tc>
              </a:tr>
              <a:tr h="785818">
                <a:tc>
                  <a:txBody>
                    <a:bodyPr/>
                    <a:lstStyle/>
                    <a:p>
                      <a:pPr marL="0" indent="0"/>
                      <a:r>
                        <a:rPr lang="ru-RU" b="1" dirty="0" smtClean="0">
                          <a:solidFill>
                            <a:srgbClr val="000099"/>
                          </a:solidFill>
                        </a:rPr>
                        <a:t>МАТЕМАТИКА</a:t>
                      </a:r>
                      <a:endParaRPr lang="ru-RU" b="1" dirty="0">
                        <a:solidFill>
                          <a:srgbClr val="000099"/>
                        </a:solidFill>
                      </a:endParaRPr>
                    </a:p>
                  </a:txBody>
                  <a:tcPr>
                    <a:solidFill>
                      <a:srgbClr val="92D050"/>
                    </a:solidFill>
                  </a:tcPr>
                </a:tc>
                <a:tc>
                  <a:txBody>
                    <a:bodyPr/>
                    <a:lstStyle/>
                    <a:p>
                      <a:r>
                        <a:rPr lang="ru-RU" sz="2800" dirty="0" smtClean="0">
                          <a:solidFill>
                            <a:srgbClr val="FFFF00"/>
                          </a:solidFill>
                          <a:hlinkClick r:id="rId4" action="ppaction://hlinksldjump"/>
                        </a:rPr>
                        <a:t>М1</a:t>
                      </a:r>
                      <a:endParaRPr lang="ru-RU" sz="2800" dirty="0">
                        <a:solidFill>
                          <a:srgbClr val="FFFF00"/>
                        </a:solidFill>
                      </a:endParaRPr>
                    </a:p>
                  </a:txBody>
                  <a:tcPr>
                    <a:solidFill>
                      <a:srgbClr val="FFFF00"/>
                    </a:solidFill>
                  </a:tcPr>
                </a:tc>
                <a:tc>
                  <a:txBody>
                    <a:bodyPr/>
                    <a:lstStyle/>
                    <a:p>
                      <a:r>
                        <a:rPr lang="ru-RU" sz="2800" dirty="0" smtClean="0">
                          <a:solidFill>
                            <a:srgbClr val="FFFF00"/>
                          </a:solidFill>
                          <a:hlinkClick r:id="rId5" action="ppaction://hlinksldjump"/>
                        </a:rPr>
                        <a:t>М2</a:t>
                      </a:r>
                      <a:endParaRPr lang="ru-RU" sz="2800" dirty="0">
                        <a:solidFill>
                          <a:srgbClr val="FFFF00"/>
                        </a:solidFill>
                      </a:endParaRPr>
                    </a:p>
                  </a:txBody>
                  <a:tcPr>
                    <a:solidFill>
                      <a:srgbClr val="FFFF00"/>
                    </a:solidFill>
                  </a:tcPr>
                </a:tc>
                <a:tc>
                  <a:txBody>
                    <a:bodyPr/>
                    <a:lstStyle/>
                    <a:p>
                      <a:r>
                        <a:rPr lang="ru-RU" sz="2800" dirty="0" smtClean="0">
                          <a:solidFill>
                            <a:srgbClr val="FFFF00"/>
                          </a:solidFill>
                          <a:hlinkClick r:id="rId6" action="ppaction://hlinksldjump"/>
                        </a:rPr>
                        <a:t>МЗ</a:t>
                      </a:r>
                      <a:endParaRPr lang="ru-RU" sz="2800" dirty="0">
                        <a:solidFill>
                          <a:srgbClr val="FFFF00"/>
                        </a:solidFill>
                      </a:endParaRPr>
                    </a:p>
                  </a:txBody>
                  <a:tcPr>
                    <a:solidFill>
                      <a:srgbClr val="FFFF00"/>
                    </a:solidFill>
                  </a:tcPr>
                </a:tc>
                <a:tc>
                  <a:txBody>
                    <a:bodyPr/>
                    <a:lstStyle/>
                    <a:p>
                      <a:r>
                        <a:rPr lang="ru-RU" sz="2800" dirty="0" smtClean="0">
                          <a:solidFill>
                            <a:srgbClr val="FFFF00"/>
                          </a:solidFill>
                          <a:hlinkClick r:id="rId7" action="ppaction://hlinksldjump"/>
                        </a:rPr>
                        <a:t>М4</a:t>
                      </a:r>
                      <a:endParaRPr lang="ru-RU" sz="2800" dirty="0">
                        <a:solidFill>
                          <a:srgbClr val="FFFF00"/>
                        </a:solidFill>
                      </a:endParaRPr>
                    </a:p>
                  </a:txBody>
                  <a:tcPr>
                    <a:solidFill>
                      <a:srgbClr val="FFFF00"/>
                    </a:solidFill>
                  </a:tcPr>
                </a:tc>
                <a:tc>
                  <a:txBody>
                    <a:bodyPr/>
                    <a:lstStyle/>
                    <a:p>
                      <a:r>
                        <a:rPr lang="ru-RU" sz="2800" dirty="0" smtClean="0">
                          <a:solidFill>
                            <a:srgbClr val="FFFF00"/>
                          </a:solidFill>
                          <a:hlinkClick r:id="rId8" action="ppaction://hlinksldjump"/>
                        </a:rPr>
                        <a:t>М5</a:t>
                      </a:r>
                      <a:endParaRPr lang="ru-RU" sz="2800" dirty="0">
                        <a:solidFill>
                          <a:srgbClr val="FFFF00"/>
                        </a:solidFill>
                      </a:endParaRPr>
                    </a:p>
                  </a:txBody>
                  <a:tcPr>
                    <a:solidFill>
                      <a:srgbClr val="00FFFF"/>
                    </a:solidFill>
                  </a:tcPr>
                </a:tc>
                <a:tc>
                  <a:txBody>
                    <a:bodyPr/>
                    <a:lstStyle/>
                    <a:p>
                      <a:r>
                        <a:rPr lang="ru-RU" sz="2800" dirty="0" smtClean="0">
                          <a:solidFill>
                            <a:srgbClr val="FFFF00"/>
                          </a:solidFill>
                          <a:hlinkClick r:id="rId9" action="ppaction://hlinksldjump"/>
                        </a:rPr>
                        <a:t>М6</a:t>
                      </a:r>
                      <a:endParaRPr lang="ru-RU" sz="2800" dirty="0">
                        <a:solidFill>
                          <a:srgbClr val="FFFF00"/>
                        </a:solidFill>
                      </a:endParaRPr>
                    </a:p>
                  </a:txBody>
                  <a:tcPr>
                    <a:solidFill>
                      <a:srgbClr val="00FFFF"/>
                    </a:solidFill>
                  </a:tcPr>
                </a:tc>
                <a:tc>
                  <a:txBody>
                    <a:bodyPr/>
                    <a:lstStyle/>
                    <a:p>
                      <a:r>
                        <a:rPr lang="ru-RU" sz="2800" dirty="0" smtClean="0">
                          <a:solidFill>
                            <a:srgbClr val="FFFF00"/>
                          </a:solidFill>
                          <a:hlinkClick r:id="rId10" action="ppaction://hlinksldjump"/>
                        </a:rPr>
                        <a:t>М7</a:t>
                      </a:r>
                      <a:endParaRPr lang="ru-RU" sz="2800" dirty="0">
                        <a:solidFill>
                          <a:srgbClr val="FFFF00"/>
                        </a:solidFill>
                      </a:endParaRPr>
                    </a:p>
                  </a:txBody>
                  <a:tcPr>
                    <a:solidFill>
                      <a:srgbClr val="FF0000"/>
                    </a:solidFill>
                  </a:tcPr>
                </a:tc>
              </a:tr>
              <a:tr h="785818">
                <a:tc>
                  <a:txBody>
                    <a:bodyPr/>
                    <a:lstStyle/>
                    <a:p>
                      <a:r>
                        <a:rPr lang="ru-RU" b="1" dirty="0" smtClean="0">
                          <a:solidFill>
                            <a:srgbClr val="000099"/>
                          </a:solidFill>
                        </a:rPr>
                        <a:t>ФИЗИКА </a:t>
                      </a:r>
                      <a:endParaRPr lang="ru-RU" b="1" dirty="0">
                        <a:solidFill>
                          <a:srgbClr val="000099"/>
                        </a:solidFill>
                      </a:endParaRPr>
                    </a:p>
                  </a:txBody>
                  <a:tcPr>
                    <a:solidFill>
                      <a:srgbClr val="92D050"/>
                    </a:solidFill>
                  </a:tcPr>
                </a:tc>
                <a:tc>
                  <a:txBody>
                    <a:bodyPr/>
                    <a:lstStyle/>
                    <a:p>
                      <a:r>
                        <a:rPr lang="ru-RU" sz="2800" dirty="0" smtClean="0">
                          <a:hlinkClick r:id="rId11" action="ppaction://hlinksldjump"/>
                        </a:rPr>
                        <a:t>Ф1</a:t>
                      </a:r>
                      <a:endParaRPr lang="ru-RU" sz="2800" dirty="0"/>
                    </a:p>
                  </a:txBody>
                  <a:tcPr>
                    <a:solidFill>
                      <a:srgbClr val="FFFF00"/>
                    </a:solidFill>
                  </a:tcPr>
                </a:tc>
                <a:tc>
                  <a:txBody>
                    <a:bodyPr/>
                    <a:lstStyle/>
                    <a:p>
                      <a:r>
                        <a:rPr lang="ru-RU" sz="2800" dirty="0" smtClean="0">
                          <a:hlinkClick r:id="rId12" action="ppaction://hlinksldjump"/>
                        </a:rPr>
                        <a:t>Ф2</a:t>
                      </a:r>
                      <a:endParaRPr lang="ru-RU" sz="2800" dirty="0"/>
                    </a:p>
                  </a:txBody>
                  <a:tcPr>
                    <a:solidFill>
                      <a:srgbClr val="FFFF00"/>
                    </a:solidFill>
                  </a:tcPr>
                </a:tc>
                <a:tc>
                  <a:txBody>
                    <a:bodyPr/>
                    <a:lstStyle/>
                    <a:p>
                      <a:r>
                        <a:rPr lang="ru-RU" sz="2800" dirty="0" smtClean="0">
                          <a:hlinkClick r:id="rId13" action="ppaction://hlinksldjump"/>
                        </a:rPr>
                        <a:t>Ф3</a:t>
                      </a:r>
                      <a:endParaRPr lang="ru-RU" sz="2800" dirty="0"/>
                    </a:p>
                  </a:txBody>
                  <a:tcPr>
                    <a:solidFill>
                      <a:srgbClr val="FFFF00"/>
                    </a:solidFill>
                  </a:tcPr>
                </a:tc>
                <a:tc>
                  <a:txBody>
                    <a:bodyPr/>
                    <a:lstStyle/>
                    <a:p>
                      <a:r>
                        <a:rPr lang="ru-RU" sz="2800" dirty="0" smtClean="0">
                          <a:hlinkClick r:id="rId14" action="ppaction://hlinksldjump"/>
                        </a:rPr>
                        <a:t>Ф4</a:t>
                      </a:r>
                      <a:endParaRPr lang="ru-RU" sz="2800" dirty="0"/>
                    </a:p>
                  </a:txBody>
                  <a:tcPr>
                    <a:solidFill>
                      <a:srgbClr val="FFFF00"/>
                    </a:solidFill>
                  </a:tcPr>
                </a:tc>
                <a:tc>
                  <a:txBody>
                    <a:bodyPr/>
                    <a:lstStyle/>
                    <a:p>
                      <a:r>
                        <a:rPr lang="ru-RU" sz="2800" dirty="0" smtClean="0">
                          <a:hlinkClick r:id="rId15" action="ppaction://hlinksldjump"/>
                        </a:rPr>
                        <a:t>Ф5</a:t>
                      </a:r>
                      <a:endParaRPr lang="ru-RU" sz="2800" dirty="0"/>
                    </a:p>
                  </a:txBody>
                  <a:tcPr>
                    <a:solidFill>
                      <a:srgbClr val="00FFFF"/>
                    </a:solidFill>
                  </a:tcPr>
                </a:tc>
                <a:tc>
                  <a:txBody>
                    <a:bodyPr/>
                    <a:lstStyle/>
                    <a:p>
                      <a:r>
                        <a:rPr lang="ru-RU" sz="2800" dirty="0" smtClean="0">
                          <a:hlinkClick r:id="rId16" action="ppaction://hlinksldjump"/>
                        </a:rPr>
                        <a:t>Ф6</a:t>
                      </a:r>
                      <a:endParaRPr lang="ru-RU" sz="2800" dirty="0"/>
                    </a:p>
                  </a:txBody>
                  <a:tcPr>
                    <a:solidFill>
                      <a:srgbClr val="00FFFF"/>
                    </a:solidFill>
                  </a:tcPr>
                </a:tc>
                <a:tc>
                  <a:txBody>
                    <a:bodyPr/>
                    <a:lstStyle/>
                    <a:p>
                      <a:r>
                        <a:rPr lang="ru-RU" sz="2800" dirty="0" smtClean="0">
                          <a:hlinkClick r:id="rId17" action="ppaction://hlinksldjump"/>
                        </a:rPr>
                        <a:t>Ф7</a:t>
                      </a:r>
                      <a:endParaRPr lang="ru-RU" sz="2800" dirty="0"/>
                    </a:p>
                  </a:txBody>
                  <a:tcPr>
                    <a:solidFill>
                      <a:srgbClr val="FF0000"/>
                    </a:solidFill>
                  </a:tcPr>
                </a:tc>
              </a:tr>
              <a:tr h="785818">
                <a:tc>
                  <a:txBody>
                    <a:bodyPr/>
                    <a:lstStyle/>
                    <a:p>
                      <a:r>
                        <a:rPr lang="ru-RU" b="1" dirty="0" smtClean="0">
                          <a:solidFill>
                            <a:srgbClr val="000099"/>
                          </a:solidFill>
                        </a:rPr>
                        <a:t>ГЕОГРАФИЯ</a:t>
                      </a:r>
                      <a:endParaRPr lang="ru-RU" b="1" dirty="0">
                        <a:solidFill>
                          <a:srgbClr val="000099"/>
                        </a:solidFill>
                      </a:endParaRPr>
                    </a:p>
                  </a:txBody>
                  <a:tcPr>
                    <a:solidFill>
                      <a:srgbClr val="92D050"/>
                    </a:solidFill>
                  </a:tcPr>
                </a:tc>
                <a:tc>
                  <a:txBody>
                    <a:bodyPr/>
                    <a:lstStyle/>
                    <a:p>
                      <a:r>
                        <a:rPr lang="ru-RU" sz="2800" dirty="0" smtClean="0">
                          <a:solidFill>
                            <a:srgbClr val="663300"/>
                          </a:solidFill>
                          <a:hlinkClick r:id="rId18" action="ppaction://hlinksldjump"/>
                        </a:rPr>
                        <a:t>Г1</a:t>
                      </a:r>
                      <a:endParaRPr lang="ru-RU" sz="2800" dirty="0">
                        <a:solidFill>
                          <a:srgbClr val="663300"/>
                        </a:solidFill>
                      </a:endParaRPr>
                    </a:p>
                  </a:txBody>
                  <a:tcPr>
                    <a:solidFill>
                      <a:srgbClr val="FFFF00"/>
                    </a:solidFill>
                  </a:tcPr>
                </a:tc>
                <a:tc>
                  <a:txBody>
                    <a:bodyPr/>
                    <a:lstStyle/>
                    <a:p>
                      <a:r>
                        <a:rPr lang="ru-RU" sz="2800" dirty="0" smtClean="0">
                          <a:solidFill>
                            <a:srgbClr val="663300"/>
                          </a:solidFill>
                          <a:hlinkClick r:id="rId19" action="ppaction://hlinksldjump"/>
                        </a:rPr>
                        <a:t>Г2</a:t>
                      </a:r>
                      <a:endParaRPr lang="ru-RU" sz="2800" dirty="0">
                        <a:solidFill>
                          <a:srgbClr val="663300"/>
                        </a:solidFill>
                      </a:endParaRPr>
                    </a:p>
                  </a:txBody>
                  <a:tcPr>
                    <a:solidFill>
                      <a:srgbClr val="FFFF00"/>
                    </a:solidFill>
                  </a:tcPr>
                </a:tc>
                <a:tc>
                  <a:txBody>
                    <a:bodyPr/>
                    <a:lstStyle/>
                    <a:p>
                      <a:r>
                        <a:rPr lang="ru-RU" sz="2800" dirty="0" smtClean="0">
                          <a:solidFill>
                            <a:srgbClr val="663300"/>
                          </a:solidFill>
                          <a:hlinkClick r:id="rId20" action="ppaction://hlinksldjump"/>
                        </a:rPr>
                        <a:t>Г3</a:t>
                      </a:r>
                      <a:endParaRPr lang="ru-RU" sz="2800" dirty="0">
                        <a:solidFill>
                          <a:srgbClr val="663300"/>
                        </a:solidFill>
                      </a:endParaRPr>
                    </a:p>
                  </a:txBody>
                  <a:tcPr>
                    <a:solidFill>
                      <a:srgbClr val="FFFF00"/>
                    </a:solidFill>
                  </a:tcPr>
                </a:tc>
                <a:tc>
                  <a:txBody>
                    <a:bodyPr/>
                    <a:lstStyle/>
                    <a:p>
                      <a:r>
                        <a:rPr lang="ru-RU" sz="2800" dirty="0" smtClean="0">
                          <a:solidFill>
                            <a:srgbClr val="663300"/>
                          </a:solidFill>
                          <a:hlinkClick r:id="rId21" action="ppaction://hlinksldjump"/>
                        </a:rPr>
                        <a:t>Г4</a:t>
                      </a:r>
                      <a:endParaRPr lang="ru-RU" sz="2800" dirty="0">
                        <a:solidFill>
                          <a:srgbClr val="663300"/>
                        </a:solidFill>
                      </a:endParaRPr>
                    </a:p>
                  </a:txBody>
                  <a:tcPr>
                    <a:solidFill>
                      <a:srgbClr val="FFFF00"/>
                    </a:solidFill>
                  </a:tcPr>
                </a:tc>
                <a:tc>
                  <a:txBody>
                    <a:bodyPr/>
                    <a:lstStyle/>
                    <a:p>
                      <a:r>
                        <a:rPr lang="ru-RU" sz="2800" dirty="0" smtClean="0">
                          <a:solidFill>
                            <a:srgbClr val="663300"/>
                          </a:solidFill>
                          <a:hlinkClick r:id="rId22" action="ppaction://hlinksldjump"/>
                        </a:rPr>
                        <a:t>Г5</a:t>
                      </a:r>
                      <a:endParaRPr lang="ru-RU" sz="2800" dirty="0">
                        <a:solidFill>
                          <a:srgbClr val="663300"/>
                        </a:solidFill>
                      </a:endParaRPr>
                    </a:p>
                  </a:txBody>
                  <a:tcPr>
                    <a:solidFill>
                      <a:srgbClr val="00FFFF"/>
                    </a:solidFill>
                  </a:tcPr>
                </a:tc>
                <a:tc>
                  <a:txBody>
                    <a:bodyPr/>
                    <a:lstStyle/>
                    <a:p>
                      <a:r>
                        <a:rPr lang="ru-RU" sz="2800" dirty="0" smtClean="0">
                          <a:solidFill>
                            <a:srgbClr val="663300"/>
                          </a:solidFill>
                          <a:hlinkClick r:id="rId23" action="ppaction://hlinksldjump"/>
                        </a:rPr>
                        <a:t>Г6</a:t>
                      </a:r>
                      <a:endParaRPr lang="ru-RU" sz="2800" dirty="0">
                        <a:solidFill>
                          <a:srgbClr val="663300"/>
                        </a:solidFill>
                      </a:endParaRPr>
                    </a:p>
                  </a:txBody>
                  <a:tcPr>
                    <a:solidFill>
                      <a:srgbClr val="00FFFF"/>
                    </a:solidFill>
                  </a:tcPr>
                </a:tc>
                <a:tc>
                  <a:txBody>
                    <a:bodyPr/>
                    <a:lstStyle/>
                    <a:p>
                      <a:r>
                        <a:rPr lang="ru-RU" sz="2800" dirty="0" smtClean="0">
                          <a:solidFill>
                            <a:srgbClr val="663300"/>
                          </a:solidFill>
                          <a:hlinkClick r:id="rId24" action="ppaction://hlinksldjump"/>
                        </a:rPr>
                        <a:t>Г7</a:t>
                      </a:r>
                      <a:endParaRPr lang="ru-RU" sz="2800" dirty="0">
                        <a:solidFill>
                          <a:srgbClr val="663300"/>
                        </a:solidFill>
                      </a:endParaRPr>
                    </a:p>
                  </a:txBody>
                  <a:tcPr>
                    <a:solidFill>
                      <a:srgbClr val="FF0000"/>
                    </a:solidFill>
                  </a:tcPr>
                </a:tc>
              </a:tr>
              <a:tr h="785818">
                <a:tc>
                  <a:txBody>
                    <a:bodyPr/>
                    <a:lstStyle/>
                    <a:p>
                      <a:r>
                        <a:rPr lang="ru-RU" b="1" dirty="0" smtClean="0">
                          <a:solidFill>
                            <a:srgbClr val="000099"/>
                          </a:solidFill>
                        </a:rPr>
                        <a:t>БИОЛОГИЯ</a:t>
                      </a:r>
                      <a:endParaRPr lang="ru-RU" b="1" dirty="0">
                        <a:solidFill>
                          <a:srgbClr val="000099"/>
                        </a:solidFill>
                      </a:endParaRPr>
                    </a:p>
                  </a:txBody>
                  <a:tcPr>
                    <a:solidFill>
                      <a:srgbClr val="92D050"/>
                    </a:solidFill>
                  </a:tcPr>
                </a:tc>
                <a:tc>
                  <a:txBody>
                    <a:bodyPr/>
                    <a:lstStyle/>
                    <a:p>
                      <a:r>
                        <a:rPr lang="ru-RU" sz="2800" dirty="0" smtClean="0">
                          <a:solidFill>
                            <a:srgbClr val="FF0000"/>
                          </a:solidFill>
                          <a:hlinkClick r:id="rId25" action="ppaction://hlinksldjump"/>
                        </a:rPr>
                        <a:t>Б1</a:t>
                      </a:r>
                      <a:endParaRPr lang="ru-RU" sz="2800" dirty="0">
                        <a:solidFill>
                          <a:srgbClr val="FF0000"/>
                        </a:solidFill>
                      </a:endParaRPr>
                    </a:p>
                  </a:txBody>
                  <a:tcPr>
                    <a:solidFill>
                      <a:srgbClr val="FFFF00"/>
                    </a:solidFill>
                  </a:tcPr>
                </a:tc>
                <a:tc>
                  <a:txBody>
                    <a:bodyPr/>
                    <a:lstStyle/>
                    <a:p>
                      <a:r>
                        <a:rPr lang="ru-RU" sz="2800" dirty="0" smtClean="0">
                          <a:solidFill>
                            <a:srgbClr val="FF0000"/>
                          </a:solidFill>
                          <a:hlinkClick r:id="rId26" action="ppaction://hlinksldjump"/>
                        </a:rPr>
                        <a:t>Б2</a:t>
                      </a:r>
                      <a:endParaRPr lang="ru-RU" sz="2800" dirty="0">
                        <a:solidFill>
                          <a:srgbClr val="FF0000"/>
                        </a:solidFill>
                      </a:endParaRPr>
                    </a:p>
                  </a:txBody>
                  <a:tcPr>
                    <a:solidFill>
                      <a:srgbClr val="FFFF00"/>
                    </a:solidFill>
                  </a:tcPr>
                </a:tc>
                <a:tc>
                  <a:txBody>
                    <a:bodyPr/>
                    <a:lstStyle/>
                    <a:p>
                      <a:r>
                        <a:rPr lang="ru-RU" sz="2800" dirty="0" smtClean="0">
                          <a:solidFill>
                            <a:srgbClr val="FF0000"/>
                          </a:solidFill>
                          <a:hlinkClick r:id="rId27" action="ppaction://hlinksldjump"/>
                        </a:rPr>
                        <a:t>Б3</a:t>
                      </a:r>
                      <a:endParaRPr lang="ru-RU" sz="2800" dirty="0">
                        <a:solidFill>
                          <a:srgbClr val="FF0000"/>
                        </a:solidFill>
                      </a:endParaRPr>
                    </a:p>
                  </a:txBody>
                  <a:tcPr>
                    <a:solidFill>
                      <a:srgbClr val="FFFF00"/>
                    </a:solidFill>
                  </a:tcPr>
                </a:tc>
                <a:tc>
                  <a:txBody>
                    <a:bodyPr/>
                    <a:lstStyle/>
                    <a:p>
                      <a:r>
                        <a:rPr lang="ru-RU" sz="2800" dirty="0" smtClean="0">
                          <a:solidFill>
                            <a:srgbClr val="FF0000"/>
                          </a:solidFill>
                          <a:hlinkClick r:id="rId28" action="ppaction://hlinksldjump"/>
                        </a:rPr>
                        <a:t>Б4</a:t>
                      </a:r>
                      <a:endParaRPr lang="ru-RU" sz="2800" dirty="0">
                        <a:solidFill>
                          <a:srgbClr val="FF0000"/>
                        </a:solidFill>
                      </a:endParaRPr>
                    </a:p>
                  </a:txBody>
                  <a:tcPr>
                    <a:solidFill>
                      <a:srgbClr val="FFFF00"/>
                    </a:solidFill>
                  </a:tcPr>
                </a:tc>
                <a:tc>
                  <a:txBody>
                    <a:bodyPr/>
                    <a:lstStyle/>
                    <a:p>
                      <a:r>
                        <a:rPr lang="ru-RU" sz="2800" dirty="0" smtClean="0">
                          <a:solidFill>
                            <a:srgbClr val="FF0000"/>
                          </a:solidFill>
                          <a:hlinkClick r:id="rId29" action="ppaction://hlinksldjump"/>
                        </a:rPr>
                        <a:t>Б5</a:t>
                      </a:r>
                      <a:endParaRPr lang="ru-RU" sz="2800" dirty="0">
                        <a:solidFill>
                          <a:srgbClr val="FF0000"/>
                        </a:solidFill>
                      </a:endParaRPr>
                    </a:p>
                  </a:txBody>
                  <a:tcPr>
                    <a:solidFill>
                      <a:srgbClr val="00FFFF"/>
                    </a:solidFill>
                  </a:tcPr>
                </a:tc>
                <a:tc>
                  <a:txBody>
                    <a:bodyPr/>
                    <a:lstStyle/>
                    <a:p>
                      <a:r>
                        <a:rPr lang="ru-RU" sz="2800" dirty="0" smtClean="0">
                          <a:solidFill>
                            <a:srgbClr val="FF0000"/>
                          </a:solidFill>
                          <a:hlinkClick r:id="rId30" action="ppaction://hlinksldjump"/>
                        </a:rPr>
                        <a:t>Б6</a:t>
                      </a:r>
                      <a:endParaRPr lang="ru-RU" sz="2800" dirty="0">
                        <a:solidFill>
                          <a:srgbClr val="FF0000"/>
                        </a:solidFill>
                      </a:endParaRPr>
                    </a:p>
                  </a:txBody>
                  <a:tcPr>
                    <a:solidFill>
                      <a:srgbClr val="00FFFF"/>
                    </a:solidFill>
                  </a:tcPr>
                </a:tc>
                <a:tc>
                  <a:txBody>
                    <a:bodyPr/>
                    <a:lstStyle/>
                    <a:p>
                      <a:r>
                        <a:rPr lang="ru-RU" sz="2800" dirty="0" smtClean="0">
                          <a:solidFill>
                            <a:srgbClr val="FF0000"/>
                          </a:solidFill>
                          <a:hlinkClick r:id="rId31" action="ppaction://hlinksldjump"/>
                        </a:rPr>
                        <a:t>Б7</a:t>
                      </a:r>
                      <a:endParaRPr lang="ru-RU" sz="2800" dirty="0">
                        <a:solidFill>
                          <a:srgbClr val="FF0000"/>
                        </a:solidFill>
                      </a:endParaRPr>
                    </a:p>
                  </a:txBody>
                  <a:tcPr>
                    <a:solidFill>
                      <a:srgbClr val="FF0000"/>
                    </a:solidFill>
                  </a:tcPr>
                </a:tc>
              </a:tr>
              <a:tr h="785818">
                <a:tc>
                  <a:txBody>
                    <a:bodyPr/>
                    <a:lstStyle/>
                    <a:p>
                      <a:r>
                        <a:rPr lang="ru-RU" b="1" dirty="0" smtClean="0">
                          <a:solidFill>
                            <a:srgbClr val="000099"/>
                          </a:solidFill>
                        </a:rPr>
                        <a:t>ХИМИЯ </a:t>
                      </a:r>
                      <a:endParaRPr lang="ru-RU" b="1" dirty="0">
                        <a:solidFill>
                          <a:srgbClr val="000099"/>
                        </a:solidFill>
                      </a:endParaRPr>
                    </a:p>
                  </a:txBody>
                  <a:tcPr>
                    <a:solidFill>
                      <a:srgbClr val="92D050"/>
                    </a:solidFill>
                  </a:tcPr>
                </a:tc>
                <a:tc>
                  <a:txBody>
                    <a:bodyPr/>
                    <a:lstStyle/>
                    <a:p>
                      <a:r>
                        <a:rPr lang="ru-RU" sz="2800" dirty="0" smtClean="0">
                          <a:solidFill>
                            <a:srgbClr val="FF6600"/>
                          </a:solidFill>
                          <a:hlinkClick r:id="rId32" action="ppaction://hlinksldjump"/>
                        </a:rPr>
                        <a:t>Х1</a:t>
                      </a:r>
                      <a:endParaRPr lang="ru-RU" sz="2800" dirty="0">
                        <a:solidFill>
                          <a:srgbClr val="FF6600"/>
                        </a:solidFill>
                      </a:endParaRPr>
                    </a:p>
                  </a:txBody>
                  <a:tcPr>
                    <a:solidFill>
                      <a:srgbClr val="FFFF00"/>
                    </a:solidFill>
                  </a:tcPr>
                </a:tc>
                <a:tc>
                  <a:txBody>
                    <a:bodyPr/>
                    <a:lstStyle/>
                    <a:p>
                      <a:r>
                        <a:rPr lang="ru-RU" sz="2800" dirty="0" smtClean="0">
                          <a:solidFill>
                            <a:srgbClr val="FF6600"/>
                          </a:solidFill>
                          <a:hlinkClick r:id="rId33" action="ppaction://hlinksldjump"/>
                        </a:rPr>
                        <a:t>Х2</a:t>
                      </a:r>
                      <a:endParaRPr lang="ru-RU" sz="2800" dirty="0">
                        <a:solidFill>
                          <a:srgbClr val="FF6600"/>
                        </a:solidFill>
                      </a:endParaRPr>
                    </a:p>
                  </a:txBody>
                  <a:tcPr>
                    <a:solidFill>
                      <a:srgbClr val="FFFF00"/>
                    </a:solidFill>
                  </a:tcPr>
                </a:tc>
                <a:tc>
                  <a:txBody>
                    <a:bodyPr/>
                    <a:lstStyle/>
                    <a:p>
                      <a:r>
                        <a:rPr lang="ru-RU" sz="2800" dirty="0" smtClean="0">
                          <a:solidFill>
                            <a:srgbClr val="FF6600"/>
                          </a:solidFill>
                          <a:hlinkClick r:id="rId34" action="ppaction://hlinksldjump"/>
                        </a:rPr>
                        <a:t>Х3</a:t>
                      </a:r>
                      <a:endParaRPr lang="ru-RU" sz="2800" dirty="0">
                        <a:solidFill>
                          <a:srgbClr val="FF6600"/>
                        </a:solidFill>
                      </a:endParaRPr>
                    </a:p>
                  </a:txBody>
                  <a:tcPr>
                    <a:solidFill>
                      <a:srgbClr val="FFFF00"/>
                    </a:solidFill>
                  </a:tcPr>
                </a:tc>
                <a:tc>
                  <a:txBody>
                    <a:bodyPr/>
                    <a:lstStyle/>
                    <a:p>
                      <a:r>
                        <a:rPr lang="ru-RU" sz="2800" dirty="0" smtClean="0">
                          <a:solidFill>
                            <a:srgbClr val="FF6600"/>
                          </a:solidFill>
                          <a:hlinkClick r:id="rId35" action="ppaction://hlinksldjump"/>
                        </a:rPr>
                        <a:t>Х4</a:t>
                      </a:r>
                      <a:endParaRPr lang="ru-RU" sz="2800" dirty="0">
                        <a:solidFill>
                          <a:srgbClr val="FF6600"/>
                        </a:solidFill>
                      </a:endParaRPr>
                    </a:p>
                  </a:txBody>
                  <a:tcPr>
                    <a:solidFill>
                      <a:srgbClr val="FFFF00"/>
                    </a:solidFill>
                  </a:tcPr>
                </a:tc>
                <a:tc>
                  <a:txBody>
                    <a:bodyPr/>
                    <a:lstStyle/>
                    <a:p>
                      <a:r>
                        <a:rPr lang="ru-RU" sz="2800" dirty="0" smtClean="0">
                          <a:solidFill>
                            <a:srgbClr val="FF6600"/>
                          </a:solidFill>
                          <a:hlinkClick r:id="rId36" action="ppaction://hlinksldjump"/>
                        </a:rPr>
                        <a:t>Х5</a:t>
                      </a:r>
                      <a:endParaRPr lang="ru-RU" sz="2800" dirty="0">
                        <a:solidFill>
                          <a:srgbClr val="FF6600"/>
                        </a:solidFill>
                      </a:endParaRPr>
                    </a:p>
                  </a:txBody>
                  <a:tcPr>
                    <a:solidFill>
                      <a:srgbClr val="00FFFF"/>
                    </a:solidFill>
                  </a:tcPr>
                </a:tc>
                <a:tc>
                  <a:txBody>
                    <a:bodyPr/>
                    <a:lstStyle/>
                    <a:p>
                      <a:r>
                        <a:rPr lang="ru-RU" sz="2800" dirty="0" smtClean="0">
                          <a:solidFill>
                            <a:srgbClr val="FF6600"/>
                          </a:solidFill>
                          <a:hlinkClick r:id="rId37" action="ppaction://hlinksldjump"/>
                        </a:rPr>
                        <a:t>Х6</a:t>
                      </a:r>
                      <a:endParaRPr lang="ru-RU" sz="2800" dirty="0">
                        <a:solidFill>
                          <a:srgbClr val="FF6600"/>
                        </a:solidFill>
                      </a:endParaRPr>
                    </a:p>
                  </a:txBody>
                  <a:tcPr>
                    <a:solidFill>
                      <a:srgbClr val="00FFFF"/>
                    </a:solidFill>
                  </a:tcPr>
                </a:tc>
                <a:tc>
                  <a:txBody>
                    <a:bodyPr/>
                    <a:lstStyle/>
                    <a:p>
                      <a:r>
                        <a:rPr lang="ru-RU" sz="2800" dirty="0" smtClean="0">
                          <a:solidFill>
                            <a:srgbClr val="FF6600"/>
                          </a:solidFill>
                          <a:hlinkClick r:id="rId38" action="ppaction://hlinksldjump"/>
                        </a:rPr>
                        <a:t>Х7</a:t>
                      </a:r>
                      <a:endParaRPr lang="ru-RU" sz="2800" dirty="0">
                        <a:solidFill>
                          <a:srgbClr val="FF6600"/>
                        </a:solidFill>
                      </a:endParaRPr>
                    </a:p>
                  </a:txBody>
                  <a:tcPr>
                    <a:solidFill>
                      <a:srgbClr val="FF0000"/>
                    </a:solidFill>
                  </a:tcPr>
                </a:tc>
              </a:tr>
              <a:tr h="808618">
                <a:tc>
                  <a:txBody>
                    <a:bodyPr/>
                    <a:lstStyle/>
                    <a:p>
                      <a:r>
                        <a:rPr lang="ru-RU" b="1" dirty="0" smtClean="0">
                          <a:solidFill>
                            <a:srgbClr val="000099"/>
                          </a:solidFill>
                        </a:rPr>
                        <a:t>ИНФОРМАТИКА</a:t>
                      </a:r>
                      <a:endParaRPr lang="ru-RU" b="1" dirty="0">
                        <a:solidFill>
                          <a:srgbClr val="000099"/>
                        </a:solidFill>
                      </a:endParaRPr>
                    </a:p>
                  </a:txBody>
                  <a:tcPr>
                    <a:solidFill>
                      <a:srgbClr val="92D050"/>
                    </a:solidFill>
                  </a:tcPr>
                </a:tc>
                <a:tc>
                  <a:txBody>
                    <a:bodyPr/>
                    <a:lstStyle/>
                    <a:p>
                      <a:r>
                        <a:rPr lang="ru-RU" sz="2800" dirty="0" smtClean="0">
                          <a:solidFill>
                            <a:srgbClr val="00B050"/>
                          </a:solidFill>
                          <a:hlinkClick r:id="rId39" action="ppaction://hlinksldjump"/>
                        </a:rPr>
                        <a:t>И1</a:t>
                      </a:r>
                      <a:endParaRPr lang="ru-RU" sz="2800" dirty="0">
                        <a:solidFill>
                          <a:srgbClr val="00B050"/>
                        </a:solidFill>
                      </a:endParaRPr>
                    </a:p>
                  </a:txBody>
                  <a:tcPr>
                    <a:solidFill>
                      <a:srgbClr val="FFFF00"/>
                    </a:solidFill>
                  </a:tcPr>
                </a:tc>
                <a:tc>
                  <a:txBody>
                    <a:bodyPr/>
                    <a:lstStyle/>
                    <a:p>
                      <a:r>
                        <a:rPr lang="ru-RU" sz="2800" dirty="0" smtClean="0">
                          <a:solidFill>
                            <a:srgbClr val="00B050"/>
                          </a:solidFill>
                          <a:hlinkClick r:id="rId40" action="ppaction://hlinksldjump"/>
                        </a:rPr>
                        <a:t>И2</a:t>
                      </a:r>
                      <a:endParaRPr lang="ru-RU" sz="2800" dirty="0">
                        <a:solidFill>
                          <a:srgbClr val="00B050"/>
                        </a:solidFill>
                      </a:endParaRPr>
                    </a:p>
                  </a:txBody>
                  <a:tcPr>
                    <a:solidFill>
                      <a:srgbClr val="FFFF00"/>
                    </a:solidFill>
                  </a:tcPr>
                </a:tc>
                <a:tc>
                  <a:txBody>
                    <a:bodyPr/>
                    <a:lstStyle/>
                    <a:p>
                      <a:r>
                        <a:rPr lang="ru-RU" sz="2800" dirty="0" smtClean="0">
                          <a:solidFill>
                            <a:srgbClr val="00B050"/>
                          </a:solidFill>
                          <a:hlinkClick r:id="rId41" action="ppaction://hlinksldjump"/>
                        </a:rPr>
                        <a:t>И3</a:t>
                      </a:r>
                      <a:endParaRPr lang="ru-RU" sz="2800" dirty="0">
                        <a:solidFill>
                          <a:srgbClr val="00B050"/>
                        </a:solidFill>
                      </a:endParaRPr>
                    </a:p>
                  </a:txBody>
                  <a:tcPr>
                    <a:solidFill>
                      <a:srgbClr val="FFFF00"/>
                    </a:solidFill>
                  </a:tcPr>
                </a:tc>
                <a:tc>
                  <a:txBody>
                    <a:bodyPr/>
                    <a:lstStyle/>
                    <a:p>
                      <a:r>
                        <a:rPr lang="ru-RU" sz="2800" dirty="0" smtClean="0">
                          <a:solidFill>
                            <a:srgbClr val="00B050"/>
                          </a:solidFill>
                          <a:hlinkClick r:id="rId42" action="ppaction://hlinksldjump"/>
                        </a:rPr>
                        <a:t>И4</a:t>
                      </a:r>
                      <a:endParaRPr lang="ru-RU" sz="2800" dirty="0">
                        <a:solidFill>
                          <a:srgbClr val="00B050"/>
                        </a:solidFill>
                      </a:endParaRPr>
                    </a:p>
                  </a:txBody>
                  <a:tcPr>
                    <a:solidFill>
                      <a:srgbClr val="FFFF00"/>
                    </a:solidFill>
                  </a:tcPr>
                </a:tc>
                <a:tc>
                  <a:txBody>
                    <a:bodyPr/>
                    <a:lstStyle/>
                    <a:p>
                      <a:r>
                        <a:rPr lang="ru-RU" sz="2800" dirty="0" smtClean="0">
                          <a:solidFill>
                            <a:srgbClr val="00B050"/>
                          </a:solidFill>
                          <a:hlinkClick r:id="rId43" action="ppaction://hlinksldjump"/>
                        </a:rPr>
                        <a:t>И5</a:t>
                      </a:r>
                      <a:endParaRPr lang="ru-RU" sz="2800" dirty="0">
                        <a:solidFill>
                          <a:srgbClr val="00B050"/>
                        </a:solidFill>
                      </a:endParaRPr>
                    </a:p>
                  </a:txBody>
                  <a:tcPr>
                    <a:solidFill>
                      <a:srgbClr val="00FFFF"/>
                    </a:solidFill>
                  </a:tcPr>
                </a:tc>
                <a:tc>
                  <a:txBody>
                    <a:bodyPr/>
                    <a:lstStyle/>
                    <a:p>
                      <a:r>
                        <a:rPr lang="ru-RU" sz="2800" dirty="0" smtClean="0">
                          <a:solidFill>
                            <a:srgbClr val="00B050"/>
                          </a:solidFill>
                          <a:hlinkClick r:id="rId44" action="ppaction://hlinksldjump"/>
                        </a:rPr>
                        <a:t>И6</a:t>
                      </a:r>
                      <a:endParaRPr lang="ru-RU" sz="2800" dirty="0">
                        <a:solidFill>
                          <a:srgbClr val="00B050"/>
                        </a:solidFill>
                      </a:endParaRPr>
                    </a:p>
                  </a:txBody>
                  <a:tcPr>
                    <a:solidFill>
                      <a:srgbClr val="00FFFF"/>
                    </a:solidFill>
                  </a:tcPr>
                </a:tc>
                <a:tc>
                  <a:txBody>
                    <a:bodyPr/>
                    <a:lstStyle/>
                    <a:p>
                      <a:r>
                        <a:rPr lang="ru-RU" sz="2800" dirty="0" smtClean="0">
                          <a:solidFill>
                            <a:srgbClr val="00B050"/>
                          </a:solidFill>
                          <a:hlinkClick r:id="rId45" action="ppaction://hlinksldjump"/>
                        </a:rPr>
                        <a:t>И7</a:t>
                      </a:r>
                      <a:endParaRPr lang="ru-RU" sz="2800" dirty="0">
                        <a:solidFill>
                          <a:srgbClr val="00B050"/>
                        </a:solidFill>
                      </a:endParaRPr>
                    </a:p>
                  </a:txBody>
                  <a:tcPr>
                    <a:solidFill>
                      <a:srgbClr val="FF0000"/>
                    </a:solidFill>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79873" name="Rectangle 1"/>
          <p:cNvSpPr>
            <a:spLocks noChangeArrowheads="1"/>
          </p:cNvSpPr>
          <p:nvPr/>
        </p:nvSpPr>
        <p:spPr bwMode="auto">
          <a:xfrm>
            <a:off x="428596" y="786923"/>
            <a:ext cx="8429652"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 </a:t>
            </a:r>
            <a:r>
              <a:rPr kumimoji="0" lang="ru-RU" sz="28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М-1.</a:t>
            </a:r>
            <a:r>
              <a:rPr kumimoji="0" lang="ru-RU" sz="28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ru-RU" sz="2800" b="0" i="0" u="none" strike="noStrike" cap="none" normalizeH="0" baseline="0" dirty="0" smtClean="0">
                <a:ln>
                  <a:noFill/>
                </a:ln>
                <a:solidFill>
                  <a:srgbClr val="000099"/>
                </a:solidFill>
                <a:effectLst/>
                <a:latin typeface="Arial" pitchFamily="34" charset="0"/>
                <a:ea typeface="Times New Roman" pitchFamily="18" charset="0"/>
                <a:cs typeface="Arial" pitchFamily="34" charset="0"/>
              </a:rPr>
              <a:t>30% веса голомянки составляет целебный жир. Сколько граммов жира у голомянки весом 50 граммов?</a:t>
            </a:r>
            <a:r>
              <a:rPr kumimoji="0" lang="ru-RU" sz="2800" b="0" i="0" u="none" strike="noStrike" cap="none" normalizeH="0" baseline="0" dirty="0" smtClean="0">
                <a:ln>
                  <a:noFill/>
                </a:ln>
                <a:solidFill>
                  <a:srgbClr val="000099"/>
                </a:solidFill>
                <a:effectLst/>
                <a:latin typeface="Arial" pitchFamily="34" charset="0"/>
                <a:cs typeface="Arial" pitchFamily="34" charset="0"/>
              </a:rPr>
              <a:t> </a:t>
            </a:r>
          </a:p>
        </p:txBody>
      </p:sp>
      <p:sp>
        <p:nvSpPr>
          <p:cNvPr id="3" name="TextBox 2"/>
          <p:cNvSpPr txBox="1"/>
          <p:nvPr/>
        </p:nvSpPr>
        <p:spPr>
          <a:xfrm>
            <a:off x="5072066" y="2928934"/>
            <a:ext cx="1928826" cy="769441"/>
          </a:xfrm>
          <a:prstGeom prst="rect">
            <a:avLst/>
          </a:prstGeom>
          <a:noFill/>
        </p:spPr>
        <p:txBody>
          <a:bodyPr wrap="square" rtlCol="0">
            <a:spAutoFit/>
          </a:bodyPr>
          <a:lstStyle/>
          <a:p>
            <a:r>
              <a:rPr lang="ru-RU" sz="4400" dirty="0" smtClean="0">
                <a:solidFill>
                  <a:srgbClr val="FF0000"/>
                </a:solidFill>
              </a:rPr>
              <a:t>15 г</a:t>
            </a:r>
            <a:endParaRPr lang="ru-RU" sz="4400" dirty="0">
              <a:solidFill>
                <a:srgbClr val="FF0000"/>
              </a:solidFill>
            </a:endParaRPr>
          </a:p>
        </p:txBody>
      </p:sp>
      <p:sp>
        <p:nvSpPr>
          <p:cNvPr id="4" name="Выгнутая вправо стрелка 3">
            <a:hlinkClick r:id="rId3" action="ppaction://hlinksldjump"/>
          </p:cNvPr>
          <p:cNvSpPr/>
          <p:nvPr/>
        </p:nvSpPr>
        <p:spPr>
          <a:xfrm>
            <a:off x="7286644" y="521495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pic>
        <p:nvPicPr>
          <p:cNvPr id="5" name="Рисунок 4" descr="Comephorus baicalensis, male, photo S.Didorenko"/>
          <p:cNvPicPr/>
          <p:nvPr/>
        </p:nvPicPr>
        <p:blipFill>
          <a:blip r:embed="rId4" cstate="print"/>
          <a:srcRect/>
          <a:stretch>
            <a:fillRect/>
          </a:stretch>
        </p:blipFill>
        <p:spPr bwMode="auto">
          <a:xfrm flipH="1">
            <a:off x="785786" y="3000372"/>
            <a:ext cx="3214710" cy="165735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78849" name="Rectangle 1"/>
          <p:cNvSpPr>
            <a:spLocks noChangeArrowheads="1"/>
          </p:cNvSpPr>
          <p:nvPr/>
        </p:nvSpPr>
        <p:spPr bwMode="auto">
          <a:xfrm>
            <a:off x="214282" y="706732"/>
            <a:ext cx="8786842"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3200" b="1" i="0" u="none" strike="noStrike" cap="none" normalizeH="0" baseline="0" dirty="0" smtClean="0">
                <a:ln>
                  <a:noFill/>
                </a:ln>
                <a:solidFill>
                  <a:srgbClr val="7030A0"/>
                </a:solidFill>
                <a:effectLst/>
                <a:latin typeface="Arial" pitchFamily="34" charset="0"/>
                <a:ea typeface="Times New Roman" pitchFamily="18" charset="0"/>
                <a:cs typeface="Times New Roman" pitchFamily="18" charset="0"/>
              </a:rPr>
              <a:t>М-2.</a:t>
            </a:r>
            <a:r>
              <a:rPr kumimoji="0" lang="ru-RU" sz="32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ru-RU" sz="3200"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Детеныш нерпы весит 4 кг, что на 98 кг меньше веса его мамы. Сколько килограммов весят мама-нерпа с детенышем вместе? </a:t>
            </a:r>
            <a:endParaRPr kumimoji="0" lang="ru-RU" sz="3200" b="1" i="0" u="none" strike="noStrike" cap="none" normalizeH="0" baseline="0" dirty="0" smtClean="0">
              <a:ln>
                <a:noFill/>
              </a:ln>
              <a:solidFill>
                <a:srgbClr val="7030A0"/>
              </a:solidFill>
              <a:effectLst/>
              <a:latin typeface="Arial" pitchFamily="34" charset="0"/>
              <a:cs typeface="Arial" pitchFamily="34" charset="0"/>
            </a:endParaRPr>
          </a:p>
        </p:txBody>
      </p:sp>
      <p:pic>
        <p:nvPicPr>
          <p:cNvPr id="78850" name="Picture 2" descr="C:\Users\Admin\Desktop\Без названия (2).jpg"/>
          <p:cNvPicPr>
            <a:picLocks noChangeAspect="1" noChangeArrowheads="1"/>
          </p:cNvPicPr>
          <p:nvPr/>
        </p:nvPicPr>
        <p:blipFill>
          <a:blip r:embed="rId3" cstate="print"/>
          <a:srcRect/>
          <a:stretch>
            <a:fillRect/>
          </a:stretch>
        </p:blipFill>
        <p:spPr bwMode="auto">
          <a:xfrm>
            <a:off x="642910" y="3143248"/>
            <a:ext cx="4014797" cy="2571756"/>
          </a:xfrm>
          <a:prstGeom prst="rect">
            <a:avLst/>
          </a:prstGeom>
          <a:noFill/>
        </p:spPr>
      </p:pic>
      <p:sp>
        <p:nvSpPr>
          <p:cNvPr id="4" name="Прямоугольник 3"/>
          <p:cNvSpPr/>
          <p:nvPr/>
        </p:nvSpPr>
        <p:spPr>
          <a:xfrm>
            <a:off x="5000628" y="3214686"/>
            <a:ext cx="1494320" cy="707886"/>
          </a:xfrm>
          <a:prstGeom prst="rect">
            <a:avLst/>
          </a:prstGeom>
        </p:spPr>
        <p:txBody>
          <a:bodyPr wrap="none">
            <a:spAutoFit/>
          </a:bodyPr>
          <a:lstStyle/>
          <a:p>
            <a:r>
              <a:rPr lang="ru-RU" sz="4000" dirty="0" smtClean="0">
                <a:solidFill>
                  <a:srgbClr val="FF0000"/>
                </a:solidFill>
              </a:rPr>
              <a:t>106 кг</a:t>
            </a:r>
            <a:endParaRPr lang="ru-RU" sz="4000" dirty="0">
              <a:solidFill>
                <a:srgbClr val="FF0000"/>
              </a:solidFill>
            </a:endParaRPr>
          </a:p>
        </p:txBody>
      </p:sp>
      <p:sp>
        <p:nvSpPr>
          <p:cNvPr id="5" name="Выгнутая вправо стрелка 4">
            <a:hlinkClick r:id="rId4" action="ppaction://hlinksldjump"/>
          </p:cNvPr>
          <p:cNvSpPr/>
          <p:nvPr/>
        </p:nvSpPr>
        <p:spPr>
          <a:xfrm>
            <a:off x="7643834" y="4714884"/>
            <a:ext cx="428628" cy="64294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77825" name="Rectangle 1"/>
          <p:cNvSpPr>
            <a:spLocks noChangeArrowheads="1"/>
          </p:cNvSpPr>
          <p:nvPr/>
        </p:nvSpPr>
        <p:spPr bwMode="auto">
          <a:xfrm>
            <a:off x="428596" y="214289"/>
            <a:ext cx="8429684"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М-3</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Рыбак поймал на Байкале рыбу: омуль, хариус и </a:t>
            </a:r>
            <a:r>
              <a:rPr kumimoji="0" lang="ru-RU" sz="2800" b="1" i="0" u="none" strike="noStrike" cap="none" normalizeH="0" baseline="0" dirty="0" err="1" smtClean="0">
                <a:ln>
                  <a:noFill/>
                </a:ln>
                <a:solidFill>
                  <a:srgbClr val="7030A0"/>
                </a:solidFill>
                <a:effectLst/>
                <a:latin typeface="Times New Roman" pitchFamily="18" charset="0"/>
                <a:ea typeface="Calibri" pitchFamily="34" charset="0"/>
                <a:cs typeface="Times New Roman" pitchFamily="18" charset="0"/>
              </a:rPr>
              <a:t>карась.Омулей</a:t>
            </a:r>
            <a:r>
              <a:rPr kumimoji="0" lang="ru-RU" sz="2800"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 было 46 хвостов, хариуса на 24 хвоста меньше, чем омуля, и на 8 хвостов меньше, чем карасей. Сколько всего хвостов рыбы поймал рыбак?  </a:t>
            </a:r>
            <a:r>
              <a:rPr kumimoji="0" lang="ru-RU" sz="2800" b="1" i="0" u="none" strike="noStrike" cap="none" normalizeH="0" baseline="0" dirty="0" smtClean="0">
                <a:ln>
                  <a:noFill/>
                </a:ln>
                <a:solidFill>
                  <a:srgbClr val="7030A0"/>
                </a:solidFill>
                <a:effectLst/>
                <a:latin typeface="Arial" pitchFamily="34" charset="0"/>
                <a:cs typeface="Arial" pitchFamily="34" charset="0"/>
              </a:rPr>
              <a:t> </a:t>
            </a:r>
          </a:p>
        </p:txBody>
      </p:sp>
      <p:pic>
        <p:nvPicPr>
          <p:cNvPr id="77826" name="Picture 2" descr="C:\Users\Admin\Desktop\zimnyaya-rybalka-na-baikale-na-malom-more-ulov-rybak-0000033758-preview.jpg"/>
          <p:cNvPicPr>
            <a:picLocks noChangeAspect="1" noChangeArrowheads="1"/>
          </p:cNvPicPr>
          <p:nvPr/>
        </p:nvPicPr>
        <p:blipFill>
          <a:blip r:embed="rId3" cstate="print"/>
          <a:srcRect l="3524" t="2584" r="19382" b="4523"/>
          <a:stretch>
            <a:fillRect/>
          </a:stretch>
        </p:blipFill>
        <p:spPr bwMode="auto">
          <a:xfrm>
            <a:off x="714348" y="2928934"/>
            <a:ext cx="3000396" cy="3777440"/>
          </a:xfrm>
          <a:prstGeom prst="rect">
            <a:avLst/>
          </a:prstGeom>
          <a:noFill/>
        </p:spPr>
      </p:pic>
      <p:sp>
        <p:nvSpPr>
          <p:cNvPr id="6" name="Прямоугольник 5"/>
          <p:cNvSpPr/>
          <p:nvPr/>
        </p:nvSpPr>
        <p:spPr>
          <a:xfrm>
            <a:off x="5153028" y="3367086"/>
            <a:ext cx="1079142" cy="707886"/>
          </a:xfrm>
          <a:prstGeom prst="rect">
            <a:avLst/>
          </a:prstGeom>
        </p:spPr>
        <p:txBody>
          <a:bodyPr wrap="none">
            <a:spAutoFit/>
          </a:bodyPr>
          <a:lstStyle/>
          <a:p>
            <a:r>
              <a:rPr lang="ru-RU" sz="4000" dirty="0" smtClean="0">
                <a:solidFill>
                  <a:srgbClr val="FF0000"/>
                </a:solidFill>
              </a:rPr>
              <a:t>122 </a:t>
            </a:r>
            <a:endParaRPr lang="ru-RU" sz="4000" dirty="0">
              <a:solidFill>
                <a:srgbClr val="FF0000"/>
              </a:solidFill>
            </a:endParaRPr>
          </a:p>
        </p:txBody>
      </p:sp>
      <p:sp>
        <p:nvSpPr>
          <p:cNvPr id="7" name="Выгнутая вправо стрелка 6">
            <a:hlinkClick r:id="rId4" action="ppaction://hlinksldjump"/>
          </p:cNvPr>
          <p:cNvSpPr/>
          <p:nvPr/>
        </p:nvSpPr>
        <p:spPr>
          <a:xfrm>
            <a:off x="7286644" y="521495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2"/>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76801" name="Rectangle 1"/>
          <p:cNvSpPr>
            <a:spLocks noChangeArrowheads="1"/>
          </p:cNvSpPr>
          <p:nvPr/>
        </p:nvSpPr>
        <p:spPr bwMode="auto">
          <a:xfrm>
            <a:off x="285720" y="-22048"/>
            <a:ext cx="885828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4000" b="1" i="0" u="none" strike="noStrike" cap="none" normalizeH="0" baseline="0" dirty="0" smtClean="0">
                <a:ln>
                  <a:noFill/>
                </a:ln>
                <a:solidFill>
                  <a:srgbClr val="7030A0"/>
                </a:solidFill>
                <a:effectLst/>
                <a:latin typeface="Arial" pitchFamily="34" charset="0"/>
                <a:ea typeface="Times New Roman" pitchFamily="18" charset="0"/>
                <a:cs typeface="Times New Roman" pitchFamily="18" charset="0"/>
              </a:rPr>
              <a:t>М-4.</a:t>
            </a:r>
            <a:r>
              <a:rPr kumimoji="0" lang="ru-RU" sz="4000" b="0" i="0" u="none" strike="noStrike" cap="none" normalizeH="0" baseline="0" dirty="0" smtClean="0">
                <a:ln>
                  <a:noFill/>
                </a:ln>
                <a:solidFill>
                  <a:srgbClr val="7030A0"/>
                </a:solidFill>
                <a:effectLst/>
                <a:latin typeface="Arial" pitchFamily="34" charset="0"/>
                <a:ea typeface="Calibri" pitchFamily="34" charset="0"/>
                <a:cs typeface="Times New Roman" pitchFamily="18" charset="0"/>
              </a:rPr>
              <a:t> </a:t>
            </a:r>
            <a:r>
              <a:rPr kumimoji="0" lang="ru-RU" sz="4000" b="0"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В 1970-ых годах её популяция нерпы  составляла 80 000, а на сегодняшний день популяция составляет примерно 400 000. </a:t>
            </a:r>
            <a:endParaRPr kumimoji="0" lang="ru-RU" sz="4000" b="0" i="0" u="none" strike="noStrike" cap="none" normalizeH="0" baseline="0" dirty="0" smtClean="0">
              <a:ln>
                <a:noFill/>
              </a:ln>
              <a:solidFill>
                <a:srgbClr val="7030A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4000" b="0"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На сколько процентов возросла популяция нерпы?</a:t>
            </a:r>
            <a:endParaRPr kumimoji="0" lang="ru-RU" sz="4000" b="0" i="0" u="none" strike="noStrike" cap="none" normalizeH="0" baseline="0" dirty="0" smtClean="0">
              <a:ln>
                <a:noFill/>
              </a:ln>
              <a:solidFill>
                <a:srgbClr val="7030A0"/>
              </a:solidFill>
              <a:effectLst/>
              <a:latin typeface="Arial" pitchFamily="34" charset="0"/>
              <a:cs typeface="Arial" pitchFamily="34" charset="0"/>
            </a:endParaRPr>
          </a:p>
        </p:txBody>
      </p:sp>
      <p:sp>
        <p:nvSpPr>
          <p:cNvPr id="76803" name="AutoShape 3" descr="Картинки по запросу нерпы байкала"/>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76804" name="Picture 4" descr="C:\Users\Admin\Desktop\Без названия (3).jpg"/>
          <p:cNvPicPr>
            <a:picLocks noChangeAspect="1" noChangeArrowheads="1"/>
          </p:cNvPicPr>
          <p:nvPr/>
        </p:nvPicPr>
        <p:blipFill>
          <a:blip r:embed="rId3" cstate="print"/>
          <a:srcRect/>
          <a:stretch>
            <a:fillRect/>
          </a:stretch>
        </p:blipFill>
        <p:spPr bwMode="auto">
          <a:xfrm>
            <a:off x="571472" y="4357694"/>
            <a:ext cx="2857520" cy="2140382"/>
          </a:xfrm>
          <a:prstGeom prst="rect">
            <a:avLst/>
          </a:prstGeom>
          <a:noFill/>
        </p:spPr>
      </p:pic>
      <p:sp>
        <p:nvSpPr>
          <p:cNvPr id="5" name="Прямоугольник 4"/>
          <p:cNvSpPr/>
          <p:nvPr/>
        </p:nvSpPr>
        <p:spPr>
          <a:xfrm>
            <a:off x="5143504" y="3786190"/>
            <a:ext cx="1079142" cy="707886"/>
          </a:xfrm>
          <a:prstGeom prst="rect">
            <a:avLst/>
          </a:prstGeom>
        </p:spPr>
        <p:txBody>
          <a:bodyPr wrap="none">
            <a:spAutoFit/>
          </a:bodyPr>
          <a:lstStyle/>
          <a:p>
            <a:r>
              <a:rPr lang="ru-RU" sz="4000" dirty="0" smtClean="0">
                <a:solidFill>
                  <a:srgbClr val="FF0000"/>
                </a:solidFill>
              </a:rPr>
              <a:t>400 </a:t>
            </a:r>
            <a:endParaRPr lang="ru-RU" sz="4000" dirty="0">
              <a:solidFill>
                <a:srgbClr val="FF0000"/>
              </a:solidFill>
            </a:endParaRPr>
          </a:p>
        </p:txBody>
      </p:sp>
      <p:sp>
        <p:nvSpPr>
          <p:cNvPr id="6" name="Выгнутая вправо стрелка 5">
            <a:hlinkClick r:id="rId4" action="ppaction://hlinksldjump"/>
          </p:cNvPr>
          <p:cNvSpPr/>
          <p:nvPr/>
        </p:nvSpPr>
        <p:spPr>
          <a:xfrm>
            <a:off x="7286644" y="521495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Прямоугольник 1"/>
          <p:cNvSpPr/>
          <p:nvPr/>
        </p:nvSpPr>
        <p:spPr>
          <a:xfrm>
            <a:off x="214282" y="357166"/>
            <a:ext cx="8572560" cy="1938992"/>
          </a:xfrm>
          <a:prstGeom prst="rect">
            <a:avLst/>
          </a:prstGeom>
        </p:spPr>
        <p:txBody>
          <a:bodyPr wrap="square">
            <a:spAutoFit/>
          </a:bodyPr>
          <a:lstStyle/>
          <a:p>
            <a:r>
              <a:rPr lang="ru-RU" sz="2400" b="1" dirty="0" smtClean="0">
                <a:solidFill>
                  <a:srgbClr val="7030A0"/>
                </a:solidFill>
              </a:rPr>
              <a:t>М-5.Ежедневное потребление пищи Байкальской нерпы составляет 3 кг. Она питается бычками и голомянками. Бычок весит примерно 100 г, а голомянка 50 г. Сколько рыб нужно съесть нерпе за день, если в ее рационе должно быть равная по весу масса рыб каждого вида? </a:t>
            </a:r>
            <a:endParaRPr lang="ru-RU" sz="2400" b="1" dirty="0">
              <a:solidFill>
                <a:srgbClr val="7030A0"/>
              </a:solidFill>
            </a:endParaRPr>
          </a:p>
        </p:txBody>
      </p:sp>
      <p:pic>
        <p:nvPicPr>
          <p:cNvPr id="75777" name="Picture 1" descr="C:\Users\Admin\Desktop\Без названия (4).jpg"/>
          <p:cNvPicPr>
            <a:picLocks noChangeAspect="1" noChangeArrowheads="1"/>
          </p:cNvPicPr>
          <p:nvPr/>
        </p:nvPicPr>
        <p:blipFill>
          <a:blip r:embed="rId3" cstate="print"/>
          <a:srcRect/>
          <a:stretch>
            <a:fillRect/>
          </a:stretch>
        </p:blipFill>
        <p:spPr bwMode="auto">
          <a:xfrm>
            <a:off x="500034" y="2643182"/>
            <a:ext cx="3437097" cy="2628913"/>
          </a:xfrm>
          <a:prstGeom prst="rect">
            <a:avLst/>
          </a:prstGeom>
          <a:noFill/>
        </p:spPr>
      </p:pic>
      <p:sp>
        <p:nvSpPr>
          <p:cNvPr id="5" name="Прямоугольник 4"/>
          <p:cNvSpPr/>
          <p:nvPr/>
        </p:nvSpPr>
        <p:spPr>
          <a:xfrm>
            <a:off x="5000628" y="3214686"/>
            <a:ext cx="3550139" cy="1323439"/>
          </a:xfrm>
          <a:prstGeom prst="rect">
            <a:avLst/>
          </a:prstGeom>
        </p:spPr>
        <p:txBody>
          <a:bodyPr wrap="none">
            <a:spAutoFit/>
          </a:bodyPr>
          <a:lstStyle/>
          <a:p>
            <a:r>
              <a:rPr lang="ru-RU" sz="4000" dirty="0" smtClean="0">
                <a:solidFill>
                  <a:srgbClr val="FF0000"/>
                </a:solidFill>
              </a:rPr>
              <a:t>15 бычков </a:t>
            </a:r>
          </a:p>
          <a:p>
            <a:r>
              <a:rPr lang="ru-RU" sz="4000" dirty="0" smtClean="0">
                <a:solidFill>
                  <a:srgbClr val="FF0000"/>
                </a:solidFill>
              </a:rPr>
              <a:t>и 30 голомянок</a:t>
            </a:r>
            <a:endParaRPr lang="ru-RU" sz="4000" dirty="0">
              <a:solidFill>
                <a:srgbClr val="FF0000"/>
              </a:solidFill>
            </a:endParaRPr>
          </a:p>
        </p:txBody>
      </p:sp>
      <p:sp>
        <p:nvSpPr>
          <p:cNvPr id="6" name="Выгнутая вправо стрелка 5">
            <a:hlinkClick r:id="rId4" action="ppaction://hlinksldjump"/>
          </p:cNvPr>
          <p:cNvSpPr/>
          <p:nvPr/>
        </p:nvSpPr>
        <p:spPr>
          <a:xfrm>
            <a:off x="7286644" y="521495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7" name="Прямоугольник 6"/>
          <p:cNvSpPr/>
          <p:nvPr/>
        </p:nvSpPr>
        <p:spPr>
          <a:xfrm>
            <a:off x="5214942" y="4643446"/>
            <a:ext cx="1702710" cy="707886"/>
          </a:xfrm>
          <a:prstGeom prst="rect">
            <a:avLst/>
          </a:prstGeom>
        </p:spPr>
        <p:txBody>
          <a:bodyPr wrap="none">
            <a:spAutoFit/>
          </a:bodyPr>
          <a:lstStyle/>
          <a:p>
            <a:r>
              <a:rPr lang="ru-RU" sz="4000" dirty="0" smtClean="0">
                <a:solidFill>
                  <a:srgbClr val="FF0000"/>
                </a:solidFill>
              </a:rPr>
              <a:t>15 рыб</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 calcmode="lin" valueType="num">
                                      <p:cBhvr>
                                        <p:cTn id="14" dur="1000" fill="hold"/>
                                        <p:tgtEl>
                                          <p:spTgt spid="5">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5">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5">
                                            <p:txEl>
                                              <p:pRg st="0" end="0"/>
                                            </p:txEl>
                                          </p:spTgt>
                                        </p:tgtEl>
                                        <p:attrNameLst>
                                          <p:attrName>style.visibility</p:attrName>
                                        </p:attrNameLst>
                                      </p:cBhvr>
                                      <p:to>
                                        <p:strVal val="visible"/>
                                      </p:to>
                                    </p:set>
                                    <p:anim calcmode="lin" valueType="num">
                                      <p:cBhvr>
                                        <p:cTn id="21" dur="1000" fill="hold"/>
                                        <p:tgtEl>
                                          <p:spTgt spid="5">
                                            <p:txEl>
                                              <p:pRg st="0" end="0"/>
                                            </p:txEl>
                                          </p:spTgt>
                                        </p:tgtEl>
                                        <p:attrNameLst>
                                          <p:attrName>ppt_x</p:attrName>
                                        </p:attrNameLst>
                                      </p:cBhvr>
                                      <p:tavLst>
                                        <p:tav tm="0">
                                          <p:val>
                                            <p:strVal val="#ppt_x-.2"/>
                                          </p:val>
                                        </p:tav>
                                        <p:tav tm="100000">
                                          <p:val>
                                            <p:strVal val="#ppt_x"/>
                                          </p:val>
                                        </p:tav>
                                      </p:tavLst>
                                    </p:anim>
                                    <p:anim calcmode="lin" valueType="num">
                                      <p:cBhvr>
                                        <p:cTn id="22" dur="1000" fill="hold"/>
                                        <p:tgtEl>
                                          <p:spTgt spid="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childTnLst>
                                    <p:set>
                                      <p:cBhvr>
                                        <p:cTn id="27" dur="1" fill="hold">
                                          <p:stCondLst>
                                            <p:cond delay="0"/>
                                          </p:stCondLst>
                                        </p:cTn>
                                        <p:tgtEl>
                                          <p:spTgt spid="5">
                                            <p:txEl>
                                              <p:pRg st="1" end="1"/>
                                            </p:txEl>
                                          </p:spTgt>
                                        </p:tgtEl>
                                        <p:attrNameLst>
                                          <p:attrName>style.visibility</p:attrName>
                                        </p:attrNameLst>
                                      </p:cBhvr>
                                      <p:to>
                                        <p:strVal val="visible"/>
                                      </p:to>
                                    </p:set>
                                    <p:anim calcmode="lin" valueType="num">
                                      <p:cBhvr>
                                        <p:cTn id="28" dur="1000" fill="hold"/>
                                        <p:tgtEl>
                                          <p:spTgt spid="5">
                                            <p:txEl>
                                              <p:pRg st="1" end="1"/>
                                            </p:txEl>
                                          </p:spTgt>
                                        </p:tgtEl>
                                        <p:attrNameLst>
                                          <p:attrName>ppt_x</p:attrName>
                                        </p:attrNameLst>
                                      </p:cBhvr>
                                      <p:tavLst>
                                        <p:tav tm="0">
                                          <p:val>
                                            <p:strVal val="#ppt_x-.2"/>
                                          </p:val>
                                        </p:tav>
                                        <p:tav tm="100000">
                                          <p:val>
                                            <p:strVal val="#ppt_x"/>
                                          </p:val>
                                        </p:tav>
                                      </p:tavLst>
                                    </p:anim>
                                    <p:anim calcmode="lin" valueType="num">
                                      <p:cBhvr>
                                        <p:cTn id="29" dur="1000" fill="hold"/>
                                        <p:tgtEl>
                                          <p:spTgt spid="5">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5">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7">
                                            <p:txEl>
                                              <p:pRg st="0" end="0"/>
                                            </p:txEl>
                                          </p:spTgt>
                                        </p:tgtEl>
                                        <p:attrNameLst>
                                          <p:attrName>style.visibility</p:attrName>
                                        </p:attrNameLst>
                                      </p:cBhvr>
                                      <p:to>
                                        <p:strVal val="visible"/>
                                      </p:to>
                                    </p:set>
                                    <p:anim calcmode="lin" valueType="num">
                                      <p:cBhvr>
                                        <p:cTn id="35" dur="1000" fill="hold"/>
                                        <p:tgtEl>
                                          <p:spTgt spid="7">
                                            <p:txEl>
                                              <p:pRg st="0" end="0"/>
                                            </p:txEl>
                                          </p:spTgt>
                                        </p:tgtEl>
                                        <p:attrNameLst>
                                          <p:attrName>ppt_x</p:attrName>
                                        </p:attrNameLst>
                                      </p:cBhvr>
                                      <p:tavLst>
                                        <p:tav tm="0">
                                          <p:val>
                                            <p:strVal val="#ppt_x-.2"/>
                                          </p:val>
                                        </p:tav>
                                        <p:tav tm="100000">
                                          <p:val>
                                            <p:strVal val="#ppt_x"/>
                                          </p:val>
                                        </p:tav>
                                      </p:tavLst>
                                    </p:anim>
                                    <p:anim calcmode="lin" valueType="num">
                                      <p:cBhvr>
                                        <p:cTn id="36" dur="1000" fill="hold"/>
                                        <p:tgtEl>
                                          <p:spTgt spid="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7">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nodeType="clickEffect">
                                  <p:stCondLst>
                                    <p:cond delay="0"/>
                                  </p:stCondLst>
                                  <p:childTnLst>
                                    <p:set>
                                      <p:cBhvr>
                                        <p:cTn id="41" dur="1" fill="hold">
                                          <p:stCondLst>
                                            <p:cond delay="0"/>
                                          </p:stCondLst>
                                        </p:cTn>
                                        <p:tgtEl>
                                          <p:spTgt spid="7">
                                            <p:txEl>
                                              <p:pRg st="0" end="0"/>
                                            </p:txEl>
                                          </p:spTgt>
                                        </p:tgtEl>
                                        <p:attrNameLst>
                                          <p:attrName>style.visibility</p:attrName>
                                        </p:attrNameLst>
                                      </p:cBhvr>
                                      <p:to>
                                        <p:strVal val="visible"/>
                                      </p:to>
                                    </p:set>
                                    <p:anim calcmode="lin" valueType="num">
                                      <p:cBhvr>
                                        <p:cTn id="42" dur="1000" fill="hold"/>
                                        <p:tgtEl>
                                          <p:spTgt spid="7">
                                            <p:txEl>
                                              <p:pRg st="0" end="0"/>
                                            </p:txEl>
                                          </p:spTgt>
                                        </p:tgtEl>
                                        <p:attrNameLst>
                                          <p:attrName>ppt_x</p:attrName>
                                        </p:attrNameLst>
                                      </p:cBhvr>
                                      <p:tavLst>
                                        <p:tav tm="0">
                                          <p:val>
                                            <p:strVal val="#ppt_x-.2"/>
                                          </p:val>
                                        </p:tav>
                                        <p:tav tm="100000">
                                          <p:val>
                                            <p:strVal val="#ppt_x"/>
                                          </p:val>
                                        </p:tav>
                                      </p:tavLst>
                                    </p:anim>
                                    <p:anim calcmode="lin" valueType="num">
                                      <p:cBhvr>
                                        <p:cTn id="43" dur="1000" fill="hold"/>
                                        <p:tgtEl>
                                          <p:spTgt spid="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44" dur="1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7" grpId="0" build="allAtOnce"/>
    </p:bldLst>
  </p:timing>
</p:sld>
</file>

<file path=ppt/slides/slide19.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74753" name="Rectangle 1"/>
          <p:cNvSpPr>
            <a:spLocks noChangeArrowheads="1"/>
          </p:cNvSpPr>
          <p:nvPr/>
        </p:nvSpPr>
        <p:spPr bwMode="auto">
          <a:xfrm>
            <a:off x="1" y="0"/>
            <a:ext cx="9143999"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4000"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М-6.</a:t>
            </a:r>
            <a:r>
              <a:rPr kumimoji="0" lang="ru-RU" sz="4000" b="0" i="0" u="none" strike="noStrike" cap="none" normalizeH="0" baseline="0" dirty="0" smtClean="0">
                <a:ln>
                  <a:noFill/>
                </a:ln>
                <a:solidFill>
                  <a:srgbClr val="7030A0"/>
                </a:solidFill>
                <a:effectLst/>
                <a:latin typeface="Arial" pitchFamily="34" charset="0"/>
                <a:ea typeface="Calibri" pitchFamily="34" charset="0"/>
                <a:cs typeface="Times New Roman" pitchFamily="18" charset="0"/>
              </a:rPr>
              <a:t> </a:t>
            </a:r>
            <a:r>
              <a:rPr kumimoji="0" lang="ru-RU" sz="4000" b="0"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Масса омуля в 12,5 раза больше массы окуня, но в 20 раз меньше массы осетра, а таймень составляет ¼ массы осетра. Найти массу каждой рыбы, если разность масс тайменя и осетра составляет 75 кг?</a:t>
            </a:r>
            <a:endParaRPr kumimoji="0" lang="ru-RU" sz="4000" b="0" i="0" u="none" strike="noStrike" cap="none" normalizeH="0" baseline="0" dirty="0" smtClean="0">
              <a:ln>
                <a:noFill/>
              </a:ln>
              <a:solidFill>
                <a:srgbClr val="7030A0"/>
              </a:solidFill>
              <a:effectLst/>
              <a:latin typeface="Arial" pitchFamily="34" charset="0"/>
              <a:cs typeface="Arial" pitchFamily="34" charset="0"/>
            </a:endParaRPr>
          </a:p>
        </p:txBody>
      </p:sp>
      <p:pic>
        <p:nvPicPr>
          <p:cNvPr id="74754" name="Picture 2" descr="C:\Users\Admin\Desktop\images (2).jpg"/>
          <p:cNvPicPr>
            <a:picLocks noChangeAspect="1" noChangeArrowheads="1"/>
          </p:cNvPicPr>
          <p:nvPr/>
        </p:nvPicPr>
        <p:blipFill>
          <a:blip r:embed="rId3" cstate="print"/>
          <a:srcRect/>
          <a:stretch>
            <a:fillRect/>
          </a:stretch>
        </p:blipFill>
        <p:spPr bwMode="auto">
          <a:xfrm>
            <a:off x="4214810" y="3429000"/>
            <a:ext cx="2428892" cy="2596788"/>
          </a:xfrm>
          <a:prstGeom prst="rect">
            <a:avLst/>
          </a:prstGeom>
          <a:noFill/>
        </p:spPr>
      </p:pic>
      <p:sp>
        <p:nvSpPr>
          <p:cNvPr id="4" name="Прямоугольник 3"/>
          <p:cNvSpPr/>
          <p:nvPr/>
        </p:nvSpPr>
        <p:spPr>
          <a:xfrm>
            <a:off x="571472" y="3929066"/>
            <a:ext cx="3326552" cy="3170099"/>
          </a:xfrm>
          <a:prstGeom prst="rect">
            <a:avLst/>
          </a:prstGeom>
        </p:spPr>
        <p:txBody>
          <a:bodyPr wrap="none">
            <a:spAutoFit/>
          </a:bodyPr>
          <a:lstStyle/>
          <a:p>
            <a:r>
              <a:rPr lang="ru-RU" sz="4000" dirty="0" smtClean="0">
                <a:solidFill>
                  <a:srgbClr val="FF0000"/>
                </a:solidFill>
              </a:rPr>
              <a:t>100 кг -осетр</a:t>
            </a:r>
          </a:p>
          <a:p>
            <a:r>
              <a:rPr lang="ru-RU" sz="4000" dirty="0" smtClean="0">
                <a:solidFill>
                  <a:srgbClr val="FF0000"/>
                </a:solidFill>
              </a:rPr>
              <a:t>25кг –таймень</a:t>
            </a:r>
          </a:p>
          <a:p>
            <a:r>
              <a:rPr lang="ru-RU" sz="4000" dirty="0" smtClean="0">
                <a:solidFill>
                  <a:srgbClr val="FF0000"/>
                </a:solidFill>
              </a:rPr>
              <a:t>5 кг – омуль</a:t>
            </a:r>
          </a:p>
          <a:p>
            <a:r>
              <a:rPr lang="ru-RU" sz="4000" dirty="0" smtClean="0">
                <a:solidFill>
                  <a:srgbClr val="FF0000"/>
                </a:solidFill>
              </a:rPr>
              <a:t>0,4 кг - окунь</a:t>
            </a:r>
          </a:p>
          <a:p>
            <a:endParaRPr lang="ru-RU" sz="4000" dirty="0">
              <a:solidFill>
                <a:srgbClr val="FF0000"/>
              </a:solidFill>
            </a:endParaRPr>
          </a:p>
        </p:txBody>
      </p:sp>
      <p:sp>
        <p:nvSpPr>
          <p:cNvPr id="5" name="Выгнутая вправо стрелка 4">
            <a:hlinkClick r:id="rId4" action="ppaction://hlinksldjump"/>
          </p:cNvPr>
          <p:cNvSpPr/>
          <p:nvPr/>
        </p:nvSpPr>
        <p:spPr>
          <a:xfrm>
            <a:off x="7286644" y="521495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80898" name="Rectangle 2"/>
          <p:cNvSpPr>
            <a:spLocks noChangeArrowheads="1"/>
          </p:cNvSpPr>
          <p:nvPr/>
        </p:nvSpPr>
        <p:spPr bwMode="auto">
          <a:xfrm>
            <a:off x="428596" y="500042"/>
            <a:ext cx="8143932"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kumimoji="0" lang="ru-RU" sz="3200"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М- 7.</a:t>
            </a:r>
            <a:r>
              <a:rPr kumimoji="0" lang="ru-RU" sz="3200" b="0"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 Корень уравнения равен количеству видов живых организмов (растений и животных), обитающих в Байкале. </a:t>
            </a:r>
          </a:p>
          <a:p>
            <a:pPr fontAlgn="base">
              <a:spcBef>
                <a:spcPct val="0"/>
              </a:spcBef>
              <a:spcAft>
                <a:spcPct val="0"/>
              </a:spcAft>
            </a:pPr>
            <a:r>
              <a:rPr lang="ru-RU" sz="3200" dirty="0" smtClean="0"/>
              <a:t> (</a:t>
            </a:r>
            <a:r>
              <a:rPr lang="ru-RU" sz="3200" dirty="0" err="1" smtClean="0"/>
              <a:t>x</a:t>
            </a:r>
            <a:r>
              <a:rPr lang="ru-RU" sz="3200" dirty="0" smtClean="0"/>
              <a:t> − 2)² + (</a:t>
            </a:r>
            <a:r>
              <a:rPr lang="ru-RU" sz="3200" dirty="0" err="1" smtClean="0"/>
              <a:t>x</a:t>
            </a:r>
            <a:r>
              <a:rPr lang="ru-RU" sz="3200" dirty="0" smtClean="0"/>
              <a:t> + 3)² = 2x² + 5283</a:t>
            </a:r>
          </a:p>
          <a:p>
            <a:pPr fontAlgn="base">
              <a:spcBef>
                <a:spcPct val="0"/>
              </a:spcBef>
              <a:spcAft>
                <a:spcPct val="0"/>
              </a:spcAft>
            </a:pPr>
            <a:r>
              <a:rPr lang="ru-RU" sz="3200" dirty="0" smtClean="0">
                <a:solidFill>
                  <a:srgbClr val="7030A0"/>
                </a:solidFill>
                <a:latin typeface="Times New Roman" pitchFamily="18" charset="0"/>
                <a:cs typeface="Times New Roman" pitchFamily="18" charset="0"/>
              </a:rPr>
              <a:t>Сколько видов живых организмов обитает в Байкале?</a:t>
            </a:r>
          </a:p>
          <a:p>
            <a:pPr fontAlgn="base">
              <a:spcBef>
                <a:spcPct val="0"/>
              </a:spcBef>
              <a:spcAft>
                <a:spcPct val="0"/>
              </a:spcAft>
            </a:pPr>
            <a:endParaRPr lang="ru-RU" sz="3200" dirty="0" smtClean="0"/>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3200" b="0" i="0" u="none" strike="noStrike" cap="none" normalizeH="0" baseline="0" dirty="0" smtClean="0">
              <a:ln>
                <a:noFill/>
              </a:ln>
              <a:solidFill>
                <a:srgbClr val="7030A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3200" b="0" i="0" u="none" strike="noStrike" cap="none" normalizeH="0" baseline="0" dirty="0" smtClean="0">
              <a:ln>
                <a:noFill/>
              </a:ln>
              <a:solidFill>
                <a:srgbClr val="7030A0"/>
              </a:solidFill>
              <a:effectLst/>
              <a:latin typeface="Arial" pitchFamily="34" charset="0"/>
              <a:cs typeface="Arial" pitchFamily="34" charset="0"/>
            </a:endParaRPr>
          </a:p>
        </p:txBody>
      </p:sp>
      <p:sp>
        <p:nvSpPr>
          <p:cNvPr id="5" name="Прямоугольник 4"/>
          <p:cNvSpPr/>
          <p:nvPr/>
        </p:nvSpPr>
        <p:spPr>
          <a:xfrm>
            <a:off x="5000628" y="3214686"/>
            <a:ext cx="1223412" cy="707886"/>
          </a:xfrm>
          <a:prstGeom prst="rect">
            <a:avLst/>
          </a:prstGeom>
        </p:spPr>
        <p:txBody>
          <a:bodyPr wrap="none">
            <a:spAutoFit/>
          </a:bodyPr>
          <a:lstStyle/>
          <a:p>
            <a:r>
              <a:rPr lang="ru-RU" sz="4000" dirty="0" smtClean="0">
                <a:solidFill>
                  <a:srgbClr val="FF0000"/>
                </a:solidFill>
              </a:rPr>
              <a:t>2635</a:t>
            </a:r>
            <a:endParaRPr lang="ru-RU" sz="4000" dirty="0">
              <a:solidFill>
                <a:srgbClr val="FF0000"/>
              </a:solidFill>
            </a:endParaRPr>
          </a:p>
        </p:txBody>
      </p:sp>
      <p:pic>
        <p:nvPicPr>
          <p:cNvPr id="80900" name="Picture 4" descr="C:\Users\Admin\Desktop\images (3).jpg"/>
          <p:cNvPicPr>
            <a:picLocks noChangeAspect="1" noChangeArrowheads="1"/>
          </p:cNvPicPr>
          <p:nvPr/>
        </p:nvPicPr>
        <p:blipFill>
          <a:blip r:embed="rId3" cstate="print"/>
          <a:srcRect/>
          <a:stretch>
            <a:fillRect/>
          </a:stretch>
        </p:blipFill>
        <p:spPr bwMode="auto">
          <a:xfrm>
            <a:off x="714348" y="4214818"/>
            <a:ext cx="2590800" cy="1762125"/>
          </a:xfrm>
          <a:prstGeom prst="rect">
            <a:avLst/>
          </a:prstGeom>
          <a:noFill/>
        </p:spPr>
      </p:pic>
      <p:sp>
        <p:nvSpPr>
          <p:cNvPr id="7" name="Выгнутая вправо стрелка 6">
            <a:hlinkClick r:id="rId4" action="ppaction://hlinksldjump"/>
          </p:cNvPr>
          <p:cNvSpPr/>
          <p:nvPr/>
        </p:nvSpPr>
        <p:spPr>
          <a:xfrm>
            <a:off x="7286644" y="521495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show="0">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87041" name="Rectangle 1"/>
          <p:cNvSpPr>
            <a:spLocks noChangeArrowheads="1"/>
          </p:cNvSpPr>
          <p:nvPr/>
        </p:nvSpPr>
        <p:spPr bwMode="auto">
          <a:xfrm>
            <a:off x="857224" y="357166"/>
            <a:ext cx="7879849" cy="502033"/>
          </a:xfrm>
          <a:prstGeom prst="rect">
            <a:avLst/>
          </a:prstGeom>
          <a:solidFill>
            <a:srgbClr val="FFFFFF"/>
          </a:solidFill>
          <a:ln w="9525">
            <a:noFill/>
            <a:miter lim="800000"/>
            <a:headEnd/>
            <a:tailEnd/>
          </a:ln>
          <a:effectLst/>
        </p:spPr>
        <p:txBody>
          <a:bodyPr vert="horz" wrap="none" lIns="91440" tIns="45720" rIns="91440" bIns="85698"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000099"/>
                </a:solidFill>
                <a:effectLst/>
                <a:latin typeface="Arial" pitchFamily="34" charset="0"/>
                <a:ea typeface="Times New Roman" pitchFamily="18" charset="0"/>
                <a:cs typeface="Arial" pitchFamily="34" charset="0"/>
              </a:rPr>
              <a:t>Ф-1.</a:t>
            </a:r>
            <a:r>
              <a:rPr kumimoji="0" lang="ru-RU" sz="2400" b="1" i="0" u="none" strike="noStrike" cap="none" normalizeH="0" baseline="0" dirty="0" smtClean="0">
                <a:ln>
                  <a:noFill/>
                </a:ln>
                <a:solidFill>
                  <a:srgbClr val="000099"/>
                </a:solidFill>
                <a:effectLst/>
                <a:latin typeface="Helvetica"/>
                <a:ea typeface="Times New Roman" pitchFamily="18" charset="0"/>
                <a:cs typeface="Arial" pitchFamily="34" charset="0"/>
              </a:rPr>
              <a:t> </a:t>
            </a:r>
            <a:r>
              <a:rPr kumimoji="0" lang="ru-RU" sz="2400" b="0" i="0" u="none" strike="noStrike" cap="none" normalizeH="0" baseline="0" dirty="0" smtClean="0">
                <a:ln>
                  <a:noFill/>
                </a:ln>
                <a:solidFill>
                  <a:srgbClr val="000099"/>
                </a:solidFill>
                <a:effectLst/>
                <a:latin typeface="Arial" pitchFamily="34" charset="0"/>
                <a:ea typeface="Times New Roman" pitchFamily="18" charset="0"/>
                <a:cs typeface="Arial" pitchFamily="34" charset="0"/>
              </a:rPr>
              <a:t>Воздействуют ли волны на дно глубокого озера?</a:t>
            </a:r>
            <a:endParaRPr kumimoji="0" lang="ru-RU" sz="2400" b="1" i="0" u="none" strike="noStrike" cap="none" normalizeH="0" baseline="0" dirty="0" smtClean="0">
              <a:ln>
                <a:noFill/>
              </a:ln>
              <a:solidFill>
                <a:srgbClr val="000099"/>
              </a:solidFill>
              <a:effectLst/>
              <a:latin typeface="Arial" pitchFamily="34" charset="0"/>
              <a:ea typeface="Times New Roman" pitchFamily="18" charset="0"/>
              <a:cs typeface="Arial" pitchFamily="34" charset="0"/>
            </a:endParaRPr>
          </a:p>
        </p:txBody>
      </p:sp>
      <p:sp>
        <p:nvSpPr>
          <p:cNvPr id="3" name="Прямоугольник 2"/>
          <p:cNvSpPr/>
          <p:nvPr/>
        </p:nvSpPr>
        <p:spPr>
          <a:xfrm>
            <a:off x="214282" y="1428736"/>
            <a:ext cx="4929222" cy="4154984"/>
          </a:xfrm>
          <a:prstGeom prst="rect">
            <a:avLst/>
          </a:prstGeom>
          <a:solidFill>
            <a:srgbClr val="6699FF"/>
          </a:solidFill>
        </p:spPr>
        <p:txBody>
          <a:bodyPr wrap="square">
            <a:spAutoFit/>
          </a:bodyPr>
          <a:lstStyle/>
          <a:p>
            <a:pPr lvl="0" algn="just" eaLnBrk="0" fontAlgn="base" hangingPunct="0">
              <a:spcBef>
                <a:spcPct val="0"/>
              </a:spcBef>
              <a:spcAft>
                <a:spcPct val="0"/>
              </a:spcAft>
            </a:pPr>
            <a:r>
              <a:rPr lang="ru-RU" sz="2400" dirty="0" smtClean="0">
                <a:solidFill>
                  <a:srgbClr val="FFFF00"/>
                </a:solidFill>
                <a:latin typeface="Arial" pitchFamily="34" charset="0"/>
                <a:ea typeface="Times New Roman" pitchFamily="18" charset="0"/>
                <a:cs typeface="Arial" pitchFamily="34" charset="0"/>
              </a:rPr>
              <a:t>С глубиной волновые движения быстро затухают и не оказывают воздействия на дно глубоководных районов. Считается, что на глубине, равной половине длины волны, волнение практически отсутствует. Вместе с тем волны оказывают значительное воздействие на дно, где глубина меньше половины их длины</a:t>
            </a:r>
            <a:endParaRPr lang="ru-RU" sz="2400" dirty="0" smtClean="0">
              <a:solidFill>
                <a:srgbClr val="FFFF00"/>
              </a:solidFill>
              <a:latin typeface="Arial" pitchFamily="34" charset="0"/>
              <a:cs typeface="Arial" pitchFamily="34" charset="0"/>
            </a:endParaRPr>
          </a:p>
        </p:txBody>
      </p:sp>
      <p:sp>
        <p:nvSpPr>
          <p:cNvPr id="4" name="Выгнутая вправо стрелка 3">
            <a:hlinkClick r:id="rId3" action="ppaction://hlinksldjump"/>
          </p:cNvPr>
          <p:cNvSpPr/>
          <p:nvPr/>
        </p:nvSpPr>
        <p:spPr>
          <a:xfrm>
            <a:off x="7286644" y="521495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ppt_x</p:attrName>
                                        </p:attrNameLst>
                                      </p:cBhvr>
                                      <p:tavLst>
                                        <p:tav tm="0">
                                          <p:val>
                                            <p:strVal val="#ppt_x-.2"/>
                                          </p:val>
                                        </p:tav>
                                        <p:tav tm="100000">
                                          <p:val>
                                            <p:strVal val="#ppt_x"/>
                                          </p:val>
                                        </p:tav>
                                      </p:tavLst>
                                    </p:anim>
                                    <p:anim calcmode="lin" valueType="num">
                                      <p:cBhvr>
                                        <p:cTn id="8"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0">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Прямоугольник 1"/>
          <p:cNvSpPr/>
          <p:nvPr/>
        </p:nvSpPr>
        <p:spPr>
          <a:xfrm>
            <a:off x="642910" y="785794"/>
            <a:ext cx="7500990" cy="954107"/>
          </a:xfrm>
          <a:prstGeom prst="rect">
            <a:avLst/>
          </a:prstGeom>
        </p:spPr>
        <p:txBody>
          <a:bodyPr wrap="square">
            <a:spAutoFit/>
          </a:bodyPr>
          <a:lstStyle/>
          <a:p>
            <a:r>
              <a:rPr lang="ru-RU" sz="2800" b="1" dirty="0" smtClean="0">
                <a:solidFill>
                  <a:srgbClr val="000099"/>
                </a:solidFill>
              </a:rPr>
              <a:t>Ф-2.</a:t>
            </a:r>
            <a:r>
              <a:rPr lang="ru-RU" sz="2800" dirty="0" smtClean="0">
                <a:solidFill>
                  <a:srgbClr val="000099"/>
                </a:solidFill>
              </a:rPr>
              <a:t> Что такое “сало”? О каком физическом состоянии воды  Байкала идет речь? </a:t>
            </a:r>
            <a:endParaRPr lang="ru-RU" sz="2800" dirty="0">
              <a:solidFill>
                <a:srgbClr val="000099"/>
              </a:solidFill>
            </a:endParaRPr>
          </a:p>
        </p:txBody>
      </p:sp>
      <p:pic>
        <p:nvPicPr>
          <p:cNvPr id="88065" name="Picture 1" descr="C:\Users\Admin\Desktop\1057569553.jpg"/>
          <p:cNvPicPr>
            <a:picLocks noChangeAspect="1" noChangeArrowheads="1"/>
          </p:cNvPicPr>
          <p:nvPr/>
        </p:nvPicPr>
        <p:blipFill>
          <a:blip r:embed="rId2" cstate="print"/>
          <a:srcRect/>
          <a:stretch>
            <a:fillRect/>
          </a:stretch>
        </p:blipFill>
        <p:spPr bwMode="auto">
          <a:xfrm>
            <a:off x="500034" y="1988840"/>
            <a:ext cx="3571900" cy="3714776"/>
          </a:xfrm>
          <a:prstGeom prst="rect">
            <a:avLst/>
          </a:prstGeom>
          <a:noFill/>
        </p:spPr>
      </p:pic>
      <p:sp>
        <p:nvSpPr>
          <p:cNvPr id="4" name="Прямоугольник 3"/>
          <p:cNvSpPr/>
          <p:nvPr/>
        </p:nvSpPr>
        <p:spPr>
          <a:xfrm>
            <a:off x="4286248" y="1844824"/>
            <a:ext cx="4572000" cy="3108543"/>
          </a:xfrm>
          <a:prstGeom prst="rect">
            <a:avLst/>
          </a:prstGeom>
        </p:spPr>
        <p:txBody>
          <a:bodyPr>
            <a:spAutoFit/>
          </a:bodyPr>
          <a:lstStyle/>
          <a:p>
            <a:r>
              <a:rPr lang="ru-RU" sz="2800" b="1" dirty="0" smtClean="0"/>
              <a:t>Плоские тонкие кристаллики льда, еще не смерзшиеся в сплошную корочку. Образуются на поверхности воды и служат первым признаком ее охлаждения ниже 0°C</a:t>
            </a:r>
            <a:endParaRPr lang="ru-RU" sz="2800" b="1" dirty="0"/>
          </a:p>
        </p:txBody>
      </p:sp>
      <p:sp>
        <p:nvSpPr>
          <p:cNvPr id="5" name="Выгнутая вправо стрелка 4">
            <a:hlinkClick r:id="rId3" action="ppaction://hlinksldjump"/>
          </p:cNvPr>
          <p:cNvSpPr/>
          <p:nvPr/>
        </p:nvSpPr>
        <p:spPr>
          <a:xfrm>
            <a:off x="7286644" y="521495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show="0">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Прямоугольник 1"/>
          <p:cNvSpPr/>
          <p:nvPr/>
        </p:nvSpPr>
        <p:spPr>
          <a:xfrm>
            <a:off x="714348" y="714356"/>
            <a:ext cx="7643866" cy="2062103"/>
          </a:xfrm>
          <a:prstGeom prst="rect">
            <a:avLst/>
          </a:prstGeom>
        </p:spPr>
        <p:txBody>
          <a:bodyPr wrap="square">
            <a:spAutoFit/>
          </a:bodyPr>
          <a:lstStyle/>
          <a:p>
            <a:r>
              <a:rPr lang="ru-RU" sz="3200" b="1" dirty="0" smtClean="0">
                <a:solidFill>
                  <a:srgbClr val="000099"/>
                </a:solidFill>
              </a:rPr>
              <a:t>Ф-3.Как изменяется температура воды в Байкале с глубиной и в зависимости от времени года?</a:t>
            </a:r>
          </a:p>
          <a:p>
            <a:r>
              <a:rPr lang="ru-RU" sz="3200" b="1" dirty="0" smtClean="0">
                <a:solidFill>
                  <a:srgbClr val="000099"/>
                </a:solidFill>
              </a:rPr>
              <a:t>?</a:t>
            </a:r>
            <a:r>
              <a:rPr lang="ru-RU" sz="3200" dirty="0" smtClean="0">
                <a:solidFill>
                  <a:srgbClr val="000099"/>
                </a:solidFill>
              </a:rPr>
              <a:t> </a:t>
            </a:r>
            <a:endParaRPr lang="ru-RU" sz="3200" dirty="0">
              <a:solidFill>
                <a:srgbClr val="000099"/>
              </a:solidFill>
            </a:endParaRPr>
          </a:p>
        </p:txBody>
      </p:sp>
      <p:sp>
        <p:nvSpPr>
          <p:cNvPr id="3" name="Прямоугольник 2"/>
          <p:cNvSpPr/>
          <p:nvPr/>
        </p:nvSpPr>
        <p:spPr>
          <a:xfrm>
            <a:off x="3714744" y="2214554"/>
            <a:ext cx="4643470" cy="2308324"/>
          </a:xfrm>
          <a:prstGeom prst="rect">
            <a:avLst/>
          </a:prstGeom>
        </p:spPr>
        <p:txBody>
          <a:bodyPr wrap="square">
            <a:spAutoFit/>
          </a:bodyPr>
          <a:lstStyle/>
          <a:p>
            <a:r>
              <a:rPr lang="ru-RU" sz="3600" b="1" dirty="0" smtClean="0"/>
              <a:t>В летнее время вода с глубиной становится холоднее, зимой—теплее.</a:t>
            </a:r>
            <a:endParaRPr lang="ru-RU" sz="3600" b="1" dirty="0"/>
          </a:p>
        </p:txBody>
      </p:sp>
      <p:pic>
        <p:nvPicPr>
          <p:cNvPr id="86017" name="Picture 1" descr="C:\Users\Admin\Desktop\19.jpg"/>
          <p:cNvPicPr>
            <a:picLocks noChangeAspect="1" noChangeArrowheads="1"/>
          </p:cNvPicPr>
          <p:nvPr/>
        </p:nvPicPr>
        <p:blipFill>
          <a:blip r:embed="rId2" cstate="print"/>
          <a:srcRect/>
          <a:stretch>
            <a:fillRect/>
          </a:stretch>
        </p:blipFill>
        <p:spPr bwMode="auto">
          <a:xfrm>
            <a:off x="642910" y="2214554"/>
            <a:ext cx="2855589" cy="2071702"/>
          </a:xfrm>
          <a:prstGeom prst="rect">
            <a:avLst/>
          </a:prstGeom>
          <a:noFill/>
        </p:spPr>
      </p:pic>
      <p:sp>
        <p:nvSpPr>
          <p:cNvPr id="5" name="Выгнутая вправо стрелка 4">
            <a:hlinkClick r:id="rId3" action="ppaction://hlinksldjump"/>
          </p:cNvPr>
          <p:cNvSpPr/>
          <p:nvPr/>
        </p:nvSpPr>
        <p:spPr>
          <a:xfrm>
            <a:off x="7286644" y="521495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ppt_x</p:attrName>
                                        </p:attrNameLst>
                                      </p:cBhvr>
                                      <p:tavLst>
                                        <p:tav tm="0">
                                          <p:val>
                                            <p:strVal val="#ppt_x-.2"/>
                                          </p:val>
                                        </p:tav>
                                        <p:tav tm="100000">
                                          <p:val>
                                            <p:strVal val="#ppt_x"/>
                                          </p:val>
                                        </p:tav>
                                      </p:tavLst>
                                    </p:anim>
                                    <p:anim calcmode="lin" valueType="num">
                                      <p:cBhvr>
                                        <p:cTn id="8"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show="0">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Прямоугольник 1"/>
          <p:cNvSpPr/>
          <p:nvPr/>
        </p:nvSpPr>
        <p:spPr>
          <a:xfrm>
            <a:off x="714348" y="642918"/>
            <a:ext cx="6797630" cy="523220"/>
          </a:xfrm>
          <a:prstGeom prst="rect">
            <a:avLst/>
          </a:prstGeom>
        </p:spPr>
        <p:txBody>
          <a:bodyPr wrap="none">
            <a:spAutoFit/>
          </a:bodyPr>
          <a:lstStyle/>
          <a:p>
            <a:r>
              <a:rPr lang="ru-RU" sz="2800" b="1" dirty="0" smtClean="0">
                <a:solidFill>
                  <a:srgbClr val="000099"/>
                </a:solidFill>
              </a:rPr>
              <a:t>Ф-4  Какова плотность байкальской воды?</a:t>
            </a:r>
            <a:endParaRPr lang="ru-RU" sz="2800" b="1" dirty="0">
              <a:solidFill>
                <a:srgbClr val="000099"/>
              </a:solidFill>
            </a:endParaRPr>
          </a:p>
        </p:txBody>
      </p:sp>
      <p:pic>
        <p:nvPicPr>
          <p:cNvPr id="84994" name="Picture 2" descr="C:\Users\Admin\Desktop\Без названия (5).jpg"/>
          <p:cNvPicPr>
            <a:picLocks noChangeAspect="1" noChangeArrowheads="1"/>
          </p:cNvPicPr>
          <p:nvPr/>
        </p:nvPicPr>
        <p:blipFill>
          <a:blip r:embed="rId2" cstate="print"/>
          <a:srcRect/>
          <a:stretch>
            <a:fillRect/>
          </a:stretch>
        </p:blipFill>
        <p:spPr bwMode="auto">
          <a:xfrm>
            <a:off x="785786" y="1857364"/>
            <a:ext cx="3762394" cy="2821796"/>
          </a:xfrm>
          <a:prstGeom prst="rect">
            <a:avLst/>
          </a:prstGeom>
          <a:noFill/>
        </p:spPr>
      </p:pic>
      <p:sp>
        <p:nvSpPr>
          <p:cNvPr id="5" name="Прямоугольник 4"/>
          <p:cNvSpPr/>
          <p:nvPr/>
        </p:nvSpPr>
        <p:spPr>
          <a:xfrm>
            <a:off x="5000628" y="1744768"/>
            <a:ext cx="4000496" cy="3046988"/>
          </a:xfrm>
          <a:prstGeom prst="rect">
            <a:avLst/>
          </a:prstGeom>
        </p:spPr>
        <p:txBody>
          <a:bodyPr wrap="square">
            <a:spAutoFit/>
          </a:bodyPr>
          <a:lstStyle/>
          <a:p>
            <a:r>
              <a:rPr lang="ru-RU" sz="3200" b="1" dirty="0" smtClean="0"/>
              <a:t>Ее минерализация ничтожна и плотность близка к плотности дистиллированной воды, равна 1</a:t>
            </a:r>
            <a:r>
              <a:rPr lang="ru-RU" sz="3200" b="1" dirty="0"/>
              <a:t>.</a:t>
            </a:r>
          </a:p>
        </p:txBody>
      </p:sp>
      <p:sp>
        <p:nvSpPr>
          <p:cNvPr id="6" name="Выгнутая вправо стрелка 5">
            <a:hlinkClick r:id="rId3" action="ppaction://hlinksldjump"/>
          </p:cNvPr>
          <p:cNvSpPr/>
          <p:nvPr/>
        </p:nvSpPr>
        <p:spPr>
          <a:xfrm>
            <a:off x="7286644" y="521495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0">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Выгнутая вправо стрелка 1">
            <a:hlinkClick r:id="rId2" action="ppaction://hlinksldjump"/>
          </p:cNvPr>
          <p:cNvSpPr/>
          <p:nvPr/>
        </p:nvSpPr>
        <p:spPr>
          <a:xfrm>
            <a:off x="8286776" y="5715016"/>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357158" y="571480"/>
            <a:ext cx="8286808" cy="1077218"/>
          </a:xfrm>
          <a:prstGeom prst="rect">
            <a:avLst/>
          </a:prstGeom>
        </p:spPr>
        <p:txBody>
          <a:bodyPr wrap="square">
            <a:spAutoFit/>
          </a:bodyPr>
          <a:lstStyle/>
          <a:p>
            <a:r>
              <a:rPr lang="ru-RU" sz="3200" b="1" dirty="0" smtClean="0">
                <a:solidFill>
                  <a:srgbClr val="000099"/>
                </a:solidFill>
              </a:rPr>
              <a:t>Ф-5. Чем вызываются циркуляции вод в Байкале?</a:t>
            </a:r>
            <a:r>
              <a:rPr lang="ru-RU" sz="3200" dirty="0" smtClean="0">
                <a:solidFill>
                  <a:srgbClr val="000099"/>
                </a:solidFill>
              </a:rPr>
              <a:t> </a:t>
            </a:r>
            <a:endParaRPr lang="ru-RU" sz="3200" dirty="0">
              <a:solidFill>
                <a:srgbClr val="000099"/>
              </a:solidFill>
            </a:endParaRPr>
          </a:p>
        </p:txBody>
      </p:sp>
      <p:sp>
        <p:nvSpPr>
          <p:cNvPr id="4" name="Прямоугольник 3"/>
          <p:cNvSpPr/>
          <p:nvPr/>
        </p:nvSpPr>
        <p:spPr>
          <a:xfrm>
            <a:off x="4000496" y="1357298"/>
            <a:ext cx="4572000" cy="3539430"/>
          </a:xfrm>
          <a:prstGeom prst="rect">
            <a:avLst/>
          </a:prstGeom>
        </p:spPr>
        <p:txBody>
          <a:bodyPr>
            <a:spAutoFit/>
          </a:bodyPr>
          <a:lstStyle/>
          <a:p>
            <a:r>
              <a:rPr lang="ru-RU" sz="3200" b="1" dirty="0" smtClean="0"/>
              <a:t>Ветром, приливами и притоком воды из рек и стоком в Ангару, неравномерностью распределения атмосферного давления. </a:t>
            </a:r>
            <a:endParaRPr lang="ru-RU" sz="3200" dirty="0"/>
          </a:p>
        </p:txBody>
      </p:sp>
      <p:pic>
        <p:nvPicPr>
          <p:cNvPr id="83970" name="Picture 2" descr="C:\Users\Admin\Desktop\images (7).jpg"/>
          <p:cNvPicPr>
            <a:picLocks noChangeAspect="1" noChangeArrowheads="1"/>
          </p:cNvPicPr>
          <p:nvPr/>
        </p:nvPicPr>
        <p:blipFill>
          <a:blip r:embed="rId3" cstate="print"/>
          <a:srcRect/>
          <a:stretch>
            <a:fillRect/>
          </a:stretch>
        </p:blipFill>
        <p:spPr bwMode="auto">
          <a:xfrm>
            <a:off x="214282" y="1648698"/>
            <a:ext cx="3630138" cy="3148453"/>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show="0">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Выгнутая вправо стрелка 1">
            <a:hlinkClick r:id="rId2" action="ppaction://hlinksldjump"/>
          </p:cNvPr>
          <p:cNvSpPr/>
          <p:nvPr/>
        </p:nvSpPr>
        <p:spPr>
          <a:xfrm>
            <a:off x="8460432" y="6064031"/>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285720" y="428604"/>
            <a:ext cx="7929618" cy="1077218"/>
          </a:xfrm>
          <a:prstGeom prst="rect">
            <a:avLst/>
          </a:prstGeom>
        </p:spPr>
        <p:txBody>
          <a:bodyPr wrap="square">
            <a:spAutoFit/>
          </a:bodyPr>
          <a:lstStyle/>
          <a:p>
            <a:r>
              <a:rPr lang="ru-RU" sz="3200" b="1" dirty="0" smtClean="0">
                <a:solidFill>
                  <a:srgbClr val="000099"/>
                </a:solidFill>
              </a:rPr>
              <a:t>Ф-6.Чем вызывается изменение цвета воды в Байкале? </a:t>
            </a:r>
            <a:endParaRPr lang="ru-RU" sz="3200" b="1" dirty="0">
              <a:solidFill>
                <a:srgbClr val="000099"/>
              </a:solidFill>
            </a:endParaRPr>
          </a:p>
        </p:txBody>
      </p:sp>
      <p:pic>
        <p:nvPicPr>
          <p:cNvPr id="4" name="Picture 1" descr="C:\Users\Admin\Desktop\images (5).jpg"/>
          <p:cNvPicPr>
            <a:picLocks noChangeAspect="1" noChangeArrowheads="1"/>
          </p:cNvPicPr>
          <p:nvPr/>
        </p:nvPicPr>
        <p:blipFill>
          <a:blip r:embed="rId3" cstate="print"/>
          <a:srcRect/>
          <a:stretch>
            <a:fillRect/>
          </a:stretch>
        </p:blipFill>
        <p:spPr bwMode="auto">
          <a:xfrm>
            <a:off x="571472" y="2643182"/>
            <a:ext cx="3059870" cy="2028827"/>
          </a:xfrm>
          <a:prstGeom prst="rect">
            <a:avLst/>
          </a:prstGeom>
          <a:noFill/>
        </p:spPr>
      </p:pic>
      <p:sp>
        <p:nvSpPr>
          <p:cNvPr id="82945" name="Rectangle 1"/>
          <p:cNvSpPr>
            <a:spLocks noChangeArrowheads="1"/>
          </p:cNvSpPr>
          <p:nvPr/>
        </p:nvSpPr>
        <p:spPr bwMode="auto">
          <a:xfrm>
            <a:off x="3857620" y="1190587"/>
            <a:ext cx="4429156" cy="4934016"/>
          </a:xfrm>
          <a:prstGeom prst="rect">
            <a:avLst/>
          </a:prstGeom>
          <a:solidFill>
            <a:srgbClr val="FFFFFF"/>
          </a:solidFill>
          <a:ln w="9525">
            <a:noFill/>
            <a:miter lim="800000"/>
            <a:headEnd/>
            <a:tailEnd/>
          </a:ln>
          <a:effectLst/>
        </p:spPr>
        <p:txBody>
          <a:bodyPr vert="horz" wrap="square" lIns="91440" tIns="45720" rIns="91440" bIns="85698"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effectLst/>
                <a:latin typeface="Arial" pitchFamily="34" charset="0"/>
                <a:ea typeface="Times New Roman" pitchFamily="18" charset="0"/>
                <a:cs typeface="Arial" pitchFamily="34" charset="0"/>
              </a:rPr>
              <a:t>Цвет воды в Байкале зависит</a:t>
            </a:r>
          </a:p>
          <a:p>
            <a:pPr marL="285750" marR="0" lvl="0" indent="-285750" algn="l" defTabSz="914400" rtl="0" eaLnBrk="1" fontAlgn="base" latinLnBrk="0" hangingPunct="1">
              <a:lnSpc>
                <a:spcPct val="100000"/>
              </a:lnSpc>
              <a:spcBef>
                <a:spcPct val="0"/>
              </a:spcBef>
              <a:spcAft>
                <a:spcPct val="0"/>
              </a:spcAft>
              <a:buClrTx/>
              <a:buSzTx/>
              <a:buFont typeface="Arial" pitchFamily="34" charset="0"/>
              <a:buChar char="•"/>
              <a:tabLst/>
            </a:pPr>
            <a:r>
              <a:rPr kumimoji="0" lang="ru-RU" sz="2400" b="1" i="0" u="none" strike="noStrike" cap="none" normalizeH="0" baseline="0" dirty="0" smtClean="0">
                <a:ln>
                  <a:noFill/>
                </a:ln>
                <a:effectLst/>
                <a:latin typeface="Arial" pitchFamily="34" charset="0"/>
                <a:ea typeface="Times New Roman" pitchFamily="18" charset="0"/>
                <a:cs typeface="Arial" pitchFamily="34" charset="0"/>
              </a:rPr>
              <a:t> от присутствия взвешенных в нем частиц, </a:t>
            </a:r>
          </a:p>
          <a:p>
            <a:pPr marL="285750" marR="0" lvl="0" indent="-285750" algn="l" defTabSz="914400" rtl="0" eaLnBrk="1" fontAlgn="base" latinLnBrk="0" hangingPunct="1">
              <a:lnSpc>
                <a:spcPct val="100000"/>
              </a:lnSpc>
              <a:spcBef>
                <a:spcPct val="0"/>
              </a:spcBef>
              <a:spcAft>
                <a:spcPct val="0"/>
              </a:spcAft>
              <a:buClrTx/>
              <a:buSzTx/>
              <a:buFont typeface="Arial" pitchFamily="34" charset="0"/>
              <a:buChar char="•"/>
              <a:tabLst/>
            </a:pPr>
            <a:r>
              <a:rPr kumimoji="0" lang="ru-RU" sz="2400" b="1" i="0" u="none" strike="noStrike" cap="none" normalizeH="0" baseline="0" dirty="0" smtClean="0">
                <a:ln>
                  <a:noFill/>
                </a:ln>
                <a:effectLst/>
                <a:latin typeface="Arial" pitchFamily="34" charset="0"/>
                <a:ea typeface="Times New Roman" pitchFamily="18" charset="0"/>
                <a:cs typeface="Arial" pitchFamily="34" charset="0"/>
              </a:rPr>
              <a:t>от глубины, </a:t>
            </a:r>
          </a:p>
          <a:p>
            <a:pPr marL="285750" marR="0" lvl="0" indent="-285750" algn="l" defTabSz="914400" rtl="0" eaLnBrk="1" fontAlgn="base" latinLnBrk="0" hangingPunct="1">
              <a:lnSpc>
                <a:spcPct val="100000"/>
              </a:lnSpc>
              <a:spcBef>
                <a:spcPct val="0"/>
              </a:spcBef>
              <a:spcAft>
                <a:spcPct val="0"/>
              </a:spcAft>
              <a:buClrTx/>
              <a:buSzTx/>
              <a:buFont typeface="Arial" pitchFamily="34" charset="0"/>
              <a:buChar char="•"/>
              <a:tabLst/>
            </a:pPr>
            <a:r>
              <a:rPr kumimoji="0" lang="ru-RU" sz="2400" b="1" i="0" u="none" strike="noStrike" cap="none" normalizeH="0" baseline="0" dirty="0" smtClean="0">
                <a:ln>
                  <a:noFill/>
                </a:ln>
                <a:effectLst/>
                <a:latin typeface="Arial" pitchFamily="34" charset="0"/>
                <a:ea typeface="Times New Roman" pitchFamily="18" charset="0"/>
                <a:cs typeface="Arial" pitchFamily="34" charset="0"/>
              </a:rPr>
              <a:t>состояния неба и характера облачного покрова, </a:t>
            </a:r>
          </a:p>
          <a:p>
            <a:pPr marL="285750" marR="0" lvl="0" indent="-285750" algn="l" defTabSz="914400" rtl="0" eaLnBrk="1" fontAlgn="base" latinLnBrk="0" hangingPunct="1">
              <a:lnSpc>
                <a:spcPct val="100000"/>
              </a:lnSpc>
              <a:spcBef>
                <a:spcPct val="0"/>
              </a:spcBef>
              <a:spcAft>
                <a:spcPct val="0"/>
              </a:spcAft>
              <a:buClrTx/>
              <a:buSzTx/>
              <a:buFont typeface="Arial" pitchFamily="34" charset="0"/>
              <a:buChar char="•"/>
              <a:tabLst/>
            </a:pPr>
            <a:r>
              <a:rPr kumimoji="0" lang="ru-RU" sz="2400" b="1" i="0" u="none" strike="noStrike" cap="none" normalizeH="0" baseline="0" dirty="0" smtClean="0">
                <a:ln>
                  <a:noFill/>
                </a:ln>
                <a:effectLst/>
                <a:latin typeface="Arial" pitchFamily="34" charset="0"/>
                <a:ea typeface="Times New Roman" pitchFamily="18" charset="0"/>
                <a:cs typeface="Arial" pitchFamily="34" charset="0"/>
              </a:rPr>
              <a:t>высоты стояния солнца,</a:t>
            </a:r>
          </a:p>
          <a:p>
            <a:pPr marL="285750" marR="0" lvl="0" indent="-285750" algn="l" defTabSz="914400" rtl="0" eaLnBrk="1" fontAlgn="base" latinLnBrk="0" hangingPunct="1">
              <a:lnSpc>
                <a:spcPct val="100000"/>
              </a:lnSpc>
              <a:spcBef>
                <a:spcPct val="0"/>
              </a:spcBef>
              <a:spcAft>
                <a:spcPct val="0"/>
              </a:spcAft>
              <a:buClrTx/>
              <a:buSzTx/>
              <a:buFont typeface="Arial" pitchFamily="34" charset="0"/>
              <a:buChar char="•"/>
              <a:tabLst/>
            </a:pPr>
            <a:r>
              <a:rPr kumimoji="0" lang="ru-RU" sz="2400" b="1" i="0" u="none" strike="noStrike" cap="none" normalizeH="0" baseline="0" dirty="0" smtClean="0">
                <a:ln>
                  <a:noFill/>
                </a:ln>
                <a:effectLst/>
                <a:latin typeface="Arial" pitchFamily="34" charset="0"/>
                <a:ea typeface="Times New Roman" pitchFamily="18" charset="0"/>
                <a:cs typeface="Arial" pitchFamily="34" charset="0"/>
              </a:rPr>
              <a:t>цвета  водорослей  в воде.</a:t>
            </a:r>
          </a:p>
          <a:p>
            <a:pPr marL="285750" marR="0" lvl="0" indent="-285750" algn="l" defTabSz="914400" rtl="0" eaLnBrk="1" fontAlgn="base" latinLnBrk="0" hangingPunct="1">
              <a:lnSpc>
                <a:spcPct val="100000"/>
              </a:lnSpc>
              <a:spcBef>
                <a:spcPct val="0"/>
              </a:spcBef>
              <a:spcAft>
                <a:spcPct val="0"/>
              </a:spcAft>
              <a:buClrTx/>
              <a:buSzTx/>
              <a:buFont typeface="Arial" pitchFamily="34" charset="0"/>
              <a:buChar char="•"/>
              <a:tabLst/>
            </a:pPr>
            <a:r>
              <a:rPr kumimoji="0" lang="ru-RU" sz="2400" b="1" i="0" u="none" strike="noStrike" cap="none" normalizeH="0" baseline="0" dirty="0" smtClean="0">
                <a:ln>
                  <a:noFill/>
                </a:ln>
                <a:effectLst/>
                <a:latin typeface="Arial" pitchFamily="34" charset="0"/>
                <a:ea typeface="Times New Roman" pitchFamily="18" charset="0"/>
                <a:cs typeface="Arial" pitchFamily="34" charset="0"/>
              </a:rPr>
              <a:t> </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82945"/>
                                        </p:tgtEl>
                                        <p:attrNameLst>
                                          <p:attrName>style.visibility</p:attrName>
                                        </p:attrNameLst>
                                      </p:cBhvr>
                                      <p:to>
                                        <p:strVal val="visible"/>
                                      </p:to>
                                    </p:set>
                                    <p:anim calcmode="lin" valueType="num">
                                      <p:cBhvr>
                                        <p:cTn id="7" dur="1000" fill="hold"/>
                                        <p:tgtEl>
                                          <p:spTgt spid="82945"/>
                                        </p:tgtEl>
                                        <p:attrNameLst>
                                          <p:attrName>ppt_x</p:attrName>
                                        </p:attrNameLst>
                                      </p:cBhvr>
                                      <p:tavLst>
                                        <p:tav tm="0">
                                          <p:val>
                                            <p:strVal val="#ppt_x-.2"/>
                                          </p:val>
                                        </p:tav>
                                        <p:tav tm="100000">
                                          <p:val>
                                            <p:strVal val="#ppt_x"/>
                                          </p:val>
                                        </p:tav>
                                      </p:tavLst>
                                    </p:anim>
                                    <p:anim calcmode="lin" valueType="num">
                                      <p:cBhvr>
                                        <p:cTn id="8" dur="1000" fill="hold"/>
                                        <p:tgtEl>
                                          <p:spTgt spid="82945"/>
                                        </p:tgtEl>
                                        <p:attrNameLst>
                                          <p:attrName>ppt_y</p:attrName>
                                        </p:attrNameLst>
                                      </p:cBhvr>
                                      <p:tavLst>
                                        <p:tav tm="0">
                                          <p:val>
                                            <p:strVal val="#ppt_y"/>
                                          </p:val>
                                        </p:tav>
                                        <p:tav tm="100000">
                                          <p:val>
                                            <p:strVal val="#ppt_y"/>
                                          </p:val>
                                        </p:tav>
                                      </p:tavLst>
                                    </p:anim>
                                    <p:animEffect transition="in" filter="wipe(right)" prLst="gradientSize: 0.1">
                                      <p:cBhvr>
                                        <p:cTn id="9" dur="1000"/>
                                        <p:tgtEl>
                                          <p:spTgt spid="829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5"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0">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Выгнутая вправо стрелка 1">
            <a:hlinkClick r:id="rId2" action="ppaction://hlinksldjump"/>
          </p:cNvPr>
          <p:cNvSpPr/>
          <p:nvPr/>
        </p:nvSpPr>
        <p:spPr>
          <a:xfrm>
            <a:off x="8143900" y="5786454"/>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642910" y="428604"/>
            <a:ext cx="7858180" cy="1938992"/>
          </a:xfrm>
          <a:prstGeom prst="rect">
            <a:avLst/>
          </a:prstGeom>
        </p:spPr>
        <p:txBody>
          <a:bodyPr wrap="square">
            <a:spAutoFit/>
          </a:bodyPr>
          <a:lstStyle/>
          <a:p>
            <a:r>
              <a:rPr lang="ru-RU" sz="2000" b="1" dirty="0" smtClean="0">
                <a:solidFill>
                  <a:srgbClr val="000099"/>
                </a:solidFill>
              </a:rPr>
              <a:t>Ф-7. Ученые объясняют этот феномен просто: глубокие воды озера никогда не прогреваются, оставаясь холодными даже жарким летом, а воздух над гладью теплый, что и создает резонанс. Разные по плотности слои воздуха преломляют солнечные лучи, из-за чего образуется это явление. Местные называют их «</a:t>
            </a:r>
            <a:r>
              <a:rPr lang="ru-RU" sz="2000" b="1" dirty="0" err="1" smtClean="0">
                <a:solidFill>
                  <a:srgbClr val="000099"/>
                </a:solidFill>
              </a:rPr>
              <a:t>голоменицей</a:t>
            </a:r>
            <a:r>
              <a:rPr lang="ru-RU" sz="2000" b="1" dirty="0" smtClean="0">
                <a:solidFill>
                  <a:srgbClr val="000099"/>
                </a:solidFill>
              </a:rPr>
              <a:t>». О каком явлении идет речь? </a:t>
            </a:r>
            <a:endParaRPr lang="ru-RU" sz="2000" b="1" dirty="0">
              <a:solidFill>
                <a:srgbClr val="000099"/>
              </a:solidFill>
            </a:endParaRPr>
          </a:p>
        </p:txBody>
      </p:sp>
      <p:pic>
        <p:nvPicPr>
          <p:cNvPr id="81922" name="Picture 2" descr="http://baikal-spb.ru/photos/baikal/secrets/mirages-baikal/4.jpg"/>
          <p:cNvPicPr>
            <a:picLocks noChangeAspect="1" noChangeArrowheads="1"/>
          </p:cNvPicPr>
          <p:nvPr/>
        </p:nvPicPr>
        <p:blipFill>
          <a:blip r:embed="rId3" cstate="print"/>
          <a:srcRect/>
          <a:stretch>
            <a:fillRect/>
          </a:stretch>
        </p:blipFill>
        <p:spPr bwMode="auto">
          <a:xfrm>
            <a:off x="285720" y="2643182"/>
            <a:ext cx="4196963" cy="2686056"/>
          </a:xfrm>
          <a:prstGeom prst="rect">
            <a:avLst/>
          </a:prstGeom>
          <a:noFill/>
        </p:spPr>
      </p:pic>
      <p:sp>
        <p:nvSpPr>
          <p:cNvPr id="5" name="Прямоугольник 4"/>
          <p:cNvSpPr/>
          <p:nvPr/>
        </p:nvSpPr>
        <p:spPr>
          <a:xfrm>
            <a:off x="4572000" y="2643182"/>
            <a:ext cx="4572000" cy="2308324"/>
          </a:xfrm>
          <a:prstGeom prst="rect">
            <a:avLst/>
          </a:prstGeom>
        </p:spPr>
        <p:txBody>
          <a:bodyPr>
            <a:spAutoFit/>
          </a:bodyPr>
          <a:lstStyle/>
          <a:p>
            <a:r>
              <a:rPr lang="ru-RU" sz="2400" b="1" dirty="0" smtClean="0"/>
              <a:t>Миражи -это явление на Байкале, при котором на горизонте возможно рассмотреть предметы, в действительности находящиеся на расстоянии 40 километров. </a:t>
            </a:r>
            <a:endParaRPr lang="ru-RU" sz="2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81922"/>
                                        </p:tgtEl>
                                        <p:attrNameLst>
                                          <p:attrName>style.visibility</p:attrName>
                                        </p:attrNameLst>
                                      </p:cBhvr>
                                      <p:to>
                                        <p:strVal val="visible"/>
                                      </p:to>
                                    </p:set>
                                    <p:anim calcmode="lin" valueType="num">
                                      <p:cBhvr>
                                        <p:cTn id="7" dur="1000" fill="hold"/>
                                        <p:tgtEl>
                                          <p:spTgt spid="81922"/>
                                        </p:tgtEl>
                                        <p:attrNameLst>
                                          <p:attrName>ppt_x</p:attrName>
                                        </p:attrNameLst>
                                      </p:cBhvr>
                                      <p:tavLst>
                                        <p:tav tm="0">
                                          <p:val>
                                            <p:strVal val="#ppt_x-.2"/>
                                          </p:val>
                                        </p:tav>
                                        <p:tav tm="100000">
                                          <p:val>
                                            <p:strVal val="#ppt_x"/>
                                          </p:val>
                                        </p:tav>
                                      </p:tavLst>
                                    </p:anim>
                                    <p:anim calcmode="lin" valueType="num">
                                      <p:cBhvr>
                                        <p:cTn id="8" dur="1000" fill="hold"/>
                                        <p:tgtEl>
                                          <p:spTgt spid="81922"/>
                                        </p:tgtEl>
                                        <p:attrNameLst>
                                          <p:attrName>ppt_y</p:attrName>
                                        </p:attrNameLst>
                                      </p:cBhvr>
                                      <p:tavLst>
                                        <p:tav tm="0">
                                          <p:val>
                                            <p:strVal val="#ppt_y"/>
                                          </p:val>
                                        </p:tav>
                                        <p:tav tm="100000">
                                          <p:val>
                                            <p:strVal val="#ppt_y"/>
                                          </p:val>
                                        </p:tav>
                                      </p:tavLst>
                                    </p:anim>
                                    <p:animEffect transition="in" filter="wipe(right)" prLst="gradientSize: 0.1">
                                      <p:cBhvr>
                                        <p:cTn id="9" dur="1000"/>
                                        <p:tgtEl>
                                          <p:spTgt spid="81922"/>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 calcmode="lin" valueType="num">
                                      <p:cBhvr>
                                        <p:cTn id="14" dur="1000" fill="hold"/>
                                        <p:tgtEl>
                                          <p:spTgt spid="5">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0">
  <p:cSld>
    <p:bg>
      <p:bgPr>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r="-100000" b="-100000"/>
        </a:gradFill>
        <a:effectLst/>
      </p:bgPr>
    </p:bg>
    <p:spTree>
      <p:nvGrpSpPr>
        <p:cNvPr id="1" name=""/>
        <p:cNvGrpSpPr/>
        <p:nvPr/>
      </p:nvGrpSpPr>
      <p:grpSpPr>
        <a:xfrm>
          <a:off x="0" y="0"/>
          <a:ext cx="0" cy="0"/>
          <a:chOff x="0" y="0"/>
          <a:chExt cx="0" cy="0"/>
        </a:xfrm>
      </p:grpSpPr>
      <p:sp>
        <p:nvSpPr>
          <p:cNvPr id="2" name="Прямоугольник 1"/>
          <p:cNvSpPr/>
          <p:nvPr/>
        </p:nvSpPr>
        <p:spPr>
          <a:xfrm>
            <a:off x="571472" y="714357"/>
            <a:ext cx="7929618" cy="1077218"/>
          </a:xfrm>
          <a:prstGeom prst="rect">
            <a:avLst/>
          </a:prstGeom>
        </p:spPr>
        <p:txBody>
          <a:bodyPr wrap="square">
            <a:spAutoFit/>
          </a:bodyPr>
          <a:lstStyle/>
          <a:p>
            <a:r>
              <a:rPr lang="ru-RU" sz="3200" b="1" dirty="0" smtClean="0">
                <a:solidFill>
                  <a:srgbClr val="00B050"/>
                </a:solidFill>
              </a:rPr>
              <a:t>Г-1. Сколько на Байкале крупных заливов и какой самый глубокий? </a:t>
            </a:r>
            <a:r>
              <a:rPr lang="ru-RU" dirty="0" smtClean="0"/>
              <a:t> </a:t>
            </a:r>
            <a:endParaRPr lang="ru-RU" dirty="0"/>
          </a:p>
        </p:txBody>
      </p:sp>
      <p:pic>
        <p:nvPicPr>
          <p:cNvPr id="95234" name="Picture 2" descr="Картинки по запросу залив байкала"/>
          <p:cNvPicPr>
            <a:picLocks noChangeAspect="1" noChangeArrowheads="1"/>
          </p:cNvPicPr>
          <p:nvPr/>
        </p:nvPicPr>
        <p:blipFill>
          <a:blip r:embed="rId2" cstate="print"/>
          <a:srcRect/>
          <a:stretch>
            <a:fillRect/>
          </a:stretch>
        </p:blipFill>
        <p:spPr bwMode="auto">
          <a:xfrm>
            <a:off x="285720" y="1857364"/>
            <a:ext cx="5263851" cy="3500462"/>
          </a:xfrm>
          <a:prstGeom prst="rect">
            <a:avLst/>
          </a:prstGeom>
          <a:noFill/>
        </p:spPr>
      </p:pic>
      <p:sp>
        <p:nvSpPr>
          <p:cNvPr id="4" name="Прямоугольник 3"/>
          <p:cNvSpPr/>
          <p:nvPr/>
        </p:nvSpPr>
        <p:spPr>
          <a:xfrm>
            <a:off x="5715008" y="1928802"/>
            <a:ext cx="3214678" cy="3046988"/>
          </a:xfrm>
          <a:prstGeom prst="rect">
            <a:avLst/>
          </a:prstGeom>
        </p:spPr>
        <p:txBody>
          <a:bodyPr wrap="square">
            <a:spAutoFit/>
          </a:bodyPr>
          <a:lstStyle/>
          <a:p>
            <a:r>
              <a:rPr lang="ru-RU" sz="3200" dirty="0" smtClean="0"/>
              <a:t>На Байкале 6 крупных заливов. Самый большой  и глубокий– </a:t>
            </a:r>
            <a:r>
              <a:rPr lang="ru-RU" sz="3200" dirty="0" err="1" smtClean="0"/>
              <a:t>Баргузинский</a:t>
            </a:r>
            <a:endParaRPr lang="ru-RU" sz="3200" dirty="0"/>
          </a:p>
        </p:txBody>
      </p:sp>
      <p:sp>
        <p:nvSpPr>
          <p:cNvPr id="5" name="Выгнутая вправо стрелка 4">
            <a:hlinkClick r:id="rId3" action="ppaction://hlinksldjump"/>
          </p:cNvPr>
          <p:cNvSpPr/>
          <p:nvPr/>
        </p:nvSpPr>
        <p:spPr>
          <a:xfrm>
            <a:off x="8143900" y="5786454"/>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show="0">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Выгнутая вправо стрелка 1">
            <a:hlinkClick r:id="rId2" action="ppaction://hlinksldjump"/>
          </p:cNvPr>
          <p:cNvSpPr/>
          <p:nvPr/>
        </p:nvSpPr>
        <p:spPr>
          <a:xfrm>
            <a:off x="8143900" y="5786454"/>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285720" y="500042"/>
            <a:ext cx="8643998" cy="1200329"/>
          </a:xfrm>
          <a:prstGeom prst="rect">
            <a:avLst/>
          </a:prstGeom>
        </p:spPr>
        <p:txBody>
          <a:bodyPr wrap="square">
            <a:spAutoFit/>
          </a:bodyPr>
          <a:lstStyle/>
          <a:p>
            <a:r>
              <a:rPr lang="ru-RU" sz="3600" b="1" dirty="0" smtClean="0">
                <a:solidFill>
                  <a:srgbClr val="00B050"/>
                </a:solidFill>
              </a:rPr>
              <a:t>Г-2.</a:t>
            </a:r>
            <a:r>
              <a:rPr lang="ru-RU" sz="3600" dirty="0" smtClean="0">
                <a:solidFill>
                  <a:srgbClr val="00B050"/>
                </a:solidFill>
              </a:rPr>
              <a:t> Назовите самый большой полуостров и остров Байкала? </a:t>
            </a:r>
            <a:endParaRPr lang="ru-RU" sz="3600" dirty="0">
              <a:solidFill>
                <a:srgbClr val="00B050"/>
              </a:solidFill>
            </a:endParaRPr>
          </a:p>
        </p:txBody>
      </p:sp>
      <p:pic>
        <p:nvPicPr>
          <p:cNvPr id="94209" name="Picture 1" descr="C:\Users\Admin\Desktop\images (8).jpg"/>
          <p:cNvPicPr>
            <a:picLocks noChangeAspect="1" noChangeArrowheads="1"/>
          </p:cNvPicPr>
          <p:nvPr/>
        </p:nvPicPr>
        <p:blipFill>
          <a:blip r:embed="rId3" cstate="print"/>
          <a:srcRect/>
          <a:stretch>
            <a:fillRect/>
          </a:stretch>
        </p:blipFill>
        <p:spPr bwMode="auto">
          <a:xfrm>
            <a:off x="642910" y="2500306"/>
            <a:ext cx="4091007" cy="3064306"/>
          </a:xfrm>
          <a:prstGeom prst="rect">
            <a:avLst/>
          </a:prstGeom>
          <a:noFill/>
        </p:spPr>
      </p:pic>
      <p:sp>
        <p:nvSpPr>
          <p:cNvPr id="5" name="Прямоугольник 4"/>
          <p:cNvSpPr/>
          <p:nvPr/>
        </p:nvSpPr>
        <p:spPr>
          <a:xfrm>
            <a:off x="4857753" y="2714620"/>
            <a:ext cx="4071966" cy="954107"/>
          </a:xfrm>
          <a:prstGeom prst="rect">
            <a:avLst/>
          </a:prstGeom>
        </p:spPr>
        <p:txBody>
          <a:bodyPr wrap="square">
            <a:spAutoFit/>
          </a:bodyPr>
          <a:lstStyle/>
          <a:p>
            <a:r>
              <a:rPr lang="ru-RU" sz="2800" dirty="0" smtClean="0"/>
              <a:t>Полуостров Святой нос и остров </a:t>
            </a:r>
            <a:r>
              <a:rPr lang="ru-RU" sz="2800" dirty="0" err="1" smtClean="0"/>
              <a:t>Ольхон</a:t>
            </a:r>
            <a:endParaRPr lang="ru-RU" sz="28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show="0">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Выгнутая вправо стрелка 1">
            <a:hlinkClick r:id="rId2" action="ppaction://hlinksldjump"/>
          </p:cNvPr>
          <p:cNvSpPr/>
          <p:nvPr/>
        </p:nvSpPr>
        <p:spPr>
          <a:xfrm>
            <a:off x="8143900" y="5786454"/>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500034" y="571480"/>
            <a:ext cx="8143932" cy="1200329"/>
          </a:xfrm>
          <a:prstGeom prst="rect">
            <a:avLst/>
          </a:prstGeom>
        </p:spPr>
        <p:txBody>
          <a:bodyPr wrap="square">
            <a:spAutoFit/>
          </a:bodyPr>
          <a:lstStyle/>
          <a:p>
            <a:r>
              <a:rPr lang="ru-RU" sz="3600" b="1" dirty="0" smtClean="0">
                <a:solidFill>
                  <a:srgbClr val="00B050"/>
                </a:solidFill>
              </a:rPr>
              <a:t>Г-3. Назовите самое теплое место на Байкале</a:t>
            </a:r>
            <a:endParaRPr lang="ru-RU" sz="3600" b="1" dirty="0">
              <a:solidFill>
                <a:srgbClr val="00B050"/>
              </a:solidFill>
            </a:endParaRPr>
          </a:p>
        </p:txBody>
      </p:sp>
      <p:pic>
        <p:nvPicPr>
          <p:cNvPr id="92161" name="Picture 1" descr="C:\Users\Admin\Desktop\Без названия (7).jpg"/>
          <p:cNvPicPr>
            <a:picLocks noChangeAspect="1" noChangeArrowheads="1"/>
          </p:cNvPicPr>
          <p:nvPr/>
        </p:nvPicPr>
        <p:blipFill>
          <a:blip r:embed="rId3" cstate="print"/>
          <a:srcRect/>
          <a:stretch>
            <a:fillRect/>
          </a:stretch>
        </p:blipFill>
        <p:spPr bwMode="auto">
          <a:xfrm>
            <a:off x="857224" y="2428868"/>
            <a:ext cx="4380249" cy="3033728"/>
          </a:xfrm>
          <a:prstGeom prst="rect">
            <a:avLst/>
          </a:prstGeom>
          <a:noFill/>
        </p:spPr>
      </p:pic>
      <p:sp>
        <p:nvSpPr>
          <p:cNvPr id="5" name="Прямоугольник 4"/>
          <p:cNvSpPr/>
          <p:nvPr/>
        </p:nvSpPr>
        <p:spPr>
          <a:xfrm>
            <a:off x="5786446" y="2500306"/>
            <a:ext cx="2847831" cy="584775"/>
          </a:xfrm>
          <a:prstGeom prst="rect">
            <a:avLst/>
          </a:prstGeom>
        </p:spPr>
        <p:txBody>
          <a:bodyPr wrap="none">
            <a:spAutoFit/>
          </a:bodyPr>
          <a:lstStyle/>
          <a:p>
            <a:r>
              <a:rPr lang="ru-RU" sz="3200" dirty="0" smtClean="0"/>
              <a:t>Бухта Песчаная</a:t>
            </a:r>
            <a:endParaRPr lang="ru-RU" sz="32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show="0">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Выгнутая вправо стрелка 1">
            <a:hlinkClick r:id="rId2" action="ppaction://hlinksldjump"/>
          </p:cNvPr>
          <p:cNvSpPr/>
          <p:nvPr/>
        </p:nvSpPr>
        <p:spPr>
          <a:xfrm>
            <a:off x="8143900" y="5786454"/>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285720" y="571480"/>
            <a:ext cx="8643998" cy="954107"/>
          </a:xfrm>
          <a:prstGeom prst="rect">
            <a:avLst/>
          </a:prstGeom>
        </p:spPr>
        <p:txBody>
          <a:bodyPr wrap="square">
            <a:spAutoFit/>
          </a:bodyPr>
          <a:lstStyle/>
          <a:p>
            <a:r>
              <a:rPr lang="ru-RU" sz="2800" b="1" dirty="0" smtClean="0">
                <a:solidFill>
                  <a:srgbClr val="00B050"/>
                </a:solidFill>
              </a:rPr>
              <a:t>Г-4. Как называется пролив между островом </a:t>
            </a:r>
            <a:r>
              <a:rPr lang="ru-RU" sz="2800" b="1" dirty="0" err="1" smtClean="0">
                <a:solidFill>
                  <a:srgbClr val="00B050"/>
                </a:solidFill>
              </a:rPr>
              <a:t>Ольхон</a:t>
            </a:r>
            <a:r>
              <a:rPr lang="ru-RU" sz="2800" b="1" dirty="0" smtClean="0">
                <a:solidFill>
                  <a:srgbClr val="00B050"/>
                </a:solidFill>
              </a:rPr>
              <a:t> и западным берегом озера Байкал? </a:t>
            </a:r>
            <a:endParaRPr lang="ru-RU" sz="2800" b="1" dirty="0">
              <a:solidFill>
                <a:srgbClr val="00B050"/>
              </a:solidFill>
            </a:endParaRPr>
          </a:p>
        </p:txBody>
      </p:sp>
      <p:pic>
        <p:nvPicPr>
          <p:cNvPr id="93185" name="Picture 1" descr="C:\Users\Admin\Desktop\Без названия (6).jpg"/>
          <p:cNvPicPr>
            <a:picLocks noChangeAspect="1" noChangeArrowheads="1"/>
          </p:cNvPicPr>
          <p:nvPr/>
        </p:nvPicPr>
        <p:blipFill>
          <a:blip r:embed="rId3" cstate="print"/>
          <a:srcRect/>
          <a:stretch>
            <a:fillRect/>
          </a:stretch>
        </p:blipFill>
        <p:spPr bwMode="auto">
          <a:xfrm>
            <a:off x="541037" y="2143116"/>
            <a:ext cx="4459591" cy="2857520"/>
          </a:xfrm>
          <a:prstGeom prst="rect">
            <a:avLst/>
          </a:prstGeom>
          <a:noFill/>
        </p:spPr>
      </p:pic>
      <p:sp>
        <p:nvSpPr>
          <p:cNvPr id="5" name="Прямоугольник 4"/>
          <p:cNvSpPr/>
          <p:nvPr/>
        </p:nvSpPr>
        <p:spPr>
          <a:xfrm>
            <a:off x="5929322" y="2928934"/>
            <a:ext cx="2912977" cy="707886"/>
          </a:xfrm>
          <a:prstGeom prst="rect">
            <a:avLst/>
          </a:prstGeom>
        </p:spPr>
        <p:txBody>
          <a:bodyPr wrap="none">
            <a:spAutoFit/>
          </a:bodyPr>
          <a:lstStyle/>
          <a:p>
            <a:r>
              <a:rPr lang="ru-RU" sz="4000" dirty="0" smtClean="0"/>
              <a:t>Малое море</a:t>
            </a:r>
            <a:endParaRPr lang="ru-RU" sz="40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show="0">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Выгнутая вправо стрелка 1">
            <a:hlinkClick r:id="rId2" action="ppaction://hlinksldjump"/>
          </p:cNvPr>
          <p:cNvSpPr/>
          <p:nvPr/>
        </p:nvSpPr>
        <p:spPr>
          <a:xfrm>
            <a:off x="8143900" y="5786454"/>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928662" y="285728"/>
            <a:ext cx="7715304" cy="1077218"/>
          </a:xfrm>
          <a:prstGeom prst="rect">
            <a:avLst/>
          </a:prstGeom>
        </p:spPr>
        <p:txBody>
          <a:bodyPr wrap="square">
            <a:spAutoFit/>
          </a:bodyPr>
          <a:lstStyle/>
          <a:p>
            <a:r>
              <a:rPr lang="ru-RU" sz="3200" b="1" dirty="0" smtClean="0">
                <a:solidFill>
                  <a:srgbClr val="00B050"/>
                </a:solidFill>
              </a:rPr>
              <a:t>Г-5. Назовите основные ветры, дующие на Байкале и их направления?</a:t>
            </a:r>
            <a:endParaRPr lang="ru-RU" sz="3200" b="1" dirty="0">
              <a:solidFill>
                <a:srgbClr val="00B050"/>
              </a:solidFill>
            </a:endParaRPr>
          </a:p>
        </p:txBody>
      </p:sp>
      <p:pic>
        <p:nvPicPr>
          <p:cNvPr id="4" name="Рисунок 6" descr="Без названия (3).jpg"/>
          <p:cNvPicPr>
            <a:picLocks noChangeAspect="1"/>
          </p:cNvPicPr>
          <p:nvPr/>
        </p:nvPicPr>
        <p:blipFill>
          <a:blip r:embed="rId3" cstate="print"/>
          <a:srcRect/>
          <a:stretch>
            <a:fillRect/>
          </a:stretch>
        </p:blipFill>
        <p:spPr bwMode="auto">
          <a:xfrm>
            <a:off x="500034" y="1785926"/>
            <a:ext cx="3786188" cy="3786187"/>
          </a:xfrm>
          <a:prstGeom prst="rect">
            <a:avLst/>
          </a:prstGeom>
          <a:noFill/>
          <a:ln w="9525">
            <a:noFill/>
            <a:miter lim="800000"/>
            <a:headEnd/>
            <a:tailEnd/>
          </a:ln>
        </p:spPr>
      </p:pic>
      <p:sp>
        <p:nvSpPr>
          <p:cNvPr id="5" name="Прямоугольник 4"/>
          <p:cNvSpPr/>
          <p:nvPr/>
        </p:nvSpPr>
        <p:spPr>
          <a:xfrm>
            <a:off x="4857752" y="1857364"/>
            <a:ext cx="4000496" cy="3970318"/>
          </a:xfrm>
          <a:prstGeom prst="rect">
            <a:avLst/>
          </a:prstGeom>
        </p:spPr>
        <p:txBody>
          <a:bodyPr wrap="square">
            <a:spAutoFit/>
          </a:bodyPr>
          <a:lstStyle/>
          <a:p>
            <a:r>
              <a:rPr lang="ru-RU" sz="2800" dirty="0" smtClean="0"/>
              <a:t>Господствуют на Байкале </a:t>
            </a:r>
          </a:p>
          <a:p>
            <a:r>
              <a:rPr lang="ru-RU" sz="2800" dirty="0" smtClean="0"/>
              <a:t>северо-западный ветер: </a:t>
            </a:r>
            <a:r>
              <a:rPr lang="ru-RU" sz="2800" dirty="0" err="1" smtClean="0">
                <a:solidFill>
                  <a:srgbClr val="FF0000"/>
                </a:solidFill>
              </a:rPr>
              <a:t>сарма</a:t>
            </a:r>
            <a:r>
              <a:rPr lang="ru-RU" sz="2800" dirty="0" smtClean="0">
                <a:solidFill>
                  <a:srgbClr val="000099"/>
                </a:solidFill>
              </a:rPr>
              <a:t> </a:t>
            </a:r>
            <a:r>
              <a:rPr lang="ru-RU" sz="2800" dirty="0" smtClean="0"/>
              <a:t>( или горная); </a:t>
            </a:r>
          </a:p>
          <a:p>
            <a:r>
              <a:rPr lang="ru-RU" sz="2800" dirty="0" smtClean="0"/>
              <a:t>-северо-восточный: </a:t>
            </a:r>
            <a:r>
              <a:rPr lang="ru-RU" sz="2800" dirty="0" smtClean="0">
                <a:solidFill>
                  <a:srgbClr val="FF0000"/>
                </a:solidFill>
              </a:rPr>
              <a:t>баргузин</a:t>
            </a:r>
            <a:r>
              <a:rPr lang="ru-RU" sz="2800" dirty="0" smtClean="0">
                <a:solidFill>
                  <a:srgbClr val="000099"/>
                </a:solidFill>
              </a:rPr>
              <a:t> </a:t>
            </a:r>
            <a:r>
              <a:rPr lang="ru-RU" sz="2800" dirty="0" smtClean="0"/>
              <a:t>(или он же </a:t>
            </a:r>
            <a:r>
              <a:rPr lang="ru-RU" sz="2800" dirty="0" err="1" smtClean="0"/>
              <a:t>верховик</a:t>
            </a:r>
            <a:r>
              <a:rPr lang="ru-RU" sz="2800" dirty="0" smtClean="0"/>
              <a:t>) ;</a:t>
            </a:r>
          </a:p>
          <a:p>
            <a:r>
              <a:rPr lang="ru-RU" sz="2800" dirty="0" smtClean="0"/>
              <a:t>-юго-западный или юго-восточный</a:t>
            </a:r>
            <a:r>
              <a:rPr lang="ru-RU" sz="2800" dirty="0" smtClean="0">
                <a:solidFill>
                  <a:srgbClr val="000099"/>
                </a:solidFill>
              </a:rPr>
              <a:t>: </a:t>
            </a:r>
            <a:r>
              <a:rPr lang="ru-RU" sz="2800" dirty="0" err="1" smtClean="0">
                <a:solidFill>
                  <a:srgbClr val="FF0000"/>
                </a:solidFill>
              </a:rPr>
              <a:t>култук</a:t>
            </a:r>
            <a:r>
              <a:rPr lang="ru-RU" sz="2800" dirty="0" smtClean="0">
                <a:solidFill>
                  <a:srgbClr val="000099"/>
                </a:solidFill>
              </a:rPr>
              <a:t> </a:t>
            </a:r>
            <a:r>
              <a:rPr lang="ru-RU" sz="2800" dirty="0" smtClean="0"/>
              <a:t>(или </a:t>
            </a:r>
            <a:r>
              <a:rPr lang="ru-RU" sz="2800" dirty="0" err="1" smtClean="0"/>
              <a:t>шелонник</a:t>
            </a:r>
            <a:r>
              <a:rPr lang="ru-RU" sz="2800" dirty="0" smtClean="0"/>
              <a:t>). </a:t>
            </a:r>
            <a:endParaRPr lang="ru-RU" sz="28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show="0">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Выгнутая вправо стрелка 1">
            <a:hlinkClick r:id="rId2"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285720" y="357166"/>
            <a:ext cx="8358246" cy="1384995"/>
          </a:xfrm>
          <a:prstGeom prst="rect">
            <a:avLst/>
          </a:prstGeom>
        </p:spPr>
        <p:txBody>
          <a:bodyPr wrap="square">
            <a:spAutoFit/>
          </a:bodyPr>
          <a:lstStyle/>
          <a:p>
            <a:r>
              <a:rPr lang="ru-RU" sz="2800" b="1" dirty="0" smtClean="0">
                <a:solidFill>
                  <a:srgbClr val="00B050"/>
                </a:solidFill>
              </a:rPr>
              <a:t>Г-6. Что такое архипелаг? Как называется архипелаг на Байкале и откуда произошло это название архипелага? </a:t>
            </a:r>
            <a:endParaRPr lang="ru-RU" sz="2800" b="1" dirty="0">
              <a:solidFill>
                <a:srgbClr val="00B050"/>
              </a:solidFill>
            </a:endParaRPr>
          </a:p>
        </p:txBody>
      </p:sp>
      <p:pic>
        <p:nvPicPr>
          <p:cNvPr id="91138" name="Picture 2" descr="Картинки по запросу ушканьи острова вид сверху байкала"/>
          <p:cNvPicPr>
            <a:picLocks noChangeAspect="1" noChangeArrowheads="1"/>
          </p:cNvPicPr>
          <p:nvPr/>
        </p:nvPicPr>
        <p:blipFill>
          <a:blip r:embed="rId3" cstate="print"/>
          <a:srcRect/>
          <a:stretch>
            <a:fillRect/>
          </a:stretch>
        </p:blipFill>
        <p:spPr bwMode="auto">
          <a:xfrm>
            <a:off x="214282" y="2000240"/>
            <a:ext cx="5372080" cy="4029060"/>
          </a:xfrm>
          <a:prstGeom prst="rect">
            <a:avLst/>
          </a:prstGeom>
          <a:noFill/>
        </p:spPr>
      </p:pic>
      <p:sp>
        <p:nvSpPr>
          <p:cNvPr id="5" name="Прямоугольник 4"/>
          <p:cNvSpPr/>
          <p:nvPr/>
        </p:nvSpPr>
        <p:spPr>
          <a:xfrm>
            <a:off x="5929322" y="1714488"/>
            <a:ext cx="2786082" cy="4401205"/>
          </a:xfrm>
          <a:prstGeom prst="rect">
            <a:avLst/>
          </a:prstGeom>
        </p:spPr>
        <p:txBody>
          <a:bodyPr wrap="square">
            <a:spAutoFit/>
          </a:bodyPr>
          <a:lstStyle/>
          <a:p>
            <a:r>
              <a:rPr lang="ru-RU" sz="2000" b="1" dirty="0" smtClean="0"/>
              <a:t>Группа островов в открытом море или озере. </a:t>
            </a:r>
          </a:p>
          <a:p>
            <a:r>
              <a:rPr lang="ru-RU" sz="2000" b="1" dirty="0" smtClean="0"/>
              <a:t>На Байкале архипелагом называют группу </a:t>
            </a:r>
            <a:r>
              <a:rPr lang="ru-RU" sz="2000" b="1" dirty="0" err="1" smtClean="0"/>
              <a:t>Ушканьих</a:t>
            </a:r>
            <a:r>
              <a:rPr lang="ru-RU" sz="2000" b="1" dirty="0" smtClean="0"/>
              <a:t> островов. Предполагают, что когда-то на </a:t>
            </a:r>
            <a:r>
              <a:rPr lang="ru-RU" sz="2000" b="1" dirty="0" err="1" smtClean="0"/>
              <a:t>Ушканьих</a:t>
            </a:r>
            <a:r>
              <a:rPr lang="ru-RU" sz="2000" b="1" dirty="0" smtClean="0"/>
              <a:t> островах водились зайцы, которых называют в Сибири ушканами, - отсюда и название островов. </a:t>
            </a:r>
            <a:endParaRPr lang="ru-RU" sz="20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show="0">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4" name="Прямоугольник 3"/>
          <p:cNvSpPr/>
          <p:nvPr/>
        </p:nvSpPr>
        <p:spPr>
          <a:xfrm>
            <a:off x="285720" y="285728"/>
            <a:ext cx="8501122" cy="830997"/>
          </a:xfrm>
          <a:prstGeom prst="rect">
            <a:avLst/>
          </a:prstGeom>
        </p:spPr>
        <p:txBody>
          <a:bodyPr wrap="square">
            <a:spAutoFit/>
          </a:bodyPr>
          <a:lstStyle/>
          <a:p>
            <a:pPr lvl="0" fontAlgn="base">
              <a:spcBef>
                <a:spcPct val="0"/>
              </a:spcBef>
              <a:spcAft>
                <a:spcPct val="0"/>
              </a:spcAft>
            </a:pPr>
            <a:r>
              <a:rPr lang="ru-RU" sz="2400" b="1" dirty="0" smtClean="0">
                <a:solidFill>
                  <a:srgbClr val="00B050"/>
                </a:solidFill>
                <a:latin typeface="Arial" pitchFamily="34" charset="0"/>
                <a:ea typeface="Times New Roman" pitchFamily="18" charset="0"/>
                <a:cs typeface="Arial" pitchFamily="34" charset="0"/>
              </a:rPr>
              <a:t>Г-7. Какие горные хребты окружают озеро Байкал? Покажите на карте. </a:t>
            </a:r>
            <a:endParaRPr lang="ru-RU" sz="2400" b="1" dirty="0" smtClean="0">
              <a:solidFill>
                <a:srgbClr val="00B050"/>
              </a:solidFill>
              <a:latin typeface="Arial" pitchFamily="34" charset="0"/>
              <a:cs typeface="Arial" pitchFamily="34" charset="0"/>
            </a:endParaRPr>
          </a:p>
        </p:txBody>
      </p:sp>
      <p:pic>
        <p:nvPicPr>
          <p:cNvPr id="89090" name="Picture 2" descr="карта"/>
          <p:cNvPicPr>
            <a:picLocks noChangeAspect="1" noChangeArrowheads="1"/>
          </p:cNvPicPr>
          <p:nvPr/>
        </p:nvPicPr>
        <p:blipFill>
          <a:blip r:embed="rId2" cstate="print"/>
          <a:srcRect/>
          <a:stretch>
            <a:fillRect/>
          </a:stretch>
        </p:blipFill>
        <p:spPr bwMode="auto">
          <a:xfrm>
            <a:off x="285720" y="1071546"/>
            <a:ext cx="4143404" cy="5286412"/>
          </a:xfrm>
          <a:prstGeom prst="rect">
            <a:avLst/>
          </a:prstGeom>
          <a:noFill/>
          <a:ln w="9525">
            <a:noFill/>
            <a:miter lim="800000"/>
            <a:headEnd/>
            <a:tailEnd/>
          </a:ln>
        </p:spPr>
      </p:pic>
      <p:pic>
        <p:nvPicPr>
          <p:cNvPr id="89092" name="Picture 4" descr="http://www.baikalvisa.ru/upload/baikal10_0001-.jpg"/>
          <p:cNvPicPr>
            <a:picLocks noChangeAspect="1" noChangeArrowheads="1"/>
          </p:cNvPicPr>
          <p:nvPr/>
        </p:nvPicPr>
        <p:blipFill>
          <a:blip r:embed="rId3" cstate="print"/>
          <a:srcRect/>
          <a:stretch>
            <a:fillRect/>
          </a:stretch>
        </p:blipFill>
        <p:spPr bwMode="auto">
          <a:xfrm>
            <a:off x="4714876" y="1112820"/>
            <a:ext cx="4143374" cy="5340349"/>
          </a:xfrm>
          <a:prstGeom prst="rect">
            <a:avLst/>
          </a:prstGeom>
          <a:noFill/>
        </p:spPr>
      </p:pic>
      <p:sp>
        <p:nvSpPr>
          <p:cNvPr id="2" name="Выгнутая вправо стрелка 1">
            <a:hlinkClick r:id="rId4" action="ppaction://hlinksldjump"/>
          </p:cNvPr>
          <p:cNvSpPr/>
          <p:nvPr/>
        </p:nvSpPr>
        <p:spPr>
          <a:xfrm>
            <a:off x="8143900" y="5786454"/>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89092"/>
                                        </p:tgtEl>
                                        <p:attrNameLst>
                                          <p:attrName>style.visibility</p:attrName>
                                        </p:attrNameLst>
                                      </p:cBhvr>
                                      <p:to>
                                        <p:strVal val="visible"/>
                                      </p:to>
                                    </p:set>
                                    <p:anim calcmode="lin" valueType="num">
                                      <p:cBhvr>
                                        <p:cTn id="7" dur="1000" fill="hold"/>
                                        <p:tgtEl>
                                          <p:spTgt spid="89092"/>
                                        </p:tgtEl>
                                        <p:attrNameLst>
                                          <p:attrName>ppt_x</p:attrName>
                                        </p:attrNameLst>
                                      </p:cBhvr>
                                      <p:tavLst>
                                        <p:tav tm="0">
                                          <p:val>
                                            <p:strVal val="#ppt_x-.2"/>
                                          </p:val>
                                        </p:tav>
                                        <p:tav tm="100000">
                                          <p:val>
                                            <p:strVal val="#ppt_x"/>
                                          </p:val>
                                        </p:tav>
                                      </p:tavLst>
                                    </p:anim>
                                    <p:anim calcmode="lin" valueType="num">
                                      <p:cBhvr>
                                        <p:cTn id="8" dur="1000" fill="hold"/>
                                        <p:tgtEl>
                                          <p:spTgt spid="89092"/>
                                        </p:tgtEl>
                                        <p:attrNameLst>
                                          <p:attrName>ppt_y</p:attrName>
                                        </p:attrNameLst>
                                      </p:cBhvr>
                                      <p:tavLst>
                                        <p:tav tm="0">
                                          <p:val>
                                            <p:strVal val="#ppt_y"/>
                                          </p:val>
                                        </p:tav>
                                        <p:tav tm="100000">
                                          <p:val>
                                            <p:strVal val="#ppt_y"/>
                                          </p:val>
                                        </p:tav>
                                      </p:tavLst>
                                    </p:anim>
                                    <p:animEffect transition="in" filter="wipe(right)" prLst="gradientSize: 0.1">
                                      <p:cBhvr>
                                        <p:cTn id="9" dur="1000"/>
                                        <p:tgtEl>
                                          <p:spTgt spid="890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0">
  <p:cSld>
    <p:bg>
      <p:bgPr>
        <a:gradFill>
          <a:gsLst>
            <a:gs pos="0">
              <a:srgbClr val="99FF66"/>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6145" name="Rectangle 1"/>
          <p:cNvSpPr>
            <a:spLocks noChangeArrowheads="1"/>
          </p:cNvSpPr>
          <p:nvPr/>
        </p:nvSpPr>
        <p:spPr bwMode="auto">
          <a:xfrm>
            <a:off x="428597" y="151605"/>
            <a:ext cx="857256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36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М-1.  Как в народе называют декоративный цветок –купальница азиатская, произрастающий на</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36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побережье Байкала? </a:t>
            </a:r>
            <a:endParaRPr kumimoji="0" lang="ru-RU" sz="3600" b="1" i="0" u="none" strike="noStrike" cap="none" normalizeH="0" baseline="0" dirty="0" smtClean="0">
              <a:ln>
                <a:noFill/>
              </a:ln>
              <a:solidFill>
                <a:srgbClr val="C00000"/>
              </a:solidFill>
              <a:effectLst/>
              <a:latin typeface="Arial" pitchFamily="34" charset="0"/>
              <a:cs typeface="Arial" pitchFamily="34" charset="0"/>
            </a:endParaRPr>
          </a:p>
        </p:txBody>
      </p:sp>
      <p:grpSp>
        <p:nvGrpSpPr>
          <p:cNvPr id="4" name="Group 27"/>
          <p:cNvGrpSpPr>
            <a:grpSpLocks/>
          </p:cNvGrpSpPr>
          <p:nvPr/>
        </p:nvGrpSpPr>
        <p:grpSpPr bwMode="auto">
          <a:xfrm>
            <a:off x="714348" y="2928934"/>
            <a:ext cx="5143536" cy="3236915"/>
            <a:chOff x="3016" y="391"/>
            <a:chExt cx="2586" cy="1769"/>
          </a:xfrm>
        </p:grpSpPr>
        <p:sp>
          <p:nvSpPr>
            <p:cNvPr id="5" name="Rectangle 7"/>
            <p:cNvSpPr>
              <a:spLocks noChangeArrowheads="1"/>
            </p:cNvSpPr>
            <p:nvPr/>
          </p:nvSpPr>
          <p:spPr bwMode="auto">
            <a:xfrm>
              <a:off x="3016" y="391"/>
              <a:ext cx="2586" cy="1769"/>
            </a:xfrm>
            <a:prstGeom prst="rect">
              <a:avLst/>
            </a:prstGeom>
            <a:solidFill>
              <a:schemeClr val="accent1"/>
            </a:solidFill>
            <a:ln w="9525">
              <a:solidFill>
                <a:schemeClr val="tx1"/>
              </a:solidFill>
              <a:miter lim="800000"/>
              <a:headEnd/>
              <a:tailEnd/>
            </a:ln>
          </p:spPr>
          <p:txBody>
            <a:bodyPr wrap="none" anchor="ctr"/>
            <a:lstStyle/>
            <a:p>
              <a:endParaRPr lang="ru-RU"/>
            </a:p>
          </p:txBody>
        </p:sp>
        <p:sp>
          <p:nvSpPr>
            <p:cNvPr id="6" name="WordArt 12"/>
            <p:cNvSpPr>
              <a:spLocks noChangeArrowheads="1" noChangeShapeType="1" noTextEdit="1"/>
            </p:cNvSpPr>
            <p:nvPr/>
          </p:nvSpPr>
          <p:spPr bwMode="auto">
            <a:xfrm>
              <a:off x="5465" y="1933"/>
              <a:ext cx="108" cy="216"/>
            </a:xfrm>
            <a:prstGeom prst="rect">
              <a:avLst/>
            </a:prstGeom>
          </p:spPr>
          <p:txBody>
            <a:bodyPr wrap="none" fromWordArt="1">
              <a:prstTxWarp prst="textPlain">
                <a:avLst>
                  <a:gd name="adj" fmla="val 50000"/>
                </a:avLst>
              </a:prstTxWarp>
            </a:bodyPr>
            <a:lstStyle/>
            <a:p>
              <a:pPr algn="ctr"/>
              <a:endParaRPr lang="ru-RU" sz="2400" b="1" kern="10" dirty="0">
                <a:ln w="9525">
                  <a:solidFill>
                    <a:srgbClr val="000000"/>
                  </a:solidFill>
                  <a:round/>
                  <a:headEnd/>
                  <a:tailEnd/>
                </a:ln>
                <a:solidFill>
                  <a:srgbClr val="663300"/>
                </a:solidFill>
                <a:latin typeface="Arial"/>
                <a:cs typeface="Arial"/>
              </a:endParaRPr>
            </a:p>
          </p:txBody>
        </p:sp>
        <p:pic>
          <p:nvPicPr>
            <p:cNvPr id="7" name="Picture 17" descr="купальница азиатская (жарки, огоньки)"/>
            <p:cNvPicPr>
              <a:picLocks noChangeAspect="1" noChangeArrowheads="1"/>
            </p:cNvPicPr>
            <p:nvPr/>
          </p:nvPicPr>
          <p:blipFill>
            <a:blip r:embed="rId2" cstate="print"/>
            <a:srcRect/>
            <a:stretch>
              <a:fillRect/>
            </a:stretch>
          </p:blipFill>
          <p:spPr bwMode="auto">
            <a:xfrm>
              <a:off x="3243" y="436"/>
              <a:ext cx="2177" cy="1501"/>
            </a:xfrm>
            <a:prstGeom prst="rect">
              <a:avLst/>
            </a:prstGeom>
            <a:noFill/>
            <a:ln w="9525">
              <a:noFill/>
              <a:miter lim="800000"/>
              <a:headEnd/>
              <a:tailEnd/>
            </a:ln>
          </p:spPr>
        </p:pic>
        <p:sp>
          <p:nvSpPr>
            <p:cNvPr id="8" name="Text Box 21"/>
            <p:cNvSpPr txBox="1">
              <a:spLocks noChangeArrowheads="1"/>
            </p:cNvSpPr>
            <p:nvPr/>
          </p:nvSpPr>
          <p:spPr bwMode="auto">
            <a:xfrm>
              <a:off x="3379" y="1933"/>
              <a:ext cx="1905" cy="185"/>
            </a:xfrm>
            <a:prstGeom prst="rect">
              <a:avLst/>
            </a:prstGeom>
            <a:noFill/>
            <a:ln w="9525">
              <a:noFill/>
              <a:miter lim="800000"/>
              <a:headEnd/>
              <a:tailEnd/>
            </a:ln>
          </p:spPr>
          <p:txBody>
            <a:bodyPr>
              <a:spAutoFit/>
            </a:bodyPr>
            <a:lstStyle/>
            <a:p>
              <a:pPr algn="ctr">
                <a:spcBef>
                  <a:spcPct val="50000"/>
                </a:spcBef>
              </a:pPr>
              <a:endParaRPr lang="ru-RU" sz="1600" b="1" dirty="0">
                <a:solidFill>
                  <a:srgbClr val="663300"/>
                </a:solidFill>
              </a:endParaRPr>
            </a:p>
          </p:txBody>
        </p:sp>
      </p:grpSp>
      <p:sp>
        <p:nvSpPr>
          <p:cNvPr id="9" name="Прямоугольник 8"/>
          <p:cNvSpPr/>
          <p:nvPr/>
        </p:nvSpPr>
        <p:spPr>
          <a:xfrm>
            <a:off x="6215074" y="3143248"/>
            <a:ext cx="2428892" cy="954107"/>
          </a:xfrm>
          <a:prstGeom prst="rect">
            <a:avLst/>
          </a:prstGeom>
        </p:spPr>
        <p:txBody>
          <a:bodyPr wrap="square">
            <a:spAutoFit/>
          </a:bodyPr>
          <a:lstStyle/>
          <a:p>
            <a:pPr algn="ctr">
              <a:spcBef>
                <a:spcPct val="50000"/>
              </a:spcBef>
            </a:pPr>
            <a:r>
              <a:rPr lang="ru-RU" sz="2800" b="1" dirty="0" smtClean="0">
                <a:solidFill>
                  <a:srgbClr val="FF0000"/>
                </a:solidFill>
              </a:rPr>
              <a:t>Жарок (жарки)</a:t>
            </a:r>
            <a:endParaRPr lang="ru-RU" sz="2800" b="1" dirty="0">
              <a:solidFill>
                <a:srgbClr val="FF0000"/>
              </a:solidFill>
            </a:endParaRPr>
          </a:p>
        </p:txBody>
      </p:sp>
      <p:sp>
        <p:nvSpPr>
          <p:cNvPr id="10" name="Выгнутая вправо стрелка 9">
            <a:hlinkClick r:id="rId3" action="ppaction://hlinksldjump"/>
          </p:cNvPr>
          <p:cNvSpPr/>
          <p:nvPr/>
        </p:nvSpPr>
        <p:spPr>
          <a:xfrm>
            <a:off x="8072462" y="5929330"/>
            <a:ext cx="428628" cy="500066"/>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ppt_x"/>
                                          </p:val>
                                        </p:tav>
                                        <p:tav tm="100000">
                                          <p:val>
                                            <p:strVal val="#ppt_x"/>
                                          </p:val>
                                        </p:tav>
                                      </p:tavLst>
                                    </p:anim>
                                    <p:anim calcmode="lin" valueType="num">
                                      <p:cBhvr additive="base">
                                        <p:cTn id="1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show="0">
  <p:cSld>
    <p:bg>
      <p:bgPr>
        <a:gradFill>
          <a:gsLst>
            <a:gs pos="0">
              <a:srgbClr val="99FF66"/>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2" name="Прямоугольник 1"/>
          <p:cNvSpPr/>
          <p:nvPr/>
        </p:nvSpPr>
        <p:spPr>
          <a:xfrm>
            <a:off x="1285852" y="428604"/>
            <a:ext cx="7572428" cy="1200329"/>
          </a:xfrm>
          <a:prstGeom prst="rect">
            <a:avLst/>
          </a:prstGeom>
        </p:spPr>
        <p:txBody>
          <a:bodyPr wrap="square">
            <a:spAutoFit/>
          </a:bodyPr>
          <a:lstStyle/>
          <a:p>
            <a:r>
              <a:rPr lang="ru-RU" sz="3600" b="1" dirty="0" smtClean="0">
                <a:solidFill>
                  <a:srgbClr val="C00000"/>
                </a:solidFill>
              </a:rPr>
              <a:t>Б-2 Назовите самую крупную рыбу, обитающую в Байкале? </a:t>
            </a:r>
            <a:endParaRPr lang="ru-RU" sz="3600" b="1" dirty="0">
              <a:solidFill>
                <a:srgbClr val="C00000"/>
              </a:solidFill>
            </a:endParaRPr>
          </a:p>
        </p:txBody>
      </p:sp>
      <p:pic>
        <p:nvPicPr>
          <p:cNvPr id="4" name="Рисунок 3" descr="Acipenser baeri"/>
          <p:cNvPicPr/>
          <p:nvPr/>
        </p:nvPicPr>
        <p:blipFill>
          <a:blip r:embed="rId2" cstate="print"/>
          <a:srcRect/>
          <a:stretch>
            <a:fillRect/>
          </a:stretch>
        </p:blipFill>
        <p:spPr bwMode="auto">
          <a:xfrm>
            <a:off x="928662" y="2714620"/>
            <a:ext cx="7572428" cy="2714644"/>
          </a:xfrm>
          <a:prstGeom prst="rect">
            <a:avLst/>
          </a:prstGeom>
          <a:noFill/>
          <a:ln w="9525">
            <a:noFill/>
            <a:miter lim="800000"/>
            <a:headEnd/>
            <a:tailEnd/>
          </a:ln>
        </p:spPr>
      </p:pic>
      <p:sp>
        <p:nvSpPr>
          <p:cNvPr id="5" name="TextBox 4"/>
          <p:cNvSpPr txBox="1"/>
          <p:nvPr/>
        </p:nvSpPr>
        <p:spPr>
          <a:xfrm>
            <a:off x="1571604" y="5786454"/>
            <a:ext cx="2714644" cy="769441"/>
          </a:xfrm>
          <a:prstGeom prst="rect">
            <a:avLst/>
          </a:prstGeom>
          <a:noFill/>
        </p:spPr>
        <p:txBody>
          <a:bodyPr wrap="square" rtlCol="0">
            <a:spAutoFit/>
          </a:bodyPr>
          <a:lstStyle/>
          <a:p>
            <a:r>
              <a:rPr lang="ru-RU" sz="4400" dirty="0" smtClean="0">
                <a:solidFill>
                  <a:srgbClr val="FF0000"/>
                </a:solidFill>
              </a:rPr>
              <a:t>ОСЕТР</a:t>
            </a:r>
            <a:endParaRPr lang="ru-RU" sz="4400" dirty="0">
              <a:solidFill>
                <a:srgbClr val="FF0000"/>
              </a:solidFill>
            </a:endParaRPr>
          </a:p>
        </p:txBody>
      </p:sp>
      <p:sp>
        <p:nvSpPr>
          <p:cNvPr id="7" name="Выгнутая вправо стрелка 6">
            <a:hlinkClick r:id="rId3"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 calcmode="lin" valueType="num">
                                      <p:cBhvr>
                                        <p:cTn id="14" dur="1000" fill="hold"/>
                                        <p:tgtEl>
                                          <p:spTgt spid="5">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0">
  <p:cSld>
    <p:bg>
      <p:bgPr>
        <a:gradFill>
          <a:gsLst>
            <a:gs pos="0">
              <a:srgbClr val="99FF66"/>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2" name="Выгнутая вправо стрелка 1">
            <a:hlinkClick r:id="rId2"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285720" y="500042"/>
            <a:ext cx="8358246" cy="1200329"/>
          </a:xfrm>
          <a:prstGeom prst="rect">
            <a:avLst/>
          </a:prstGeom>
        </p:spPr>
        <p:txBody>
          <a:bodyPr wrap="square">
            <a:spAutoFit/>
          </a:bodyPr>
          <a:lstStyle/>
          <a:p>
            <a:r>
              <a:rPr lang="ru-RU" sz="3600" b="1" dirty="0" smtClean="0">
                <a:solidFill>
                  <a:srgbClr val="C00000"/>
                </a:solidFill>
              </a:rPr>
              <a:t>Б-3. Какое млекопитающее животное обитает в озере Байкал? </a:t>
            </a:r>
            <a:endParaRPr lang="ru-RU" sz="3600" b="1" dirty="0">
              <a:solidFill>
                <a:srgbClr val="C00000"/>
              </a:solidFill>
            </a:endParaRPr>
          </a:p>
        </p:txBody>
      </p:sp>
      <p:pic>
        <p:nvPicPr>
          <p:cNvPr id="96258" name="Picture 2" descr="C:\Users\Admin\Desktop\images (9).jpg"/>
          <p:cNvPicPr>
            <a:picLocks noChangeAspect="1" noChangeArrowheads="1"/>
          </p:cNvPicPr>
          <p:nvPr/>
        </p:nvPicPr>
        <p:blipFill>
          <a:blip r:embed="rId3" cstate="print"/>
          <a:srcRect/>
          <a:stretch>
            <a:fillRect/>
          </a:stretch>
        </p:blipFill>
        <p:spPr bwMode="auto">
          <a:xfrm>
            <a:off x="928662" y="2143116"/>
            <a:ext cx="3974151" cy="3500456"/>
          </a:xfrm>
          <a:prstGeom prst="rect">
            <a:avLst/>
          </a:prstGeom>
          <a:noFill/>
        </p:spPr>
      </p:pic>
      <p:sp>
        <p:nvSpPr>
          <p:cNvPr id="5" name="TextBox 4"/>
          <p:cNvSpPr txBox="1"/>
          <p:nvPr/>
        </p:nvSpPr>
        <p:spPr>
          <a:xfrm>
            <a:off x="5786446" y="3071810"/>
            <a:ext cx="2714644" cy="769441"/>
          </a:xfrm>
          <a:prstGeom prst="rect">
            <a:avLst/>
          </a:prstGeom>
          <a:noFill/>
        </p:spPr>
        <p:txBody>
          <a:bodyPr wrap="square" rtlCol="0">
            <a:spAutoFit/>
          </a:bodyPr>
          <a:lstStyle/>
          <a:p>
            <a:r>
              <a:rPr lang="ru-RU" sz="4400" dirty="0" smtClean="0">
                <a:solidFill>
                  <a:srgbClr val="FF0000"/>
                </a:solidFill>
              </a:rPr>
              <a:t>НЕРПА</a:t>
            </a:r>
            <a:endParaRPr lang="ru-RU" sz="44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1000" fill="hold"/>
                                        <p:tgtEl>
                                          <p:spTgt spid="96258"/>
                                        </p:tgtEl>
                                        <p:attrNameLst>
                                          <p:attrName>ppt_x</p:attrName>
                                        </p:attrNameLst>
                                      </p:cBhvr>
                                      <p:tavLst>
                                        <p:tav tm="0">
                                          <p:val>
                                            <p:strVal val="#ppt_x-.2"/>
                                          </p:val>
                                        </p:tav>
                                        <p:tav tm="100000">
                                          <p:val>
                                            <p:strVal val="#ppt_x"/>
                                          </p:val>
                                        </p:tav>
                                      </p:tavLst>
                                    </p:anim>
                                    <p:anim calcmode="lin" valueType="num">
                                      <p:cBhvr>
                                        <p:cTn id="8" dur="1000" fill="hold"/>
                                        <p:tgtEl>
                                          <p:spTgt spid="962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96258"/>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 calcmode="lin" valueType="num">
                                      <p:cBhvr>
                                        <p:cTn id="14" dur="1000" fill="hold"/>
                                        <p:tgtEl>
                                          <p:spTgt spid="5">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0">
  <p:cSld>
    <p:bg>
      <p:bgPr>
        <a:gradFill>
          <a:gsLst>
            <a:gs pos="0">
              <a:srgbClr val="99FF66"/>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2" name="Выгнутая вправо стрелка 1">
            <a:hlinkClick r:id="rId2"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500034" y="428604"/>
            <a:ext cx="8414483" cy="646331"/>
          </a:xfrm>
          <a:prstGeom prst="rect">
            <a:avLst/>
          </a:prstGeom>
        </p:spPr>
        <p:txBody>
          <a:bodyPr wrap="none">
            <a:spAutoFit/>
          </a:bodyPr>
          <a:lstStyle/>
          <a:p>
            <a:r>
              <a:rPr lang="ru-RU" sz="3600" b="1" dirty="0" smtClean="0">
                <a:solidFill>
                  <a:srgbClr val="C00000"/>
                </a:solidFill>
              </a:rPr>
              <a:t>Б-4.  Деревья -долгожители на Байкале? </a:t>
            </a:r>
            <a:endParaRPr lang="ru-RU" sz="3600" b="1" dirty="0">
              <a:solidFill>
                <a:srgbClr val="C00000"/>
              </a:solidFill>
            </a:endParaRPr>
          </a:p>
        </p:txBody>
      </p:sp>
      <p:pic>
        <p:nvPicPr>
          <p:cNvPr id="3074" name="Picture 2" descr="Картинки по запросу деревья кедр и лиственница на байкале"/>
          <p:cNvPicPr>
            <a:picLocks noChangeAspect="1" noChangeArrowheads="1"/>
          </p:cNvPicPr>
          <p:nvPr/>
        </p:nvPicPr>
        <p:blipFill>
          <a:blip r:embed="rId3" cstate="print"/>
          <a:srcRect/>
          <a:stretch>
            <a:fillRect/>
          </a:stretch>
        </p:blipFill>
        <p:spPr bwMode="auto">
          <a:xfrm>
            <a:off x="714348" y="1500174"/>
            <a:ext cx="3629201" cy="2714644"/>
          </a:xfrm>
          <a:prstGeom prst="rect">
            <a:avLst/>
          </a:prstGeom>
          <a:noFill/>
        </p:spPr>
      </p:pic>
      <p:pic>
        <p:nvPicPr>
          <p:cNvPr id="3076" name="Picture 4" descr="Картинки по запросу лиственница на байкале"/>
          <p:cNvPicPr>
            <a:picLocks noChangeAspect="1" noChangeArrowheads="1"/>
          </p:cNvPicPr>
          <p:nvPr/>
        </p:nvPicPr>
        <p:blipFill>
          <a:blip r:embed="rId4" cstate="print"/>
          <a:srcRect/>
          <a:stretch>
            <a:fillRect/>
          </a:stretch>
        </p:blipFill>
        <p:spPr bwMode="auto">
          <a:xfrm>
            <a:off x="4929190" y="1500174"/>
            <a:ext cx="3886416" cy="2609856"/>
          </a:xfrm>
          <a:prstGeom prst="rect">
            <a:avLst/>
          </a:prstGeom>
          <a:noFill/>
        </p:spPr>
      </p:pic>
      <p:sp>
        <p:nvSpPr>
          <p:cNvPr id="6" name="Прямоугольник 5"/>
          <p:cNvSpPr/>
          <p:nvPr/>
        </p:nvSpPr>
        <p:spPr>
          <a:xfrm>
            <a:off x="714348" y="4643446"/>
            <a:ext cx="8551187" cy="707886"/>
          </a:xfrm>
          <a:prstGeom prst="rect">
            <a:avLst/>
          </a:prstGeom>
        </p:spPr>
        <p:txBody>
          <a:bodyPr wrap="none">
            <a:spAutoFit/>
          </a:bodyPr>
          <a:lstStyle/>
          <a:p>
            <a:r>
              <a:rPr lang="ru-RU" sz="4000" i="1" dirty="0" smtClean="0"/>
              <a:t>Кедр 550 лет и лиственница 530 лет</a:t>
            </a:r>
            <a:endParaRPr lang="ru-RU" sz="40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ppt_x</p:attrName>
                                        </p:attrNameLst>
                                      </p:cBhvr>
                                      <p:tavLst>
                                        <p:tav tm="0">
                                          <p:val>
                                            <p:strVal val="#ppt_x-.2"/>
                                          </p:val>
                                        </p:tav>
                                        <p:tav tm="100000">
                                          <p:val>
                                            <p:strVal val="#ppt_x"/>
                                          </p:val>
                                        </p:tav>
                                      </p:tavLst>
                                    </p:anim>
                                    <p:anim calcmode="lin" valueType="num">
                                      <p:cBhvr>
                                        <p:cTn id="8" dur="1000" fill="hold"/>
                                        <p:tgtEl>
                                          <p:spTgt spid="3074"/>
                                        </p:tgtEl>
                                        <p:attrNameLst>
                                          <p:attrName>ppt_y</p:attrName>
                                        </p:attrNameLst>
                                      </p:cBhvr>
                                      <p:tavLst>
                                        <p:tav tm="0">
                                          <p:val>
                                            <p:strVal val="#ppt_y"/>
                                          </p:val>
                                        </p:tav>
                                        <p:tav tm="100000">
                                          <p:val>
                                            <p:strVal val="#ppt_y"/>
                                          </p:val>
                                        </p:tav>
                                      </p:tavLst>
                                    </p:anim>
                                    <p:animEffect transition="in" filter="wipe(right)" prLst="gradientSize: 0.1">
                                      <p:cBhvr>
                                        <p:cTn id="9" dur="1000"/>
                                        <p:tgtEl>
                                          <p:spTgt spid="3074"/>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3076"/>
                                        </p:tgtEl>
                                        <p:attrNameLst>
                                          <p:attrName>style.visibility</p:attrName>
                                        </p:attrNameLst>
                                      </p:cBhvr>
                                      <p:to>
                                        <p:strVal val="visible"/>
                                      </p:to>
                                    </p:set>
                                    <p:anim calcmode="lin" valueType="num">
                                      <p:cBhvr>
                                        <p:cTn id="14" dur="1000" fill="hold"/>
                                        <p:tgtEl>
                                          <p:spTgt spid="3076"/>
                                        </p:tgtEl>
                                        <p:attrNameLst>
                                          <p:attrName>ppt_x</p:attrName>
                                        </p:attrNameLst>
                                      </p:cBhvr>
                                      <p:tavLst>
                                        <p:tav tm="0">
                                          <p:val>
                                            <p:strVal val="#ppt_x-.2"/>
                                          </p:val>
                                        </p:tav>
                                        <p:tav tm="100000">
                                          <p:val>
                                            <p:strVal val="#ppt_x"/>
                                          </p:val>
                                        </p:tav>
                                      </p:tavLst>
                                    </p:anim>
                                    <p:anim calcmode="lin" valueType="num">
                                      <p:cBhvr>
                                        <p:cTn id="15" dur="1000" fill="hold"/>
                                        <p:tgtEl>
                                          <p:spTgt spid="3076"/>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076"/>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ppt_x</p:attrName>
                                        </p:attrNameLst>
                                      </p:cBhvr>
                                      <p:tavLst>
                                        <p:tav tm="0">
                                          <p:val>
                                            <p:strVal val="#ppt_x-.2"/>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show="0">
  <p:cSld>
    <p:bg>
      <p:bgPr>
        <a:gradFill>
          <a:gsLst>
            <a:gs pos="0">
              <a:srgbClr val="99FF66"/>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Прямоугольник 2"/>
          <p:cNvSpPr/>
          <p:nvPr/>
        </p:nvSpPr>
        <p:spPr>
          <a:xfrm>
            <a:off x="428596" y="285728"/>
            <a:ext cx="8286808" cy="1077218"/>
          </a:xfrm>
          <a:prstGeom prst="rect">
            <a:avLst/>
          </a:prstGeom>
        </p:spPr>
        <p:txBody>
          <a:bodyPr wrap="square">
            <a:spAutoFit/>
          </a:bodyPr>
          <a:lstStyle/>
          <a:p>
            <a:r>
              <a:rPr lang="ru-RU" sz="3200" b="1" dirty="0" smtClean="0">
                <a:solidFill>
                  <a:srgbClr val="C00000"/>
                </a:solidFill>
              </a:rPr>
              <a:t>Б-5. Какие организмы выполняют функции «санитаров» экосистемы Байкала? </a:t>
            </a:r>
            <a:endParaRPr lang="ru-RU" sz="3200" b="1" dirty="0">
              <a:solidFill>
                <a:srgbClr val="C00000"/>
              </a:solidFill>
            </a:endParaRPr>
          </a:p>
        </p:txBody>
      </p:sp>
      <p:sp>
        <p:nvSpPr>
          <p:cNvPr id="4" name="Прямоугольник 3"/>
          <p:cNvSpPr/>
          <p:nvPr/>
        </p:nvSpPr>
        <p:spPr>
          <a:xfrm>
            <a:off x="285720" y="5357826"/>
            <a:ext cx="8572560" cy="1077218"/>
          </a:xfrm>
          <a:prstGeom prst="rect">
            <a:avLst/>
          </a:prstGeom>
        </p:spPr>
        <p:txBody>
          <a:bodyPr wrap="square">
            <a:spAutoFit/>
          </a:bodyPr>
          <a:lstStyle/>
          <a:p>
            <a:r>
              <a:rPr lang="ru-RU" sz="3200" b="1" dirty="0" err="1" smtClean="0"/>
              <a:t>Бактерии-сапротрофы</a:t>
            </a:r>
            <a:r>
              <a:rPr lang="ru-RU" sz="3200" b="1" dirty="0" smtClean="0"/>
              <a:t>, </a:t>
            </a:r>
            <a:r>
              <a:rPr lang="ru-RU" sz="3200" b="1" dirty="0" err="1" smtClean="0"/>
              <a:t>гаммариды</a:t>
            </a:r>
            <a:r>
              <a:rPr lang="ru-RU" sz="3200" b="1" dirty="0" smtClean="0"/>
              <a:t>,</a:t>
            </a:r>
          </a:p>
          <a:p>
            <a:r>
              <a:rPr lang="ru-RU" sz="3200" b="1" dirty="0" smtClean="0"/>
              <a:t> </a:t>
            </a:r>
            <a:r>
              <a:rPr lang="ru-RU" sz="3200" b="1" dirty="0" err="1" smtClean="0"/>
              <a:t>эпишура</a:t>
            </a:r>
            <a:r>
              <a:rPr lang="ru-RU" sz="3200" b="1" dirty="0" smtClean="0"/>
              <a:t>, байкальские губки</a:t>
            </a:r>
            <a:endParaRPr lang="ru-RU" sz="3200" b="1" dirty="0"/>
          </a:p>
        </p:txBody>
      </p:sp>
      <p:pic>
        <p:nvPicPr>
          <p:cNvPr id="4098" name="Picture 2" descr="Картинки по запросу эпишура, байкальские губки"/>
          <p:cNvPicPr>
            <a:picLocks noChangeAspect="1" noChangeArrowheads="1"/>
          </p:cNvPicPr>
          <p:nvPr/>
        </p:nvPicPr>
        <p:blipFill>
          <a:blip r:embed="rId2" cstate="print"/>
          <a:srcRect/>
          <a:stretch>
            <a:fillRect/>
          </a:stretch>
        </p:blipFill>
        <p:spPr bwMode="auto">
          <a:xfrm>
            <a:off x="6429388" y="2643182"/>
            <a:ext cx="2381247" cy="1785935"/>
          </a:xfrm>
          <a:prstGeom prst="rect">
            <a:avLst/>
          </a:prstGeom>
          <a:noFill/>
        </p:spPr>
      </p:pic>
      <p:pic>
        <p:nvPicPr>
          <p:cNvPr id="4100" name="Picture 4" descr="Картинки по запросу эпишура, байкальские губки"/>
          <p:cNvPicPr>
            <a:picLocks noChangeAspect="1" noChangeArrowheads="1"/>
          </p:cNvPicPr>
          <p:nvPr/>
        </p:nvPicPr>
        <p:blipFill>
          <a:blip r:embed="rId3" cstate="print"/>
          <a:srcRect/>
          <a:stretch>
            <a:fillRect/>
          </a:stretch>
        </p:blipFill>
        <p:spPr bwMode="auto">
          <a:xfrm>
            <a:off x="3357554" y="1500174"/>
            <a:ext cx="2643186" cy="1762124"/>
          </a:xfrm>
          <a:prstGeom prst="rect">
            <a:avLst/>
          </a:prstGeom>
          <a:noFill/>
        </p:spPr>
      </p:pic>
      <p:pic>
        <p:nvPicPr>
          <p:cNvPr id="4102" name="Picture 6" descr="Картинки по запросу гаммариды"/>
          <p:cNvPicPr>
            <a:picLocks noChangeAspect="1" noChangeArrowheads="1"/>
          </p:cNvPicPr>
          <p:nvPr/>
        </p:nvPicPr>
        <p:blipFill>
          <a:blip r:embed="rId4" cstate="print"/>
          <a:srcRect/>
          <a:stretch>
            <a:fillRect/>
          </a:stretch>
        </p:blipFill>
        <p:spPr bwMode="auto">
          <a:xfrm>
            <a:off x="3428992" y="3571876"/>
            <a:ext cx="2643206" cy="1754340"/>
          </a:xfrm>
          <a:prstGeom prst="rect">
            <a:avLst/>
          </a:prstGeom>
          <a:noFill/>
        </p:spPr>
      </p:pic>
      <p:pic>
        <p:nvPicPr>
          <p:cNvPr id="4104" name="Picture 8" descr="Похожее изображение"/>
          <p:cNvPicPr>
            <a:picLocks noChangeAspect="1" noChangeArrowheads="1"/>
          </p:cNvPicPr>
          <p:nvPr/>
        </p:nvPicPr>
        <p:blipFill>
          <a:blip r:embed="rId5" cstate="print"/>
          <a:srcRect/>
          <a:stretch>
            <a:fillRect/>
          </a:stretch>
        </p:blipFill>
        <p:spPr bwMode="auto">
          <a:xfrm>
            <a:off x="357158" y="2714620"/>
            <a:ext cx="2348034" cy="1490646"/>
          </a:xfrm>
          <a:prstGeom prst="rect">
            <a:avLst/>
          </a:prstGeom>
          <a:noFill/>
        </p:spPr>
      </p:pic>
      <p:sp>
        <p:nvSpPr>
          <p:cNvPr id="2" name="Выгнутая вправо стрелка 1">
            <a:hlinkClick r:id="rId6"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show="0">
  <p:cSld>
    <p:bg>
      <p:bgPr>
        <a:gradFill>
          <a:gsLst>
            <a:gs pos="0">
              <a:srgbClr val="99FF66"/>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2" name="Выгнутая вправо стрелка 1">
            <a:hlinkClick r:id="rId2"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97281" name="Rectangle 1"/>
          <p:cNvSpPr>
            <a:spLocks noChangeArrowheads="1"/>
          </p:cNvSpPr>
          <p:nvPr/>
        </p:nvSpPr>
        <p:spPr bwMode="auto">
          <a:xfrm>
            <a:off x="285720" y="357166"/>
            <a:ext cx="8643998"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Б-6. Что такое «эндемизм»? Назовите наиболее ярких представителей фауны байкальских эндемиков.</a:t>
            </a:r>
            <a:endParaRPr kumimoji="0" lang="ru-RU" sz="2400" b="1" i="0" u="none" strike="noStrike" cap="none" normalizeH="0" baseline="0" dirty="0" smtClean="0">
              <a:ln>
                <a:noFill/>
              </a:ln>
              <a:solidFill>
                <a:srgbClr val="C00000"/>
              </a:solidFill>
              <a:effectLst/>
              <a:latin typeface="Arial" pitchFamily="34" charset="0"/>
              <a:cs typeface="Arial" pitchFamily="34" charset="0"/>
            </a:endParaRPr>
          </a:p>
        </p:txBody>
      </p:sp>
      <p:sp>
        <p:nvSpPr>
          <p:cNvPr id="4" name="Прямоугольник 3"/>
          <p:cNvSpPr/>
          <p:nvPr/>
        </p:nvSpPr>
        <p:spPr>
          <a:xfrm>
            <a:off x="4932040" y="1225689"/>
            <a:ext cx="3997662" cy="5632311"/>
          </a:xfrm>
          <a:prstGeom prst="rect">
            <a:avLst/>
          </a:prstGeom>
        </p:spPr>
        <p:txBody>
          <a:bodyPr wrap="square">
            <a:spAutoFit/>
          </a:bodyPr>
          <a:lstStyle/>
          <a:p>
            <a:r>
              <a:rPr lang="ru-RU" sz="2400" b="1" dirty="0" smtClean="0"/>
              <a:t>Эндемики – виды растений и животных, распространенные на одной, относительно небольшой территории и не встречающиеся в других местах. </a:t>
            </a:r>
            <a:br>
              <a:rPr lang="ru-RU" sz="2400" b="1" dirty="0" smtClean="0"/>
            </a:br>
            <a:r>
              <a:rPr lang="ru-RU" sz="2400" b="1" dirty="0" smtClean="0"/>
              <a:t> Примеры эндемичных видов Байкала: </a:t>
            </a:r>
          </a:p>
          <a:p>
            <a:r>
              <a:rPr lang="ru-RU" sz="2400" b="1" dirty="0" smtClean="0"/>
              <a:t>байкальские губки байкальская </a:t>
            </a:r>
            <a:r>
              <a:rPr lang="ru-RU" sz="2400" b="1" dirty="0" err="1" smtClean="0"/>
              <a:t>эпишура</a:t>
            </a:r>
            <a:r>
              <a:rPr lang="ru-RU" sz="2400" b="1" dirty="0" smtClean="0"/>
              <a:t>, </a:t>
            </a:r>
            <a:r>
              <a:rPr lang="ru-RU" sz="2400" b="1" dirty="0" err="1" smtClean="0"/>
              <a:t>гаммариды</a:t>
            </a:r>
            <a:r>
              <a:rPr lang="ru-RU" sz="2400" b="1" dirty="0" smtClean="0"/>
              <a:t>, </a:t>
            </a:r>
          </a:p>
          <a:p>
            <a:r>
              <a:rPr lang="ru-RU" sz="2400" b="1" dirty="0" smtClean="0"/>
              <a:t>байкальский омуль, голомянка, </a:t>
            </a:r>
          </a:p>
          <a:p>
            <a:r>
              <a:rPr lang="ru-RU" sz="2400" b="1" dirty="0" smtClean="0"/>
              <a:t>байкальская нерпа.</a:t>
            </a:r>
            <a:endParaRPr lang="ru-RU" sz="2400" b="1" dirty="0"/>
          </a:p>
        </p:txBody>
      </p:sp>
      <p:pic>
        <p:nvPicPr>
          <p:cNvPr id="97283" name="Picture 3" descr="Картинки по запросу эндемики байкала"/>
          <p:cNvPicPr>
            <a:picLocks noChangeAspect="1" noChangeArrowheads="1"/>
          </p:cNvPicPr>
          <p:nvPr/>
        </p:nvPicPr>
        <p:blipFill>
          <a:blip r:embed="rId3" cstate="print"/>
          <a:srcRect/>
          <a:stretch>
            <a:fillRect/>
          </a:stretch>
        </p:blipFill>
        <p:spPr bwMode="auto">
          <a:xfrm>
            <a:off x="142844" y="1428736"/>
            <a:ext cx="4357148" cy="5076814"/>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97283"/>
                                        </p:tgtEl>
                                        <p:attrNameLst>
                                          <p:attrName>style.visibility</p:attrName>
                                        </p:attrNameLst>
                                      </p:cBhvr>
                                      <p:to>
                                        <p:strVal val="visible"/>
                                      </p:to>
                                    </p:set>
                                    <p:anim calcmode="lin" valueType="num">
                                      <p:cBhvr>
                                        <p:cTn id="7" dur="1000" fill="hold"/>
                                        <p:tgtEl>
                                          <p:spTgt spid="97283"/>
                                        </p:tgtEl>
                                        <p:attrNameLst>
                                          <p:attrName>ppt_x</p:attrName>
                                        </p:attrNameLst>
                                      </p:cBhvr>
                                      <p:tavLst>
                                        <p:tav tm="0">
                                          <p:val>
                                            <p:strVal val="#ppt_x-.2"/>
                                          </p:val>
                                        </p:tav>
                                        <p:tav tm="100000">
                                          <p:val>
                                            <p:strVal val="#ppt_x"/>
                                          </p:val>
                                        </p:tav>
                                      </p:tavLst>
                                    </p:anim>
                                    <p:anim calcmode="lin" valueType="num">
                                      <p:cBhvr>
                                        <p:cTn id="8" dur="1000" fill="hold"/>
                                        <p:tgtEl>
                                          <p:spTgt spid="97283"/>
                                        </p:tgtEl>
                                        <p:attrNameLst>
                                          <p:attrName>ppt_y</p:attrName>
                                        </p:attrNameLst>
                                      </p:cBhvr>
                                      <p:tavLst>
                                        <p:tav tm="0">
                                          <p:val>
                                            <p:strVal val="#ppt_y"/>
                                          </p:val>
                                        </p:tav>
                                        <p:tav tm="100000">
                                          <p:val>
                                            <p:strVal val="#ppt_y"/>
                                          </p:val>
                                        </p:tav>
                                      </p:tavLst>
                                    </p:anim>
                                    <p:animEffect transition="in" filter="wipe(right)" prLst="gradientSize: 0.1">
                                      <p:cBhvr>
                                        <p:cTn id="9" dur="1000"/>
                                        <p:tgtEl>
                                          <p:spTgt spid="97283"/>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ppt_x</p:attrName>
                                        </p:attrNameLst>
                                      </p:cBhvr>
                                      <p:tavLst>
                                        <p:tav tm="0">
                                          <p:val>
                                            <p:strVal val="#ppt_x-.2"/>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show="0">
  <p:cSld>
    <p:bg>
      <p:bgPr>
        <a:gradFill>
          <a:gsLst>
            <a:gs pos="0">
              <a:srgbClr val="99FF66"/>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2" name="Выгнутая вправо стрелка 1">
            <a:hlinkClick r:id="rId2"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98305" name="Rectangle 1"/>
          <p:cNvSpPr>
            <a:spLocks noChangeArrowheads="1"/>
          </p:cNvSpPr>
          <p:nvPr/>
        </p:nvSpPr>
        <p:spPr bwMode="auto">
          <a:xfrm>
            <a:off x="428564" y="285728"/>
            <a:ext cx="8715436"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Б-7.</a:t>
            </a:r>
            <a:r>
              <a:rPr kumimoji="0" lang="ru-RU" sz="2000" b="1" i="0" u="none" strike="noStrike" cap="none" normalizeH="0" baseline="0" dirty="0" smtClean="0">
                <a:ln>
                  <a:noFill/>
                </a:ln>
                <a:solidFill>
                  <a:srgbClr val="C00000"/>
                </a:solidFill>
                <a:effectLst/>
                <a:latin typeface="Arial" pitchFamily="34" charset="0"/>
                <a:ea typeface="Times New Roman" pitchFamily="18" charset="0"/>
                <a:cs typeface="Times New Roman" pitchFamily="18" charset="0"/>
              </a:rPr>
              <a:t> Определите видовое название организма по описанию: </a:t>
            </a:r>
            <a:endParaRPr kumimoji="0" lang="ru-RU" sz="2000" b="1" i="0" u="none" strike="noStrike" cap="none" normalizeH="0" baseline="0" dirty="0" smtClean="0">
              <a:ln>
                <a:noFill/>
              </a:ln>
              <a:solidFill>
                <a:srgbClr val="C00000"/>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 Мое тело состоит из неразветвленных нитей, которые крепятся к подводным камням, корягам и образуют тину. Внутри моих клеток можно заметить поясок в виде незаконченного кольца. В летнее время мой зеленый покров одевает все прибрежные камни, а осенью я отмираю, камни вновь обнажаются до теплой поры. В холодный период я проживаю на дне водоема в виде спор…  </a:t>
            </a:r>
            <a:endParaRPr kumimoji="0" lang="ru-RU" sz="2000" b="1" i="0" u="none" strike="noStrike" cap="none" normalizeH="0" baseline="0" dirty="0" smtClean="0">
              <a:ln>
                <a:noFill/>
              </a:ln>
              <a:solidFill>
                <a:srgbClr val="7030A0"/>
              </a:solidFill>
              <a:effectLst/>
              <a:latin typeface="Arial" pitchFamily="34" charset="0"/>
              <a:cs typeface="Arial" pitchFamily="34" charset="0"/>
            </a:endParaRPr>
          </a:p>
        </p:txBody>
      </p:sp>
      <p:sp>
        <p:nvSpPr>
          <p:cNvPr id="4" name="Прямоугольник 3"/>
          <p:cNvSpPr/>
          <p:nvPr/>
        </p:nvSpPr>
        <p:spPr>
          <a:xfrm>
            <a:off x="6429388" y="3500438"/>
            <a:ext cx="1944122" cy="646331"/>
          </a:xfrm>
          <a:prstGeom prst="rect">
            <a:avLst/>
          </a:prstGeom>
        </p:spPr>
        <p:txBody>
          <a:bodyPr wrap="none">
            <a:spAutoFit/>
          </a:bodyPr>
          <a:lstStyle/>
          <a:p>
            <a:r>
              <a:rPr lang="ru-RU" sz="3600" dirty="0" err="1" smtClean="0">
                <a:solidFill>
                  <a:srgbClr val="FF0000"/>
                </a:solidFill>
              </a:rPr>
              <a:t>Улотрикс</a:t>
            </a:r>
            <a:endParaRPr lang="ru-RU" sz="3600" dirty="0">
              <a:solidFill>
                <a:srgbClr val="FF0000"/>
              </a:solidFill>
            </a:endParaRPr>
          </a:p>
        </p:txBody>
      </p:sp>
      <p:pic>
        <p:nvPicPr>
          <p:cNvPr id="98307" name="Picture 3" descr="Картинки по запросу Улотрикс байкала"/>
          <p:cNvPicPr>
            <a:picLocks noChangeAspect="1" noChangeArrowheads="1"/>
          </p:cNvPicPr>
          <p:nvPr/>
        </p:nvPicPr>
        <p:blipFill>
          <a:blip r:embed="rId3" cstate="print"/>
          <a:srcRect/>
          <a:stretch>
            <a:fillRect/>
          </a:stretch>
        </p:blipFill>
        <p:spPr bwMode="auto">
          <a:xfrm>
            <a:off x="857224" y="2928934"/>
            <a:ext cx="4714908" cy="3536181"/>
          </a:xfrm>
          <a:prstGeom prst="rect">
            <a:avLst/>
          </a:prstGeom>
          <a:noFill/>
        </p:spPr>
      </p:pic>
      <p:sp>
        <p:nvSpPr>
          <p:cNvPr id="6" name="Выгнутая вправо стрелка 5">
            <a:hlinkClick r:id="rId2" action="ppaction://hlinksldjump"/>
          </p:cNvPr>
          <p:cNvSpPr/>
          <p:nvPr/>
        </p:nvSpPr>
        <p:spPr>
          <a:xfrm>
            <a:off x="8358214" y="6000768"/>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Выгнутая вправо стрелка 2">
            <a:hlinkClick r:id="rId3"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4" name="Прямоугольник 3"/>
          <p:cNvSpPr/>
          <p:nvPr/>
        </p:nvSpPr>
        <p:spPr>
          <a:xfrm>
            <a:off x="1142976" y="785794"/>
            <a:ext cx="6286528" cy="1200329"/>
          </a:xfrm>
          <a:prstGeom prst="rect">
            <a:avLst/>
          </a:prstGeom>
        </p:spPr>
        <p:txBody>
          <a:bodyPr wrap="square">
            <a:spAutoFit/>
          </a:bodyPr>
          <a:lstStyle/>
          <a:p>
            <a:r>
              <a:rPr lang="ru-RU" sz="3600" b="1" dirty="0" smtClean="0">
                <a:solidFill>
                  <a:srgbClr val="000099"/>
                </a:solidFill>
                <a:latin typeface="Arial" pitchFamily="34" charset="0"/>
                <a:ea typeface="Times New Roman" pitchFamily="18" charset="0"/>
                <a:cs typeface="Times New Roman" pitchFamily="18" charset="0"/>
              </a:rPr>
              <a:t>Х-1. Как часто происходит обмен воды в Байкале? </a:t>
            </a:r>
            <a:endParaRPr lang="ru-RU" sz="3600" dirty="0">
              <a:solidFill>
                <a:srgbClr val="000099"/>
              </a:solidFill>
            </a:endParaRPr>
          </a:p>
        </p:txBody>
      </p:sp>
      <p:pic>
        <p:nvPicPr>
          <p:cNvPr id="105474" name="Picture 2" descr="http://player.myshared.ru/4/202936/slides/slide_14.jpg"/>
          <p:cNvPicPr>
            <a:picLocks noChangeAspect="1" noChangeArrowheads="1"/>
          </p:cNvPicPr>
          <p:nvPr/>
        </p:nvPicPr>
        <p:blipFill>
          <a:blip r:embed="rId4" cstate="print"/>
          <a:srcRect t="23622"/>
          <a:stretch>
            <a:fillRect/>
          </a:stretch>
        </p:blipFill>
        <p:spPr bwMode="auto">
          <a:xfrm>
            <a:off x="1285852" y="2285992"/>
            <a:ext cx="6394355" cy="35719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105474"/>
                                        </p:tgtEl>
                                        <p:attrNameLst>
                                          <p:attrName>style.visibility</p:attrName>
                                        </p:attrNameLst>
                                      </p:cBhvr>
                                      <p:to>
                                        <p:strVal val="visible"/>
                                      </p:to>
                                    </p:set>
                                    <p:anim calcmode="lin" valueType="num">
                                      <p:cBhvr>
                                        <p:cTn id="7" dur="1000" fill="hold"/>
                                        <p:tgtEl>
                                          <p:spTgt spid="105474"/>
                                        </p:tgtEl>
                                        <p:attrNameLst>
                                          <p:attrName>ppt_x</p:attrName>
                                        </p:attrNameLst>
                                      </p:cBhvr>
                                      <p:tavLst>
                                        <p:tav tm="0">
                                          <p:val>
                                            <p:strVal val="#ppt_x-.2"/>
                                          </p:val>
                                        </p:tav>
                                        <p:tav tm="100000">
                                          <p:val>
                                            <p:strVal val="#ppt_x"/>
                                          </p:val>
                                        </p:tav>
                                      </p:tavLst>
                                    </p:anim>
                                    <p:anim calcmode="lin" valueType="num">
                                      <p:cBhvr>
                                        <p:cTn id="8" dur="1000" fill="hold"/>
                                        <p:tgtEl>
                                          <p:spTgt spid="10547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54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99329" name="Rectangle 1"/>
          <p:cNvSpPr>
            <a:spLocks noChangeArrowheads="1"/>
          </p:cNvSpPr>
          <p:nvPr/>
        </p:nvSpPr>
        <p:spPr bwMode="auto">
          <a:xfrm>
            <a:off x="142215" y="214290"/>
            <a:ext cx="9001785"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900" b="1" i="0" u="none" strike="noStrike" cap="none" normalizeH="0" baseline="0" dirty="0" smtClean="0">
                <a:ln>
                  <a:noFill/>
                </a:ln>
                <a:solidFill>
                  <a:srgbClr val="000099"/>
                </a:solidFill>
                <a:effectLst/>
                <a:latin typeface="Arial" pitchFamily="34" charset="0"/>
                <a:ea typeface="Calibri" pitchFamily="34" charset="0"/>
                <a:cs typeface="Arial" pitchFamily="34" charset="0"/>
              </a:rPr>
              <a:t> </a:t>
            </a:r>
            <a:r>
              <a:rPr kumimoji="0" lang="ru-RU" sz="2800" b="1" i="0" u="none" strike="noStrike" cap="none" normalizeH="0" baseline="0" dirty="0" smtClean="0">
                <a:ln>
                  <a:noFill/>
                </a:ln>
                <a:solidFill>
                  <a:srgbClr val="000099"/>
                </a:solidFill>
                <a:effectLst/>
                <a:latin typeface="Arial" pitchFamily="34" charset="0"/>
                <a:ea typeface="Times New Roman" pitchFamily="18" charset="0"/>
                <a:cs typeface="Times New Roman" pitchFamily="18" charset="0"/>
              </a:rPr>
              <a:t>Х-2. Сколько химических элементов содержится в воде Байкала? Назовите примерное количество. </a:t>
            </a:r>
            <a:endParaRPr kumimoji="0" lang="ru-RU" sz="2800" b="1" i="0" u="none" strike="noStrike" cap="none" normalizeH="0" baseline="0" dirty="0" smtClean="0">
              <a:ln>
                <a:noFill/>
              </a:ln>
              <a:solidFill>
                <a:srgbClr val="000099"/>
              </a:solidFill>
              <a:effectLst/>
              <a:latin typeface="Arial" pitchFamily="34" charset="0"/>
              <a:cs typeface="Arial" pitchFamily="34" charset="0"/>
            </a:endParaRPr>
          </a:p>
        </p:txBody>
      </p:sp>
      <p:sp>
        <p:nvSpPr>
          <p:cNvPr id="5" name="Выгнутая вправо стрелка 4">
            <a:hlinkClick r:id="rId3"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pic>
        <p:nvPicPr>
          <p:cNvPr id="99331" name="Picture 3" descr="Картинки по запросу Сколько химических элементов содержится в воде Байкала?"/>
          <p:cNvPicPr>
            <a:picLocks noChangeAspect="1" noChangeArrowheads="1"/>
          </p:cNvPicPr>
          <p:nvPr/>
        </p:nvPicPr>
        <p:blipFill>
          <a:blip r:embed="rId4" cstate="print"/>
          <a:srcRect t="34646" b="12598"/>
          <a:stretch>
            <a:fillRect/>
          </a:stretch>
        </p:blipFill>
        <p:spPr bwMode="auto">
          <a:xfrm>
            <a:off x="642910" y="2071678"/>
            <a:ext cx="7620000" cy="3015082"/>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99331"/>
                                        </p:tgtEl>
                                        <p:attrNameLst>
                                          <p:attrName>style.visibility</p:attrName>
                                        </p:attrNameLst>
                                      </p:cBhvr>
                                      <p:to>
                                        <p:strVal val="visible"/>
                                      </p:to>
                                    </p:set>
                                    <p:anim calcmode="lin" valueType="num">
                                      <p:cBhvr>
                                        <p:cTn id="7" dur="1000" fill="hold"/>
                                        <p:tgtEl>
                                          <p:spTgt spid="99331"/>
                                        </p:tgtEl>
                                        <p:attrNameLst>
                                          <p:attrName>ppt_x</p:attrName>
                                        </p:attrNameLst>
                                      </p:cBhvr>
                                      <p:tavLst>
                                        <p:tav tm="0">
                                          <p:val>
                                            <p:strVal val="#ppt_x-.2"/>
                                          </p:val>
                                        </p:tav>
                                        <p:tav tm="100000">
                                          <p:val>
                                            <p:strVal val="#ppt_x"/>
                                          </p:val>
                                        </p:tav>
                                      </p:tavLst>
                                    </p:anim>
                                    <p:anim calcmode="lin" valueType="num">
                                      <p:cBhvr>
                                        <p:cTn id="8" dur="1000" fill="hold"/>
                                        <p:tgtEl>
                                          <p:spTgt spid="99331"/>
                                        </p:tgtEl>
                                        <p:attrNameLst>
                                          <p:attrName>ppt_y</p:attrName>
                                        </p:attrNameLst>
                                      </p:cBhvr>
                                      <p:tavLst>
                                        <p:tav tm="0">
                                          <p:val>
                                            <p:strVal val="#ppt_y"/>
                                          </p:val>
                                        </p:tav>
                                        <p:tav tm="100000">
                                          <p:val>
                                            <p:strVal val="#ppt_y"/>
                                          </p:val>
                                        </p:tav>
                                      </p:tavLst>
                                    </p:anim>
                                    <p:animEffect transition="in" filter="wipe(right)" prLst="gradientSize: 0.1">
                                      <p:cBhvr>
                                        <p:cTn id="9" dur="1000"/>
                                        <p:tgtEl>
                                          <p:spTgt spid="99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Прямоугольник 2"/>
          <p:cNvSpPr/>
          <p:nvPr/>
        </p:nvSpPr>
        <p:spPr>
          <a:xfrm>
            <a:off x="714348" y="642918"/>
            <a:ext cx="7786742" cy="1200329"/>
          </a:xfrm>
          <a:prstGeom prst="rect">
            <a:avLst/>
          </a:prstGeom>
        </p:spPr>
        <p:txBody>
          <a:bodyPr wrap="square">
            <a:spAutoFit/>
          </a:bodyPr>
          <a:lstStyle/>
          <a:p>
            <a:r>
              <a:rPr lang="ru-RU" sz="3600" b="1" dirty="0" smtClean="0">
                <a:solidFill>
                  <a:srgbClr val="000099"/>
                </a:solidFill>
              </a:rPr>
              <a:t>Х-3.  Какая реакция воды в Байкале (кислая или щелочная)? </a:t>
            </a:r>
            <a:endParaRPr lang="ru-RU" sz="3600" b="1" dirty="0">
              <a:solidFill>
                <a:srgbClr val="000099"/>
              </a:solidFill>
            </a:endParaRPr>
          </a:p>
        </p:txBody>
      </p:sp>
      <p:pic>
        <p:nvPicPr>
          <p:cNvPr id="100354" name="Picture 2" descr="Картинки по запросу воды в Байкале"/>
          <p:cNvPicPr>
            <a:picLocks noChangeAspect="1" noChangeArrowheads="1"/>
          </p:cNvPicPr>
          <p:nvPr/>
        </p:nvPicPr>
        <p:blipFill>
          <a:blip r:embed="rId3" cstate="print"/>
          <a:srcRect/>
          <a:stretch>
            <a:fillRect/>
          </a:stretch>
        </p:blipFill>
        <p:spPr bwMode="auto">
          <a:xfrm>
            <a:off x="214282" y="2071678"/>
            <a:ext cx="4786346" cy="3829051"/>
          </a:xfrm>
          <a:prstGeom prst="rect">
            <a:avLst/>
          </a:prstGeom>
          <a:noFill/>
        </p:spPr>
      </p:pic>
      <p:sp>
        <p:nvSpPr>
          <p:cNvPr id="5" name="Прямоугольник 4"/>
          <p:cNvSpPr/>
          <p:nvPr/>
        </p:nvSpPr>
        <p:spPr>
          <a:xfrm>
            <a:off x="5214942" y="2000240"/>
            <a:ext cx="3643338" cy="3046988"/>
          </a:xfrm>
          <a:prstGeom prst="rect">
            <a:avLst/>
          </a:prstGeom>
        </p:spPr>
        <p:txBody>
          <a:bodyPr wrap="square">
            <a:spAutoFit/>
          </a:bodyPr>
          <a:lstStyle/>
          <a:p>
            <a:r>
              <a:rPr lang="ru-RU" sz="2400" b="1" dirty="0" smtClean="0"/>
              <a:t>Вода в Байкале имеет слабощелочную реакцию из-за наличия в ней щелочных элементов: натрия, кальция, магния и калия и низкого содержания свободной углекислоты.</a:t>
            </a:r>
            <a:endParaRPr lang="ru-RU" sz="2400" b="1" dirty="0"/>
          </a:p>
        </p:txBody>
      </p:sp>
      <p:sp>
        <p:nvSpPr>
          <p:cNvPr id="2" name="Выгнутая вправо стрелка 1">
            <a:hlinkClick r:id="rId4"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Выгнутая вправо стрелка 1">
            <a:hlinkClick r:id="rId3"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4" name="Прямоугольник 3"/>
          <p:cNvSpPr/>
          <p:nvPr/>
        </p:nvSpPr>
        <p:spPr>
          <a:xfrm>
            <a:off x="357158" y="714356"/>
            <a:ext cx="8429684" cy="1200329"/>
          </a:xfrm>
          <a:prstGeom prst="rect">
            <a:avLst/>
          </a:prstGeom>
        </p:spPr>
        <p:txBody>
          <a:bodyPr wrap="square">
            <a:spAutoFit/>
          </a:bodyPr>
          <a:lstStyle/>
          <a:p>
            <a:pPr lvl="0" algn="just" fontAlgn="base">
              <a:spcBef>
                <a:spcPct val="0"/>
              </a:spcBef>
              <a:spcAft>
                <a:spcPct val="0"/>
              </a:spcAft>
            </a:pPr>
            <a:r>
              <a:rPr lang="ru-RU" sz="3600" b="1" dirty="0" smtClean="0">
                <a:solidFill>
                  <a:srgbClr val="000099"/>
                </a:solidFill>
                <a:latin typeface="Arial" pitchFamily="34" charset="0"/>
                <a:ea typeface="Times New Roman" pitchFamily="18" charset="0"/>
                <a:cs typeface="Arial" pitchFamily="34" charset="0"/>
              </a:rPr>
              <a:t>Х-4.</a:t>
            </a:r>
            <a:r>
              <a:rPr lang="ru-RU" sz="3600" b="1" dirty="0" smtClean="0">
                <a:solidFill>
                  <a:srgbClr val="000099"/>
                </a:solidFill>
                <a:latin typeface="Helvetica"/>
                <a:ea typeface="Times New Roman" pitchFamily="18" charset="0"/>
                <a:cs typeface="Arial" pitchFamily="34" charset="0"/>
              </a:rPr>
              <a:t> </a:t>
            </a:r>
            <a:r>
              <a:rPr lang="ru-RU" sz="3600" b="1" dirty="0" smtClean="0">
                <a:solidFill>
                  <a:srgbClr val="000099"/>
                </a:solidFill>
                <a:latin typeface="Arial" pitchFamily="34" charset="0"/>
                <a:ea typeface="Times New Roman" pitchFamily="18" charset="0"/>
                <a:cs typeface="Arial" pitchFamily="34" charset="0"/>
              </a:rPr>
              <a:t>Какие газы растворены в воде Байкала? </a:t>
            </a:r>
            <a:endParaRPr lang="ru-RU" sz="3600" b="1" dirty="0" smtClean="0">
              <a:solidFill>
                <a:srgbClr val="000099"/>
              </a:solidFill>
              <a:latin typeface="Arial" pitchFamily="34" charset="0"/>
              <a:cs typeface="Arial" pitchFamily="34" charset="0"/>
            </a:endParaRPr>
          </a:p>
        </p:txBody>
      </p:sp>
      <p:pic>
        <p:nvPicPr>
          <p:cNvPr id="101379" name="Picture 3" descr="Картинки по запросу газы в воде байкала"/>
          <p:cNvPicPr>
            <a:picLocks noChangeAspect="1" noChangeArrowheads="1"/>
          </p:cNvPicPr>
          <p:nvPr/>
        </p:nvPicPr>
        <p:blipFill>
          <a:blip r:embed="rId4" cstate="print"/>
          <a:srcRect/>
          <a:stretch>
            <a:fillRect/>
          </a:stretch>
        </p:blipFill>
        <p:spPr bwMode="auto">
          <a:xfrm>
            <a:off x="214282" y="2357430"/>
            <a:ext cx="4927682" cy="3286148"/>
          </a:xfrm>
          <a:prstGeom prst="rect">
            <a:avLst/>
          </a:prstGeom>
          <a:noFill/>
        </p:spPr>
      </p:pic>
      <p:sp>
        <p:nvSpPr>
          <p:cNvPr id="6" name="Прямоугольник 5"/>
          <p:cNvSpPr/>
          <p:nvPr/>
        </p:nvSpPr>
        <p:spPr>
          <a:xfrm>
            <a:off x="5357818" y="2214554"/>
            <a:ext cx="3571900" cy="3046988"/>
          </a:xfrm>
          <a:prstGeom prst="rect">
            <a:avLst/>
          </a:prstGeom>
        </p:spPr>
        <p:txBody>
          <a:bodyPr wrap="square">
            <a:spAutoFit/>
          </a:bodyPr>
          <a:lstStyle/>
          <a:p>
            <a:r>
              <a:rPr lang="ru-RU" sz="2400" dirty="0" smtClean="0"/>
              <a:t>В воде Байкала  больше всего растворено азота, в значительном количестве содержится кислород, углекислый газ. Аргон, гелий, неон, криптон присутствуют в весьма малых концентрациях</a:t>
            </a:r>
            <a:endParaRPr lang="ru-RU" sz="2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2"/>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Выгнутая вправо стрелка 1">
            <a:hlinkClick r:id="rId3"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642910" y="571480"/>
            <a:ext cx="8001056" cy="1077218"/>
          </a:xfrm>
          <a:prstGeom prst="rect">
            <a:avLst/>
          </a:prstGeom>
        </p:spPr>
        <p:txBody>
          <a:bodyPr wrap="square">
            <a:spAutoFit/>
          </a:bodyPr>
          <a:lstStyle/>
          <a:p>
            <a:r>
              <a:rPr lang="ru-RU" sz="3200" b="1" dirty="0" smtClean="0">
                <a:solidFill>
                  <a:srgbClr val="000099"/>
                </a:solidFill>
              </a:rPr>
              <a:t>Х-5. Каким образом кислород попадает в водную толщу Байкала?</a:t>
            </a:r>
            <a:r>
              <a:rPr lang="ru-RU" sz="3200" dirty="0" smtClean="0">
                <a:solidFill>
                  <a:srgbClr val="000099"/>
                </a:solidFill>
              </a:rPr>
              <a:t> </a:t>
            </a:r>
            <a:endParaRPr lang="ru-RU" sz="3200" dirty="0">
              <a:solidFill>
                <a:srgbClr val="000099"/>
              </a:solidFill>
            </a:endParaRPr>
          </a:p>
        </p:txBody>
      </p:sp>
      <p:sp>
        <p:nvSpPr>
          <p:cNvPr id="102401" name="Rectangle 1"/>
          <p:cNvSpPr>
            <a:spLocks noChangeArrowheads="1"/>
          </p:cNvSpPr>
          <p:nvPr/>
        </p:nvSpPr>
        <p:spPr bwMode="auto">
          <a:xfrm>
            <a:off x="571472" y="3995678"/>
            <a:ext cx="7715304"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marR="0" lvl="0" indent="-342900" algn="just" defTabSz="914400" rtl="0" eaLnBrk="1" fontAlgn="base" latinLnBrk="0" hangingPunct="1">
              <a:lnSpc>
                <a:spcPct val="100000"/>
              </a:lnSpc>
              <a:spcBef>
                <a:spcPct val="0"/>
              </a:spcBef>
              <a:spcAft>
                <a:spcPct val="0"/>
              </a:spcAft>
              <a:buClrTx/>
              <a:buSzTx/>
              <a:buFont typeface="Arial" pitchFamily="34" charset="0"/>
              <a:buChar char="•"/>
              <a:tabLst/>
            </a:pPr>
            <a:r>
              <a:rPr kumimoji="0" lang="ru-RU" sz="2400" b="1" i="0" u="none" strike="noStrike" cap="none" normalizeH="0" baseline="0" dirty="0" smtClean="0">
                <a:ln>
                  <a:noFill/>
                </a:ln>
                <a:effectLst/>
                <a:latin typeface="Arial" pitchFamily="34" charset="0"/>
                <a:ea typeface="Calibri" pitchFamily="34" charset="0"/>
                <a:cs typeface="Arial" pitchFamily="34" charset="0"/>
              </a:rPr>
              <a:t>Вода насыщается кислородом, выделяемым растениями в процессе фотосинтеза.</a:t>
            </a:r>
          </a:p>
          <a:p>
            <a:pPr marL="342900" marR="0" lvl="0" indent="-342900" algn="just" defTabSz="914400" rtl="0" eaLnBrk="1" fontAlgn="base" latinLnBrk="0" hangingPunct="1">
              <a:lnSpc>
                <a:spcPct val="100000"/>
              </a:lnSpc>
              <a:spcBef>
                <a:spcPct val="0"/>
              </a:spcBef>
              <a:spcAft>
                <a:spcPct val="0"/>
              </a:spcAft>
              <a:buClrTx/>
              <a:buSzTx/>
              <a:buFont typeface="Arial" pitchFamily="34" charset="0"/>
              <a:buChar char="•"/>
              <a:tabLst/>
            </a:pPr>
            <a:r>
              <a:rPr kumimoji="0" lang="ru-RU" sz="2400" b="1" i="0" u="none" strike="noStrike" cap="none" normalizeH="0" baseline="0" dirty="0" smtClean="0">
                <a:ln>
                  <a:noFill/>
                </a:ln>
                <a:effectLst/>
                <a:latin typeface="Arial" pitchFamily="34" charset="0"/>
                <a:ea typeface="Calibri" pitchFamily="34" charset="0"/>
                <a:cs typeface="Arial" pitchFamily="34" charset="0"/>
              </a:rPr>
              <a:t> В самом поверхностном слое воды кислород частично поступает из воздуха. </a:t>
            </a:r>
          </a:p>
          <a:p>
            <a:pPr marL="342900" marR="0" lvl="0" indent="-342900" algn="just" defTabSz="914400" rtl="0" eaLnBrk="1" fontAlgn="base" latinLnBrk="0" hangingPunct="1">
              <a:lnSpc>
                <a:spcPct val="100000"/>
              </a:lnSpc>
              <a:spcBef>
                <a:spcPct val="0"/>
              </a:spcBef>
              <a:spcAft>
                <a:spcPct val="0"/>
              </a:spcAft>
              <a:buClrTx/>
              <a:buSzTx/>
              <a:buFont typeface="Arial" pitchFamily="34" charset="0"/>
              <a:buChar char="•"/>
              <a:tabLst/>
            </a:pPr>
            <a:r>
              <a:rPr kumimoji="0" lang="ru-RU" sz="2400" b="1" i="0" u="none" strike="noStrike" cap="none" normalizeH="0" baseline="0" dirty="0" smtClean="0">
                <a:ln>
                  <a:noFill/>
                </a:ln>
                <a:effectLst/>
                <a:latin typeface="Arial" pitchFamily="34" charset="0"/>
                <a:ea typeface="Calibri" pitchFamily="34" charset="0"/>
                <a:cs typeface="Arial" pitchFamily="34" charset="0"/>
              </a:rPr>
              <a:t>На большие глубины кислород попадает при перемешивании воды ветром, при турбулентных и циркуляционных течениях </a:t>
            </a:r>
            <a:endParaRPr kumimoji="0" lang="ru-RU" sz="2400" b="1" i="0" u="none" strike="noStrike" cap="none" normalizeH="0" baseline="0" dirty="0" smtClean="0">
              <a:ln>
                <a:noFill/>
              </a:ln>
              <a:effectLst/>
              <a:latin typeface="Arial" pitchFamily="34" charset="0"/>
              <a:cs typeface="Arial" pitchFamily="34" charset="0"/>
            </a:endParaRPr>
          </a:p>
        </p:txBody>
      </p:sp>
      <p:pic>
        <p:nvPicPr>
          <p:cNvPr id="102403" name="Picture 3" descr="Картинки по запросу газы в воде байкала"/>
          <p:cNvPicPr>
            <a:picLocks noChangeAspect="1" noChangeArrowheads="1"/>
          </p:cNvPicPr>
          <p:nvPr/>
        </p:nvPicPr>
        <p:blipFill>
          <a:blip r:embed="rId4" cstate="print"/>
          <a:srcRect/>
          <a:stretch>
            <a:fillRect/>
          </a:stretch>
        </p:blipFill>
        <p:spPr bwMode="auto">
          <a:xfrm>
            <a:off x="2428860" y="1643050"/>
            <a:ext cx="3214710" cy="212974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02401"/>
                                        </p:tgtEl>
                                        <p:attrNameLst>
                                          <p:attrName>style.visibility</p:attrName>
                                        </p:attrNameLst>
                                      </p:cBhvr>
                                      <p:to>
                                        <p:strVal val="visible"/>
                                      </p:to>
                                    </p:set>
                                    <p:anim calcmode="lin" valueType="num">
                                      <p:cBhvr>
                                        <p:cTn id="7" dur="1000" fill="hold"/>
                                        <p:tgtEl>
                                          <p:spTgt spid="102401"/>
                                        </p:tgtEl>
                                        <p:attrNameLst>
                                          <p:attrName>ppt_x</p:attrName>
                                        </p:attrNameLst>
                                      </p:cBhvr>
                                      <p:tavLst>
                                        <p:tav tm="0">
                                          <p:val>
                                            <p:strVal val="#ppt_x-.2"/>
                                          </p:val>
                                        </p:tav>
                                        <p:tav tm="100000">
                                          <p:val>
                                            <p:strVal val="#ppt_x"/>
                                          </p:val>
                                        </p:tav>
                                      </p:tavLst>
                                    </p:anim>
                                    <p:anim calcmode="lin" valueType="num">
                                      <p:cBhvr>
                                        <p:cTn id="8" dur="1000" fill="hold"/>
                                        <p:tgtEl>
                                          <p:spTgt spid="102401"/>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24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1" grpId="0"/>
    </p:bldLst>
  </p:timing>
</p:sld>
</file>

<file path=ppt/slides/slide47.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Выгнутая вправо стрелка 1">
            <a:hlinkClick r:id="rId3"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1000100" y="500042"/>
            <a:ext cx="7858180" cy="1200329"/>
          </a:xfrm>
          <a:prstGeom prst="rect">
            <a:avLst/>
          </a:prstGeom>
        </p:spPr>
        <p:txBody>
          <a:bodyPr wrap="square">
            <a:spAutoFit/>
          </a:bodyPr>
          <a:lstStyle/>
          <a:p>
            <a:r>
              <a:rPr lang="ru-RU" sz="3600" b="1" dirty="0" smtClean="0">
                <a:solidFill>
                  <a:srgbClr val="000099"/>
                </a:solidFill>
              </a:rPr>
              <a:t>Х-6. На что расходуется растворенный в воде кислород?</a:t>
            </a:r>
            <a:r>
              <a:rPr lang="ru-RU" sz="3600" dirty="0" smtClean="0">
                <a:solidFill>
                  <a:srgbClr val="000099"/>
                </a:solidFill>
              </a:rPr>
              <a:t> </a:t>
            </a:r>
            <a:endParaRPr lang="ru-RU" sz="3600" dirty="0">
              <a:solidFill>
                <a:srgbClr val="000099"/>
              </a:solidFill>
            </a:endParaRPr>
          </a:p>
        </p:txBody>
      </p:sp>
      <p:sp>
        <p:nvSpPr>
          <p:cNvPr id="103425" name="Rectangle 1"/>
          <p:cNvSpPr>
            <a:spLocks noChangeArrowheads="1"/>
          </p:cNvSpPr>
          <p:nvPr/>
        </p:nvSpPr>
        <p:spPr bwMode="auto">
          <a:xfrm>
            <a:off x="357158" y="4149080"/>
            <a:ext cx="8001056"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effectLst/>
                <a:latin typeface="Arial" pitchFamily="34" charset="0"/>
                <a:ea typeface="Calibri" pitchFamily="34" charset="0"/>
                <a:cs typeface="Arial" pitchFamily="34" charset="0"/>
              </a:rPr>
              <a:t>Основными потребителями кислорода являются фито- и зоопланктон, аэробные бактерии, зообентос, рыбы и др. водные организмы. Значительнее количество кислорода расходуется на окисление органических веществ как в водной толще, так и в донных отложениях. </a:t>
            </a:r>
            <a:endParaRPr kumimoji="0" lang="ru-RU" sz="2400" b="1" i="0" u="none" strike="noStrike" cap="none" normalizeH="0" baseline="0" dirty="0" smtClean="0">
              <a:ln>
                <a:noFill/>
              </a:ln>
              <a:effectLst/>
              <a:latin typeface="Arial" pitchFamily="34" charset="0"/>
              <a:cs typeface="Arial" pitchFamily="34" charset="0"/>
            </a:endParaRPr>
          </a:p>
        </p:txBody>
      </p:sp>
      <p:pic>
        <p:nvPicPr>
          <p:cNvPr id="103427" name="Picture 3" descr="рыба в Байкале щука"/>
          <p:cNvPicPr>
            <a:picLocks noChangeAspect="1" noChangeArrowheads="1"/>
          </p:cNvPicPr>
          <p:nvPr/>
        </p:nvPicPr>
        <p:blipFill>
          <a:blip r:embed="rId4" cstate="print"/>
          <a:srcRect/>
          <a:stretch>
            <a:fillRect/>
          </a:stretch>
        </p:blipFill>
        <p:spPr bwMode="auto">
          <a:xfrm>
            <a:off x="3203848" y="1785926"/>
            <a:ext cx="3212932" cy="2184794"/>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03425"/>
                                        </p:tgtEl>
                                        <p:attrNameLst>
                                          <p:attrName>style.visibility</p:attrName>
                                        </p:attrNameLst>
                                      </p:cBhvr>
                                      <p:to>
                                        <p:strVal val="visible"/>
                                      </p:to>
                                    </p:set>
                                    <p:anim calcmode="lin" valueType="num">
                                      <p:cBhvr>
                                        <p:cTn id="7" dur="1000" fill="hold"/>
                                        <p:tgtEl>
                                          <p:spTgt spid="103425"/>
                                        </p:tgtEl>
                                        <p:attrNameLst>
                                          <p:attrName>ppt_x</p:attrName>
                                        </p:attrNameLst>
                                      </p:cBhvr>
                                      <p:tavLst>
                                        <p:tav tm="0">
                                          <p:val>
                                            <p:strVal val="#ppt_x-.2"/>
                                          </p:val>
                                        </p:tav>
                                        <p:tav tm="100000">
                                          <p:val>
                                            <p:strVal val="#ppt_x"/>
                                          </p:val>
                                        </p:tav>
                                      </p:tavLst>
                                    </p:anim>
                                    <p:anim calcmode="lin" valueType="num">
                                      <p:cBhvr>
                                        <p:cTn id="8" dur="1000" fill="hold"/>
                                        <p:tgtEl>
                                          <p:spTgt spid="103425"/>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3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5" grpId="0"/>
    </p:bldLst>
  </p:timing>
</p:sld>
</file>

<file path=ppt/slides/slide48.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Выгнутая вправо стрелка 1">
            <a:hlinkClick r:id="rId3"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571472" y="500042"/>
            <a:ext cx="7929618" cy="3046988"/>
          </a:xfrm>
          <a:prstGeom prst="rect">
            <a:avLst/>
          </a:prstGeom>
        </p:spPr>
        <p:txBody>
          <a:bodyPr wrap="square">
            <a:spAutoFit/>
          </a:bodyPr>
          <a:lstStyle/>
          <a:p>
            <a:r>
              <a:rPr lang="ru-RU" sz="2400" b="1" dirty="0" smtClean="0">
                <a:solidFill>
                  <a:srgbClr val="000099"/>
                </a:solidFill>
              </a:rPr>
              <a:t>Х-7. Одним из наименее постоянных минеральных компо­нентов байкальских вод являются силикаты, или кремне­зем (SiO2). Его содержание колеблется от 1,6 до 5,5 мг/л. Это полностью объясняется тесной связью кремния с раз­витием диатомовых водорослей, в огромных количествах размножающихся в байкальских водах. Больше всего кремния в декабре и январе. Чем это объясняется? </a:t>
            </a:r>
            <a:endParaRPr lang="ru-RU" sz="2400" b="1" dirty="0">
              <a:solidFill>
                <a:srgbClr val="000099"/>
              </a:solidFill>
            </a:endParaRPr>
          </a:p>
        </p:txBody>
      </p:sp>
      <p:sp>
        <p:nvSpPr>
          <p:cNvPr id="104449" name="Rectangle 1"/>
          <p:cNvSpPr>
            <a:spLocks noChangeArrowheads="1"/>
          </p:cNvSpPr>
          <p:nvPr/>
        </p:nvSpPr>
        <p:spPr bwMode="auto">
          <a:xfrm>
            <a:off x="2571736" y="3643314"/>
            <a:ext cx="5857884"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effectLst/>
                <a:latin typeface="Helvetica"/>
                <a:ea typeface="Calibri" pitchFamily="34" charset="0"/>
                <a:cs typeface="Times New Roman" pitchFamily="18" charset="0"/>
              </a:rPr>
              <a:t>Значительные сезонные колебания содержания кремния в верхних слоях воды вполне соответствуют периодам развития диатомовых водорослей. В феврале-марте, когда начинается массовое развитие диатомовых водорослей, и как следствие содержание кремния понижается.)</a:t>
            </a:r>
            <a:endParaRPr kumimoji="0" lang="ru-RU" sz="2000" b="1" i="0" u="none" strike="noStrike" cap="none" normalizeH="0" baseline="0" dirty="0" smtClean="0">
              <a:ln>
                <a:noFill/>
              </a:ln>
              <a:effectLst/>
              <a:latin typeface="Arial" pitchFamily="34" charset="0"/>
              <a:cs typeface="Arial" pitchFamily="34" charset="0"/>
            </a:endParaRPr>
          </a:p>
        </p:txBody>
      </p:sp>
      <p:pic>
        <p:nvPicPr>
          <p:cNvPr id="104451" name="Picture 3" descr="Картинки по запросу диатомовые водоросли байкала"/>
          <p:cNvPicPr>
            <a:picLocks noChangeAspect="1" noChangeArrowheads="1"/>
          </p:cNvPicPr>
          <p:nvPr/>
        </p:nvPicPr>
        <p:blipFill>
          <a:blip r:embed="rId4" cstate="print"/>
          <a:srcRect/>
          <a:stretch>
            <a:fillRect/>
          </a:stretch>
        </p:blipFill>
        <p:spPr bwMode="auto">
          <a:xfrm>
            <a:off x="214282" y="3714752"/>
            <a:ext cx="2190832" cy="214314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04449"/>
                                        </p:tgtEl>
                                        <p:attrNameLst>
                                          <p:attrName>style.visibility</p:attrName>
                                        </p:attrNameLst>
                                      </p:cBhvr>
                                      <p:to>
                                        <p:strVal val="visible"/>
                                      </p:to>
                                    </p:set>
                                    <p:anim calcmode="lin" valueType="num">
                                      <p:cBhvr>
                                        <p:cTn id="7" dur="1000" fill="hold"/>
                                        <p:tgtEl>
                                          <p:spTgt spid="104449"/>
                                        </p:tgtEl>
                                        <p:attrNameLst>
                                          <p:attrName>ppt_x</p:attrName>
                                        </p:attrNameLst>
                                      </p:cBhvr>
                                      <p:tavLst>
                                        <p:tav tm="0">
                                          <p:val>
                                            <p:strVal val="#ppt_x-.2"/>
                                          </p:val>
                                        </p:tav>
                                        <p:tav tm="100000">
                                          <p:val>
                                            <p:strVal val="#ppt_x"/>
                                          </p:val>
                                        </p:tav>
                                      </p:tavLst>
                                    </p:anim>
                                    <p:anim calcmode="lin" valueType="num">
                                      <p:cBhvr>
                                        <p:cTn id="8" dur="1000" fill="hold"/>
                                        <p:tgtEl>
                                          <p:spTgt spid="104449"/>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44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49" grpId="0"/>
    </p:bldLst>
  </p:timing>
</p:sld>
</file>

<file path=ppt/slides/slide49.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Выгнутая вправо стрелка 1">
            <a:hlinkClick r:id="rId3"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12641" name="Rectangle 1"/>
          <p:cNvSpPr>
            <a:spLocks noChangeArrowheads="1"/>
          </p:cNvSpPr>
          <p:nvPr/>
        </p:nvSpPr>
        <p:spPr bwMode="auto">
          <a:xfrm>
            <a:off x="214282" y="176878"/>
            <a:ext cx="8929718"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accent2">
                    <a:lumMod val="75000"/>
                  </a:schemeClr>
                </a:solidFill>
                <a:effectLst/>
                <a:latin typeface="Times New Roman" pitchFamily="18" charset="0"/>
                <a:ea typeface="Calibri" pitchFamily="34" charset="0"/>
                <a:cs typeface="Times New Roman" pitchFamily="18" charset="0"/>
              </a:rPr>
              <a:t>И-1. </a:t>
            </a:r>
            <a:r>
              <a:rPr kumimoji="0" lang="ru-RU" sz="2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В одной из кодировок </a:t>
            </a:r>
            <a:r>
              <a:rPr kumimoji="0" lang="ru-RU" sz="24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Unicode</a:t>
            </a:r>
            <a:r>
              <a:rPr kumimoji="0" lang="ru-RU" sz="2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каждый символ кодируется</a:t>
            </a:r>
            <a:endParaRPr kumimoji="0" lang="ru-RU" sz="2400" b="1" i="0" u="none" strike="noStrike" cap="none" normalizeH="0" baseline="0" dirty="0" smtClean="0">
              <a:ln>
                <a:noFill/>
              </a:ln>
              <a:solidFill>
                <a:srgbClr val="00206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16 битами. Определите размер следующего слова в данной </a:t>
            </a:r>
            <a:endParaRPr kumimoji="0" lang="ru-RU" sz="2400" b="1" i="0" u="none" strike="noStrike" cap="none" normalizeH="0" baseline="0" dirty="0" smtClean="0">
              <a:ln>
                <a:noFill/>
              </a:ln>
              <a:solidFill>
                <a:srgbClr val="00206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кодировке: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accent2">
                    <a:lumMod val="75000"/>
                  </a:schemeClr>
                </a:solidFill>
                <a:effectLst/>
                <a:latin typeface="Times New Roman" pitchFamily="18" charset="0"/>
                <a:ea typeface="Calibri" pitchFamily="34" charset="0"/>
                <a:cs typeface="Times New Roman" pitchFamily="18" charset="0"/>
              </a:rPr>
              <a:t>             Как ты красив, наш батюшка Байкал!</a:t>
            </a:r>
            <a:endParaRPr kumimoji="0" lang="ru-RU" sz="2400" b="0" i="0" u="none" strike="noStrike" cap="none" normalizeH="0" baseline="0" dirty="0" smtClean="0">
              <a:ln>
                <a:noFill/>
              </a:ln>
              <a:solidFill>
                <a:schemeClr val="accent2">
                  <a:lumMod val="75000"/>
                </a:schemeClr>
              </a:solidFill>
              <a:effectLst/>
              <a:latin typeface="Arial" pitchFamily="34" charset="0"/>
              <a:cs typeface="Arial" pitchFamily="34" charset="0"/>
            </a:endParaRPr>
          </a:p>
        </p:txBody>
      </p:sp>
      <p:sp>
        <p:nvSpPr>
          <p:cNvPr id="4" name="Прямоугольник 3"/>
          <p:cNvSpPr/>
          <p:nvPr/>
        </p:nvSpPr>
        <p:spPr>
          <a:xfrm>
            <a:off x="357158" y="2357430"/>
            <a:ext cx="4572000" cy="2246769"/>
          </a:xfrm>
          <a:prstGeom prst="rect">
            <a:avLst/>
          </a:prstGeom>
        </p:spPr>
        <p:txBody>
          <a:bodyPr>
            <a:spAutoFit/>
          </a:bodyPr>
          <a:lstStyle/>
          <a:p>
            <a:r>
              <a:rPr lang="ru-RU" sz="2800" dirty="0" smtClean="0"/>
              <a:t>Каждый символ кодируется 16 битами . Всего символов 634 включая пробелы. Следовательно, ответ 544 бит.</a:t>
            </a:r>
            <a:endParaRPr lang="ru-RU" sz="2800" dirty="0"/>
          </a:p>
        </p:txBody>
      </p:sp>
      <p:pic>
        <p:nvPicPr>
          <p:cNvPr id="112643" name="Picture 3" descr="Картинки по запросу красивый байкал"/>
          <p:cNvPicPr>
            <a:picLocks noChangeAspect="1" noChangeArrowheads="1"/>
          </p:cNvPicPr>
          <p:nvPr/>
        </p:nvPicPr>
        <p:blipFill>
          <a:blip r:embed="rId4" cstate="print"/>
          <a:srcRect/>
          <a:stretch>
            <a:fillRect/>
          </a:stretch>
        </p:blipFill>
        <p:spPr bwMode="auto">
          <a:xfrm>
            <a:off x="5000628" y="2143116"/>
            <a:ext cx="4000528" cy="3143272"/>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Выгнутая вправо стрелка 1">
            <a:hlinkClick r:id="rId3"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428596" y="571480"/>
            <a:ext cx="8072494" cy="1569660"/>
          </a:xfrm>
          <a:prstGeom prst="rect">
            <a:avLst/>
          </a:prstGeom>
        </p:spPr>
        <p:txBody>
          <a:bodyPr wrap="square">
            <a:spAutoFit/>
          </a:bodyPr>
          <a:lstStyle/>
          <a:p>
            <a:pPr lvl="0" algn="just" fontAlgn="base">
              <a:spcBef>
                <a:spcPct val="0"/>
              </a:spcBef>
              <a:spcAft>
                <a:spcPct val="0"/>
              </a:spcAft>
            </a:pPr>
            <a:r>
              <a:rPr lang="ru-RU" sz="2400" b="1" dirty="0" smtClean="0">
                <a:solidFill>
                  <a:srgbClr val="C00000"/>
                </a:solidFill>
                <a:latin typeface="Times New Roman" pitchFamily="18" charset="0"/>
                <a:ea typeface="Calibri" pitchFamily="34" charset="0"/>
                <a:cs typeface="Times New Roman" pitchFamily="18" charset="0"/>
              </a:rPr>
              <a:t>И-2</a:t>
            </a:r>
            <a:r>
              <a:rPr lang="ru-RU" sz="2400" dirty="0" smtClean="0">
                <a:solidFill>
                  <a:srgbClr val="C00000"/>
                </a:solidFill>
                <a:latin typeface="Times New Roman" pitchFamily="18" charset="0"/>
                <a:ea typeface="Calibri" pitchFamily="34" charset="0"/>
                <a:cs typeface="Times New Roman" pitchFamily="18" charset="0"/>
              </a:rPr>
              <a:t>. </a:t>
            </a:r>
            <a:r>
              <a:rPr lang="ru-RU" sz="2400" b="1" dirty="0" smtClean="0">
                <a:solidFill>
                  <a:srgbClr val="002060"/>
                </a:solidFill>
                <a:latin typeface="Times New Roman" pitchFamily="18" charset="0"/>
                <a:ea typeface="Calibri" pitchFamily="34" charset="0"/>
                <a:cs typeface="Times New Roman" pitchFamily="18" charset="0"/>
              </a:rPr>
              <a:t>В одной из кодировок </a:t>
            </a:r>
            <a:r>
              <a:rPr lang="ru-RU" sz="2400" b="1" dirty="0" err="1" smtClean="0">
                <a:solidFill>
                  <a:srgbClr val="002060"/>
                </a:solidFill>
                <a:latin typeface="Times New Roman" pitchFamily="18" charset="0"/>
                <a:ea typeface="Calibri" pitchFamily="34" charset="0"/>
                <a:cs typeface="Times New Roman" pitchFamily="18" charset="0"/>
              </a:rPr>
              <a:t>Unicode</a:t>
            </a:r>
            <a:r>
              <a:rPr lang="ru-RU" sz="2400" b="1" dirty="0" smtClean="0">
                <a:solidFill>
                  <a:srgbClr val="002060"/>
                </a:solidFill>
                <a:latin typeface="Times New Roman" pitchFamily="18" charset="0"/>
                <a:ea typeface="Calibri" pitchFamily="34" charset="0"/>
                <a:cs typeface="Times New Roman" pitchFamily="18" charset="0"/>
              </a:rPr>
              <a:t> каждый символ кодируется 16 битами. Определите размер следующего слова в данной кодировке: </a:t>
            </a:r>
          </a:p>
          <a:p>
            <a:pPr lvl="0" algn="just" eaLnBrk="0" fontAlgn="base" hangingPunct="0">
              <a:spcBef>
                <a:spcPct val="0"/>
              </a:spcBef>
              <a:spcAft>
                <a:spcPct val="0"/>
              </a:spcAft>
            </a:pPr>
            <a:r>
              <a:rPr lang="ru-RU" sz="2400" b="1" dirty="0" smtClean="0"/>
              <a:t>        </a:t>
            </a:r>
            <a:r>
              <a:rPr lang="ru-RU" sz="2400" b="1" dirty="0" smtClean="0">
                <a:solidFill>
                  <a:srgbClr val="C00000"/>
                </a:solidFill>
              </a:rPr>
              <a:t>Между гор и между скал блещет озеро Байкал.</a:t>
            </a:r>
            <a:endParaRPr lang="ru-RU" sz="2400" dirty="0" smtClean="0">
              <a:solidFill>
                <a:srgbClr val="C00000"/>
              </a:solidFill>
              <a:latin typeface="Times New Roman" pitchFamily="18" charset="0"/>
              <a:ea typeface="Calibri" pitchFamily="34" charset="0"/>
              <a:cs typeface="Times New Roman" pitchFamily="18" charset="0"/>
            </a:endParaRPr>
          </a:p>
        </p:txBody>
      </p:sp>
      <p:sp>
        <p:nvSpPr>
          <p:cNvPr id="4" name="Прямоугольник 3"/>
          <p:cNvSpPr/>
          <p:nvPr/>
        </p:nvSpPr>
        <p:spPr>
          <a:xfrm>
            <a:off x="285720" y="3071810"/>
            <a:ext cx="4572000" cy="2246769"/>
          </a:xfrm>
          <a:prstGeom prst="rect">
            <a:avLst/>
          </a:prstGeom>
        </p:spPr>
        <p:txBody>
          <a:bodyPr wrap="square">
            <a:spAutoFit/>
          </a:bodyPr>
          <a:lstStyle/>
          <a:p>
            <a:r>
              <a:rPr lang="ru-RU" sz="2800" b="1" dirty="0" smtClean="0"/>
              <a:t>Каждый символ кодируется 16 битами . Всего символов 43 включая пробелы. Следовательно, ответ 688 бит</a:t>
            </a:r>
            <a:r>
              <a:rPr lang="ru-RU" sz="2800" dirty="0" smtClean="0"/>
              <a:t>.</a:t>
            </a:r>
            <a:endParaRPr lang="ru-RU" sz="2800" dirty="0"/>
          </a:p>
        </p:txBody>
      </p:sp>
      <p:pic>
        <p:nvPicPr>
          <p:cNvPr id="110594" name="Picture 2" descr="Картинки по запросу красивый байкал"/>
          <p:cNvPicPr>
            <a:picLocks noChangeAspect="1" noChangeArrowheads="1"/>
          </p:cNvPicPr>
          <p:nvPr/>
        </p:nvPicPr>
        <p:blipFill>
          <a:blip r:embed="rId4" cstate="print"/>
          <a:srcRect/>
          <a:stretch>
            <a:fillRect/>
          </a:stretch>
        </p:blipFill>
        <p:spPr bwMode="auto">
          <a:xfrm>
            <a:off x="4898582" y="2643182"/>
            <a:ext cx="3816822" cy="2476494"/>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Выгнутая вправо стрелка 1">
            <a:hlinkClick r:id="rId3"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4" name="Прямоугольник 3"/>
          <p:cNvSpPr/>
          <p:nvPr/>
        </p:nvSpPr>
        <p:spPr>
          <a:xfrm>
            <a:off x="714348" y="428604"/>
            <a:ext cx="8072494" cy="2308324"/>
          </a:xfrm>
          <a:prstGeom prst="rect">
            <a:avLst/>
          </a:prstGeom>
        </p:spPr>
        <p:txBody>
          <a:bodyPr wrap="square">
            <a:spAutoFit/>
          </a:bodyPr>
          <a:lstStyle/>
          <a:p>
            <a:pPr algn="just" fontAlgn="base">
              <a:spcBef>
                <a:spcPct val="0"/>
              </a:spcBef>
              <a:spcAft>
                <a:spcPct val="0"/>
              </a:spcAft>
            </a:pPr>
            <a:r>
              <a:rPr lang="ru-RU" sz="2400" b="1" dirty="0" smtClean="0">
                <a:solidFill>
                  <a:srgbClr val="C00000"/>
                </a:solidFill>
                <a:latin typeface="Times New Roman" pitchFamily="18" charset="0"/>
                <a:ea typeface="Calibri" pitchFamily="34" charset="0"/>
                <a:cs typeface="Times New Roman" pitchFamily="18" charset="0"/>
              </a:rPr>
              <a:t>И-3</a:t>
            </a:r>
            <a:r>
              <a:rPr lang="ru-RU" sz="2400" dirty="0" smtClean="0">
                <a:solidFill>
                  <a:srgbClr val="C00000"/>
                </a:solidFill>
                <a:latin typeface="Times New Roman" pitchFamily="18" charset="0"/>
                <a:ea typeface="Calibri" pitchFamily="34" charset="0"/>
                <a:cs typeface="Times New Roman" pitchFamily="18" charset="0"/>
              </a:rPr>
              <a:t> </a:t>
            </a:r>
            <a:r>
              <a:rPr lang="ru-RU" sz="2400" b="1" dirty="0" smtClean="0">
                <a:solidFill>
                  <a:srgbClr val="002060"/>
                </a:solidFill>
                <a:latin typeface="Times New Roman" pitchFamily="18" charset="0"/>
                <a:ea typeface="Calibri" pitchFamily="34" charset="0"/>
                <a:cs typeface="Times New Roman" pitchFamily="18" charset="0"/>
              </a:rPr>
              <a:t>В одной из кодировок </a:t>
            </a:r>
            <a:r>
              <a:rPr lang="ru-RU" sz="2400" b="1" dirty="0" err="1" smtClean="0">
                <a:solidFill>
                  <a:srgbClr val="002060"/>
                </a:solidFill>
                <a:latin typeface="Times New Roman" pitchFamily="18" charset="0"/>
                <a:ea typeface="Calibri" pitchFamily="34" charset="0"/>
                <a:cs typeface="Times New Roman" pitchFamily="18" charset="0"/>
              </a:rPr>
              <a:t>Unicode</a:t>
            </a:r>
            <a:r>
              <a:rPr lang="ru-RU" sz="2400" b="1" dirty="0" smtClean="0">
                <a:solidFill>
                  <a:srgbClr val="002060"/>
                </a:solidFill>
                <a:latin typeface="Times New Roman" pitchFamily="18" charset="0"/>
                <a:ea typeface="Calibri" pitchFamily="34" charset="0"/>
                <a:cs typeface="Times New Roman" pitchFamily="18" charset="0"/>
              </a:rPr>
              <a:t> каждый символ кодируется  16 битами. Определите размер следующего слова в данной кодировке:</a:t>
            </a:r>
          </a:p>
          <a:p>
            <a:pPr algn="just" fontAlgn="base">
              <a:spcBef>
                <a:spcPct val="0"/>
              </a:spcBef>
              <a:spcAft>
                <a:spcPct val="0"/>
              </a:spcAft>
            </a:pPr>
            <a:r>
              <a:rPr lang="ru-RU" sz="2400" dirty="0" smtClean="0">
                <a:solidFill>
                  <a:srgbClr val="002060"/>
                </a:solidFill>
                <a:latin typeface="Times New Roman" pitchFamily="18" charset="0"/>
                <a:ea typeface="Calibri" pitchFamily="34" charset="0"/>
                <a:cs typeface="Times New Roman" pitchFamily="18" charset="0"/>
              </a:rPr>
              <a:t>        </a:t>
            </a:r>
            <a:r>
              <a:rPr lang="ru-RU" sz="2400" b="1" dirty="0" smtClean="0">
                <a:solidFill>
                  <a:srgbClr val="C00000"/>
                </a:solidFill>
              </a:rPr>
              <a:t>Славное море – священный Байкал!</a:t>
            </a:r>
            <a:endParaRPr lang="ru-RU" sz="2400" dirty="0" smtClean="0">
              <a:solidFill>
                <a:srgbClr val="C00000"/>
              </a:solidFill>
            </a:endParaRPr>
          </a:p>
          <a:p>
            <a:pPr lvl="0" algn="just" fontAlgn="base">
              <a:spcBef>
                <a:spcPct val="0"/>
              </a:spcBef>
              <a:spcAft>
                <a:spcPct val="0"/>
              </a:spcAft>
            </a:pPr>
            <a:endParaRPr lang="ru-RU" sz="2400" dirty="0" smtClean="0">
              <a:solidFill>
                <a:srgbClr val="002060"/>
              </a:solidFill>
              <a:latin typeface="Times New Roman" pitchFamily="18" charset="0"/>
              <a:ea typeface="Calibri" pitchFamily="34" charset="0"/>
              <a:cs typeface="Times New Roman" pitchFamily="18" charset="0"/>
            </a:endParaRPr>
          </a:p>
          <a:p>
            <a:pPr lvl="0" algn="just" fontAlgn="base">
              <a:spcBef>
                <a:spcPct val="0"/>
              </a:spcBef>
              <a:spcAft>
                <a:spcPct val="0"/>
              </a:spcAft>
            </a:pPr>
            <a:endParaRPr lang="ru-RU" sz="2400" dirty="0" smtClean="0">
              <a:solidFill>
                <a:srgbClr val="002060"/>
              </a:solidFill>
              <a:latin typeface="Times New Roman" pitchFamily="18" charset="0"/>
              <a:ea typeface="Calibri" pitchFamily="34" charset="0"/>
              <a:cs typeface="Times New Roman" pitchFamily="18" charset="0"/>
            </a:endParaRPr>
          </a:p>
        </p:txBody>
      </p:sp>
      <p:pic>
        <p:nvPicPr>
          <p:cNvPr id="111618" name="Picture 2" descr="Картинки по запросу красивый байкал"/>
          <p:cNvPicPr>
            <a:picLocks noChangeAspect="1" noChangeArrowheads="1"/>
          </p:cNvPicPr>
          <p:nvPr/>
        </p:nvPicPr>
        <p:blipFill>
          <a:blip r:embed="rId4" cstate="print"/>
          <a:srcRect/>
          <a:stretch>
            <a:fillRect/>
          </a:stretch>
        </p:blipFill>
        <p:spPr bwMode="auto">
          <a:xfrm>
            <a:off x="142844" y="2285992"/>
            <a:ext cx="5562564" cy="3128942"/>
          </a:xfrm>
          <a:prstGeom prst="rect">
            <a:avLst/>
          </a:prstGeom>
          <a:noFill/>
        </p:spPr>
      </p:pic>
      <p:sp>
        <p:nvSpPr>
          <p:cNvPr id="6" name="Прямоугольник 5"/>
          <p:cNvSpPr/>
          <p:nvPr/>
        </p:nvSpPr>
        <p:spPr>
          <a:xfrm>
            <a:off x="5786446" y="2928934"/>
            <a:ext cx="3143272" cy="1477328"/>
          </a:xfrm>
          <a:prstGeom prst="rect">
            <a:avLst/>
          </a:prstGeom>
        </p:spPr>
        <p:txBody>
          <a:bodyPr wrap="square">
            <a:spAutoFit/>
          </a:bodyPr>
          <a:lstStyle/>
          <a:p>
            <a:r>
              <a:rPr lang="ru-RU" b="1" dirty="0" smtClean="0">
                <a:solidFill>
                  <a:srgbClr val="000099"/>
                </a:solidFill>
              </a:rPr>
              <a:t>Каждый символ кодируется 16 битами . Всего символов 32 включая пробелы. Следовательно, ответ 512 бит</a:t>
            </a:r>
            <a:r>
              <a:rPr lang="ru-RU" dirty="0" smtClean="0">
                <a:solidFill>
                  <a:srgbClr val="000099"/>
                </a:solidFill>
              </a:rPr>
              <a:t>.</a:t>
            </a:r>
            <a:endParaRPr lang="ru-RU" dirty="0">
              <a:solidFill>
                <a:srgbClr val="000099"/>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Выгнутая вправо стрелка 1">
            <a:hlinkClick r:id="rId3"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4857752" y="2428868"/>
            <a:ext cx="3500462" cy="2308324"/>
          </a:xfrm>
          <a:prstGeom prst="rect">
            <a:avLst/>
          </a:prstGeom>
        </p:spPr>
        <p:txBody>
          <a:bodyPr wrap="square">
            <a:spAutoFit/>
          </a:bodyPr>
          <a:lstStyle/>
          <a:p>
            <a:r>
              <a:rPr lang="ru-RU" sz="2400" b="1" dirty="0" smtClean="0">
                <a:solidFill>
                  <a:srgbClr val="000099"/>
                </a:solidFill>
              </a:rPr>
              <a:t>Каждый символ кодируется 16 битами . Всего символов 33 включая пробелы. Следовательно, ответ 528 бит</a:t>
            </a:r>
            <a:r>
              <a:rPr lang="ru-RU" sz="2400" dirty="0" smtClean="0">
                <a:solidFill>
                  <a:srgbClr val="000099"/>
                </a:solidFill>
              </a:rPr>
              <a:t>.</a:t>
            </a:r>
            <a:endParaRPr lang="ru-RU" sz="2400" dirty="0">
              <a:solidFill>
                <a:srgbClr val="000099"/>
              </a:solidFill>
            </a:endParaRPr>
          </a:p>
        </p:txBody>
      </p:sp>
      <p:sp>
        <p:nvSpPr>
          <p:cNvPr id="4" name="Прямоугольник 3"/>
          <p:cNvSpPr/>
          <p:nvPr/>
        </p:nvSpPr>
        <p:spPr>
          <a:xfrm>
            <a:off x="500034" y="428604"/>
            <a:ext cx="8429684" cy="1569660"/>
          </a:xfrm>
          <a:prstGeom prst="rect">
            <a:avLst/>
          </a:prstGeom>
        </p:spPr>
        <p:txBody>
          <a:bodyPr wrap="square">
            <a:spAutoFit/>
          </a:bodyPr>
          <a:lstStyle/>
          <a:p>
            <a:pPr lvl="0" algn="just" fontAlgn="base">
              <a:spcBef>
                <a:spcPct val="0"/>
              </a:spcBef>
              <a:spcAft>
                <a:spcPct val="0"/>
              </a:spcAft>
            </a:pPr>
            <a:r>
              <a:rPr lang="ru-RU" sz="2400" b="1" dirty="0" smtClean="0">
                <a:solidFill>
                  <a:srgbClr val="C00000"/>
                </a:solidFill>
                <a:latin typeface="Times New Roman" pitchFamily="18" charset="0"/>
                <a:ea typeface="Calibri" pitchFamily="34" charset="0"/>
                <a:cs typeface="Times New Roman" pitchFamily="18" charset="0"/>
              </a:rPr>
              <a:t>И-4</a:t>
            </a:r>
            <a:r>
              <a:rPr lang="ru-RU" sz="2400" dirty="0" smtClean="0">
                <a:solidFill>
                  <a:srgbClr val="C00000"/>
                </a:solidFill>
                <a:latin typeface="Times New Roman" pitchFamily="18" charset="0"/>
                <a:ea typeface="Calibri" pitchFamily="34" charset="0"/>
                <a:cs typeface="Times New Roman" pitchFamily="18" charset="0"/>
              </a:rPr>
              <a:t>. </a:t>
            </a:r>
            <a:r>
              <a:rPr lang="ru-RU" sz="2400" b="1" dirty="0" smtClean="0">
                <a:solidFill>
                  <a:srgbClr val="002060"/>
                </a:solidFill>
                <a:latin typeface="Times New Roman" pitchFamily="18" charset="0"/>
                <a:ea typeface="Calibri" pitchFamily="34" charset="0"/>
                <a:cs typeface="Times New Roman" pitchFamily="18" charset="0"/>
              </a:rPr>
              <a:t>В одной из кодировок </a:t>
            </a:r>
            <a:r>
              <a:rPr lang="ru-RU" sz="2400" b="1" dirty="0" err="1" smtClean="0">
                <a:solidFill>
                  <a:srgbClr val="002060"/>
                </a:solidFill>
                <a:latin typeface="Times New Roman" pitchFamily="18" charset="0"/>
                <a:ea typeface="Calibri" pitchFamily="34" charset="0"/>
                <a:cs typeface="Times New Roman" pitchFamily="18" charset="0"/>
              </a:rPr>
              <a:t>Unicode</a:t>
            </a:r>
            <a:r>
              <a:rPr lang="ru-RU" sz="2400" b="1" dirty="0" smtClean="0">
                <a:solidFill>
                  <a:srgbClr val="002060"/>
                </a:solidFill>
                <a:latin typeface="Times New Roman" pitchFamily="18" charset="0"/>
                <a:ea typeface="Calibri" pitchFamily="34" charset="0"/>
                <a:cs typeface="Times New Roman" pitchFamily="18" charset="0"/>
              </a:rPr>
              <a:t> каждый символ кодируется 16 битами. Определите размер следующего слова в данной кодировке:</a:t>
            </a:r>
          </a:p>
          <a:p>
            <a:pPr lvl="0" algn="just" fontAlgn="base">
              <a:spcBef>
                <a:spcPct val="0"/>
              </a:spcBef>
              <a:spcAft>
                <a:spcPct val="0"/>
              </a:spcAft>
            </a:pPr>
            <a:r>
              <a:rPr lang="ru-RU" dirty="0" smtClean="0">
                <a:solidFill>
                  <a:srgbClr val="002060"/>
                </a:solidFill>
                <a:latin typeface="Times New Roman" pitchFamily="18" charset="0"/>
                <a:ea typeface="Calibri" pitchFamily="34" charset="0"/>
                <a:cs typeface="Times New Roman" pitchFamily="18" charset="0"/>
              </a:rPr>
              <a:t>                               </a:t>
            </a:r>
            <a:r>
              <a:rPr lang="ru-RU" sz="2400" b="1" dirty="0" smtClean="0">
                <a:solidFill>
                  <a:srgbClr val="C00000"/>
                </a:solidFill>
              </a:rPr>
              <a:t>Жемчужина мира - чудесный Байкал!</a:t>
            </a:r>
            <a:endParaRPr lang="ru-RU" sz="2400" dirty="0" smtClean="0">
              <a:solidFill>
                <a:srgbClr val="C00000"/>
              </a:solidFill>
              <a:latin typeface="Times New Roman" pitchFamily="18" charset="0"/>
              <a:ea typeface="Calibri" pitchFamily="34" charset="0"/>
              <a:cs typeface="Times New Roman" pitchFamily="18" charset="0"/>
            </a:endParaRPr>
          </a:p>
        </p:txBody>
      </p:sp>
      <p:pic>
        <p:nvPicPr>
          <p:cNvPr id="109570" name="Picture 2" descr="Закат на озере Байкал. Северное Прибайкалье."/>
          <p:cNvPicPr>
            <a:picLocks noChangeAspect="1" noChangeArrowheads="1"/>
          </p:cNvPicPr>
          <p:nvPr/>
        </p:nvPicPr>
        <p:blipFill>
          <a:blip r:embed="rId4" cstate="print"/>
          <a:srcRect/>
          <a:stretch>
            <a:fillRect/>
          </a:stretch>
        </p:blipFill>
        <p:spPr bwMode="auto">
          <a:xfrm>
            <a:off x="571472" y="2285978"/>
            <a:ext cx="3714776" cy="2786083"/>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ppt_x</p:attrName>
                                        </p:attrNameLst>
                                      </p:cBhvr>
                                      <p:tavLst>
                                        <p:tav tm="0">
                                          <p:val>
                                            <p:strVal val="#ppt_x-.2"/>
                                          </p:val>
                                        </p:tav>
                                        <p:tav tm="100000">
                                          <p:val>
                                            <p:strVal val="#ppt_x"/>
                                          </p:val>
                                        </p:tav>
                                      </p:tavLst>
                                    </p:anim>
                                    <p:anim calcmode="lin" valueType="num">
                                      <p:cBhvr>
                                        <p:cTn id="8"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Выгнутая вправо стрелка 1">
            <a:hlinkClick r:id="rId3"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08545" name="Rectangle 1"/>
          <p:cNvSpPr>
            <a:spLocks noChangeArrowheads="1"/>
          </p:cNvSpPr>
          <p:nvPr/>
        </p:nvSpPr>
        <p:spPr bwMode="auto">
          <a:xfrm>
            <a:off x="142844" y="138499"/>
            <a:ext cx="8786874" cy="28931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defTabSz="914400" rtl="0" eaLnBrk="1" fontAlgn="base" latinLnBrk="0" hangingPunct="1">
              <a:lnSpc>
                <a:spcPct val="100000"/>
              </a:lnSpc>
              <a:spcBef>
                <a:spcPct val="0"/>
              </a:spcBef>
              <a:spcAft>
                <a:spcPct val="0"/>
              </a:spcAft>
              <a:buClrTx/>
              <a:buSzTx/>
              <a:buFontTx/>
              <a:buNone/>
              <a:tabLst/>
            </a:pPr>
            <a:endParaRPr kumimoji="0" lang="ru-RU" sz="2000" b="1" i="0" u="none" strike="noStrike" cap="none" normalizeH="0" baseline="0" dirty="0" smtClean="0">
              <a:ln>
                <a:noFill/>
              </a:ln>
              <a:solidFill>
                <a:srgbClr val="00B050"/>
              </a:solidFill>
              <a:effectLst/>
              <a:latin typeface="Arial" pitchFamily="34" charset="0"/>
              <a:ea typeface="Times New Roman" pitchFamily="18" charset="0"/>
              <a:cs typeface="Arial" pitchFamily="34" charset="0"/>
            </a:endParaRPr>
          </a:p>
          <a:p>
            <a:pPr marL="0" marR="0" lvl="0" indent="215900"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00B050"/>
                </a:solidFill>
                <a:effectLst/>
                <a:latin typeface="Arial" pitchFamily="34" charset="0"/>
                <a:ea typeface="Times New Roman" pitchFamily="18" charset="0"/>
                <a:cs typeface="Arial" pitchFamily="34" charset="0"/>
              </a:rPr>
              <a:t>И-5.</a:t>
            </a:r>
            <a:r>
              <a:rPr kumimoji="0" lang="ru-RU"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 Пользователь работал с каталогом   </a:t>
            </a:r>
            <a:r>
              <a:rPr kumimoji="0" lang="ru-RU" b="1"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C:\2011\Избранное\Видео</a:t>
            </a:r>
            <a:r>
              <a:rPr kumimoji="0" lang="ru-RU"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 Он поднялся на два уровня вверх, затем спустился на один уровень вниз. В результате он оказался в папке </a:t>
            </a:r>
            <a:r>
              <a:rPr kumimoji="0" lang="ru-RU" b="1"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Фото</a:t>
            </a:r>
            <a:r>
              <a:rPr kumimoji="0" lang="ru-RU"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 Запишите полный путь к этой папке.</a:t>
            </a:r>
            <a:endPar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215900"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 </a:t>
            </a:r>
            <a:endPar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215900"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1) C:\2011\Избранное\Фото</a:t>
            </a:r>
            <a:endPar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215900"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2) C:\2011\Фото</a:t>
            </a:r>
            <a:endPar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215900"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3) C:\Фото</a:t>
            </a:r>
            <a:endPar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215900"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4) C:\2011\Байкал\Фото</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108546" name="Rectangle 2"/>
          <p:cNvSpPr>
            <a:spLocks noChangeArrowheads="1"/>
          </p:cNvSpPr>
          <p:nvPr/>
        </p:nvSpPr>
        <p:spPr bwMode="auto">
          <a:xfrm>
            <a:off x="3286116" y="3499731"/>
            <a:ext cx="5429288" cy="20928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l"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rgbClr val="00B050"/>
                </a:solidFill>
                <a:effectLst/>
                <a:latin typeface="Verdana" pitchFamily="34" charset="0"/>
                <a:ea typeface="Times New Roman" pitchFamily="18" charset="0"/>
                <a:cs typeface="Arial" pitchFamily="34" charset="0"/>
              </a:rPr>
              <a:t>Выполним действия пользователя, стартуя из </a:t>
            </a:r>
            <a:r>
              <a:rPr kumimoji="0" lang="ru-RU" sz="1600" b="1" i="0" u="none" strike="noStrike" cap="none" normalizeH="0" baseline="0" dirty="0" smtClean="0">
                <a:ln>
                  <a:noFill/>
                </a:ln>
                <a:solidFill>
                  <a:srgbClr val="00B050"/>
                </a:solidFill>
                <a:effectLst/>
                <a:latin typeface="Verdana" pitchFamily="34" charset="0"/>
                <a:ea typeface="Times New Roman" pitchFamily="18" charset="0"/>
                <a:cs typeface="Arial" pitchFamily="34" charset="0"/>
              </a:rPr>
              <a:t>C:\2011\Избранное\Видео</a:t>
            </a:r>
            <a:r>
              <a:rPr kumimoji="0" lang="ru-RU" sz="1600" b="0" i="0" u="none" strike="noStrike" cap="none" normalizeH="0" baseline="0" dirty="0" smtClean="0">
                <a:ln>
                  <a:noFill/>
                </a:ln>
                <a:solidFill>
                  <a:srgbClr val="00B050"/>
                </a:solidFill>
                <a:effectLst/>
                <a:latin typeface="Verdana" pitchFamily="34" charset="0"/>
                <a:ea typeface="Times New Roman" pitchFamily="18" charset="0"/>
                <a:cs typeface="Arial" pitchFamily="34" charset="0"/>
              </a:rPr>
              <a:t>. Поднявшись на два уровня вверх, окажемся в </a:t>
            </a:r>
            <a:r>
              <a:rPr kumimoji="0" lang="ru-RU" sz="1600" b="1" i="0" u="none" strike="noStrike" cap="none" normalizeH="0" baseline="0" dirty="0" smtClean="0">
                <a:ln>
                  <a:noFill/>
                </a:ln>
                <a:solidFill>
                  <a:srgbClr val="00B050"/>
                </a:solidFill>
                <a:effectLst/>
                <a:latin typeface="Verdana" pitchFamily="34" charset="0"/>
                <a:ea typeface="Times New Roman" pitchFamily="18" charset="0"/>
                <a:cs typeface="Arial" pitchFamily="34" charset="0"/>
              </a:rPr>
              <a:t>C:\2011</a:t>
            </a:r>
            <a:r>
              <a:rPr kumimoji="0" lang="ru-RU" sz="1600" b="0" i="0" u="none" strike="noStrike" cap="none" normalizeH="0" baseline="0" dirty="0" smtClean="0">
                <a:ln>
                  <a:noFill/>
                </a:ln>
                <a:solidFill>
                  <a:srgbClr val="00B050"/>
                </a:solidFill>
                <a:effectLst/>
                <a:latin typeface="Verdana" pitchFamily="34" charset="0"/>
                <a:ea typeface="Times New Roman" pitchFamily="18" charset="0"/>
                <a:cs typeface="Arial" pitchFamily="34" charset="0"/>
              </a:rPr>
              <a:t>. Теперь, спустившись в папку </a:t>
            </a:r>
            <a:r>
              <a:rPr kumimoji="0" lang="ru-RU" sz="1600" b="1" i="0" u="none" strike="noStrike" cap="none" normalizeH="0" baseline="0" dirty="0" smtClean="0">
                <a:ln>
                  <a:noFill/>
                </a:ln>
                <a:solidFill>
                  <a:srgbClr val="00B050"/>
                </a:solidFill>
                <a:effectLst/>
                <a:latin typeface="Verdana" pitchFamily="34" charset="0"/>
                <a:ea typeface="Times New Roman" pitchFamily="18" charset="0"/>
                <a:cs typeface="Arial" pitchFamily="34" charset="0"/>
              </a:rPr>
              <a:t>Фото</a:t>
            </a:r>
            <a:r>
              <a:rPr kumimoji="0" lang="ru-RU" sz="1600" b="0" i="0" u="none" strike="noStrike" cap="none" normalizeH="0" baseline="0" dirty="0" smtClean="0">
                <a:ln>
                  <a:noFill/>
                </a:ln>
                <a:solidFill>
                  <a:srgbClr val="00B050"/>
                </a:solidFill>
                <a:effectLst/>
                <a:latin typeface="Verdana" pitchFamily="34" charset="0"/>
                <a:ea typeface="Times New Roman" pitchFamily="18" charset="0"/>
                <a:cs typeface="Arial" pitchFamily="34" charset="0"/>
              </a:rPr>
              <a:t>, окажемся в </a:t>
            </a:r>
            <a:r>
              <a:rPr kumimoji="0" lang="ru-RU" sz="1600" b="1" i="0" u="none" strike="noStrike" cap="none" normalizeH="0" baseline="0" dirty="0" smtClean="0">
                <a:ln>
                  <a:noFill/>
                </a:ln>
                <a:solidFill>
                  <a:srgbClr val="00B050"/>
                </a:solidFill>
                <a:effectLst/>
                <a:latin typeface="Verdana" pitchFamily="34" charset="0"/>
                <a:ea typeface="Times New Roman" pitchFamily="18" charset="0"/>
                <a:cs typeface="Arial" pitchFamily="34" charset="0"/>
              </a:rPr>
              <a:t>C:\2011\Фото</a:t>
            </a:r>
            <a:r>
              <a:rPr kumimoji="0" lang="ru-RU" sz="1600" b="0" i="0" u="none" strike="noStrike" cap="none" normalizeH="0" baseline="0" dirty="0" smtClean="0">
                <a:ln>
                  <a:noFill/>
                </a:ln>
                <a:solidFill>
                  <a:srgbClr val="00B050"/>
                </a:solidFill>
                <a:effectLst/>
                <a:latin typeface="Verdana" pitchFamily="34" charset="0"/>
                <a:ea typeface="Times New Roman" pitchFamily="18" charset="0"/>
                <a:cs typeface="Arial" pitchFamily="34" charset="0"/>
              </a:rPr>
              <a:t>.</a:t>
            </a:r>
            <a:endParaRPr kumimoji="0" lang="ru-RU" sz="1600" b="0" i="0" u="none" strike="noStrike" cap="none" normalizeH="0" baseline="0" dirty="0" smtClean="0">
              <a:ln>
                <a:noFill/>
              </a:ln>
              <a:solidFill>
                <a:srgbClr val="00B050"/>
              </a:solidFill>
              <a:effectLst/>
              <a:latin typeface="Arial" pitchFamily="34" charset="0"/>
              <a:ea typeface="Times New Roman" pitchFamily="18" charset="0"/>
              <a:cs typeface="Arial" pitchFamily="34" charset="0"/>
            </a:endParaRPr>
          </a:p>
          <a:p>
            <a:pPr marL="0" marR="0" lvl="0" indent="215900" algn="l"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rgbClr val="00B050"/>
                </a:solidFill>
                <a:effectLst/>
                <a:latin typeface="Verdana" pitchFamily="34" charset="0"/>
                <a:ea typeface="Times New Roman" pitchFamily="18" charset="0"/>
                <a:cs typeface="Arial" pitchFamily="34" charset="0"/>
              </a:rPr>
              <a:t> </a:t>
            </a:r>
            <a:endParaRPr kumimoji="0" lang="ru-RU" sz="1600" b="0" i="0" u="none" strike="noStrike" cap="none" normalizeH="0" baseline="0" dirty="0" smtClean="0">
              <a:ln>
                <a:noFill/>
              </a:ln>
              <a:solidFill>
                <a:srgbClr val="00B050"/>
              </a:solidFill>
              <a:effectLst/>
              <a:latin typeface="Arial" pitchFamily="34" charset="0"/>
              <a:ea typeface="Times New Roman" pitchFamily="18" charset="0"/>
              <a:cs typeface="Arial" pitchFamily="34" charset="0"/>
            </a:endParaRPr>
          </a:p>
          <a:p>
            <a:pPr marL="0" marR="0" lvl="0" indent="215900" algn="l"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rgbClr val="00B050"/>
                </a:solidFill>
                <a:effectLst/>
                <a:latin typeface="Verdana" pitchFamily="34" charset="0"/>
                <a:ea typeface="Times New Roman" pitchFamily="18" charset="0"/>
                <a:cs typeface="Arial" pitchFamily="34" charset="0"/>
              </a:rPr>
              <a:t>Правильный ответ указан под номером 2.</a:t>
            </a:r>
            <a:endParaRPr kumimoji="0" lang="ru-RU" sz="1600" b="0" i="0" u="none" strike="noStrike" cap="none" normalizeH="0" baseline="0" dirty="0" smtClean="0">
              <a:ln>
                <a:noFill/>
              </a:ln>
              <a:solidFill>
                <a:srgbClr val="00B050"/>
              </a:solidFill>
              <a:effectLst/>
              <a:latin typeface="Arial" pitchFamily="34" charset="0"/>
              <a:ea typeface="Times New Roman" pitchFamily="18" charset="0"/>
              <a:cs typeface="Arial" pitchFamily="34" charset="0"/>
            </a:endParaRPr>
          </a:p>
          <a:p>
            <a:pPr marL="0" marR="0" lvl="0" indent="21590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8548" name="Picture 4" descr="Картинки по запросу ольхон байкал"/>
          <p:cNvPicPr>
            <a:picLocks noChangeAspect="1" noChangeArrowheads="1"/>
          </p:cNvPicPr>
          <p:nvPr/>
        </p:nvPicPr>
        <p:blipFill>
          <a:blip r:embed="rId4" cstate="print"/>
          <a:srcRect/>
          <a:stretch>
            <a:fillRect/>
          </a:stretch>
        </p:blipFill>
        <p:spPr bwMode="auto">
          <a:xfrm>
            <a:off x="357158" y="3429000"/>
            <a:ext cx="2857520" cy="2428892"/>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08546"/>
                                        </p:tgtEl>
                                        <p:attrNameLst>
                                          <p:attrName>style.visibility</p:attrName>
                                        </p:attrNameLst>
                                      </p:cBhvr>
                                      <p:to>
                                        <p:strVal val="visible"/>
                                      </p:to>
                                    </p:set>
                                    <p:anim calcmode="lin" valueType="num">
                                      <p:cBhvr>
                                        <p:cTn id="7" dur="1000" fill="hold"/>
                                        <p:tgtEl>
                                          <p:spTgt spid="108546"/>
                                        </p:tgtEl>
                                        <p:attrNameLst>
                                          <p:attrName>ppt_x</p:attrName>
                                        </p:attrNameLst>
                                      </p:cBhvr>
                                      <p:tavLst>
                                        <p:tav tm="0">
                                          <p:val>
                                            <p:strVal val="#ppt_x-.2"/>
                                          </p:val>
                                        </p:tav>
                                        <p:tav tm="100000">
                                          <p:val>
                                            <p:strVal val="#ppt_x"/>
                                          </p:val>
                                        </p:tav>
                                      </p:tavLst>
                                    </p:anim>
                                    <p:anim calcmode="lin" valueType="num">
                                      <p:cBhvr>
                                        <p:cTn id="8" dur="1000" fill="hold"/>
                                        <p:tgtEl>
                                          <p:spTgt spid="10854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85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6" grpId="0"/>
    </p:bldLst>
  </p:timing>
</p:sld>
</file>

<file path=ppt/slides/slide54.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Выгнутая вправо стрелка 1">
            <a:hlinkClick r:id="rId3"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07521" name="Rectangle 1"/>
          <p:cNvSpPr>
            <a:spLocks noChangeArrowheads="1"/>
          </p:cNvSpPr>
          <p:nvPr/>
        </p:nvSpPr>
        <p:spPr bwMode="auto">
          <a:xfrm>
            <a:off x="500034" y="454721"/>
            <a:ext cx="8001056" cy="36625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000099"/>
                </a:solidFill>
                <a:effectLst/>
                <a:latin typeface="Arial" pitchFamily="34" charset="0"/>
                <a:ea typeface="Times New Roman" pitchFamily="18" charset="0"/>
                <a:cs typeface="Arial" pitchFamily="34" charset="0"/>
              </a:rPr>
              <a:t>И-6</a:t>
            </a:r>
            <a:r>
              <a:rPr kumimoji="0" lang="ru-RU" sz="2400" b="1" i="0" u="none" strike="noStrike" cap="none" normalizeH="0" baseline="0" dirty="0" smtClean="0">
                <a:ln>
                  <a:noFill/>
                </a:ln>
                <a:solidFill>
                  <a:srgbClr val="000099"/>
                </a:solidFill>
                <a:effectLst/>
                <a:latin typeface="Verdana" pitchFamily="34" charset="0"/>
                <a:ea typeface="Times New Roman" pitchFamily="18" charset="0"/>
                <a:cs typeface="Arial" pitchFamily="34" charset="0"/>
              </a:rPr>
              <a:t> Для какого из приведённых названий рек, впадающих в Байкал, истинно высказывание:</a:t>
            </a:r>
          </a:p>
          <a:p>
            <a:pPr marL="0" marR="0" lvl="0" indent="215900" algn="just" defTabSz="914400" rtl="0" eaLnBrk="1" fontAlgn="base" latinLnBrk="0" hangingPunct="1">
              <a:lnSpc>
                <a:spcPct val="100000"/>
              </a:lnSpc>
              <a:spcBef>
                <a:spcPct val="0"/>
              </a:spcBef>
              <a:spcAft>
                <a:spcPct val="0"/>
              </a:spcAft>
              <a:buClrTx/>
              <a:buSzTx/>
              <a:buFontTx/>
              <a:buNone/>
              <a:tabLst/>
            </a:pPr>
            <a:endParaRPr kumimoji="0" lang="ru-RU" sz="2400" b="1" i="0" u="none" strike="noStrike" cap="none" normalizeH="0" baseline="0" dirty="0" smtClean="0">
              <a:ln>
                <a:noFill/>
              </a:ln>
              <a:solidFill>
                <a:srgbClr val="000000"/>
              </a:solidFill>
              <a:effectLst/>
              <a:latin typeface="Verdana" pitchFamily="34" charset="0"/>
              <a:ea typeface="Times New Roman" pitchFamily="18" charset="0"/>
              <a:cs typeface="Arial" pitchFamily="34" charset="0"/>
            </a:endParaRPr>
          </a:p>
          <a:p>
            <a:pPr marL="0" marR="0" lvl="0" indent="21590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C00000"/>
                </a:solidFill>
                <a:effectLst/>
                <a:latin typeface="Verdana" pitchFamily="34" charset="0"/>
                <a:ea typeface="Times New Roman" pitchFamily="18" charset="0"/>
                <a:cs typeface="Arial" pitchFamily="34" charset="0"/>
              </a:rPr>
              <a:t>НЕ (Третья буква гласная) И (Последняя буква согласная)?</a:t>
            </a:r>
            <a:endParaRPr kumimoji="0" lang="ru-RU" sz="1600" b="1" i="0" u="none" strike="noStrike" cap="none" normalizeH="0" baseline="0" dirty="0" smtClean="0">
              <a:ln>
                <a:noFill/>
              </a:ln>
              <a:solidFill>
                <a:srgbClr val="C00000"/>
              </a:solidFill>
              <a:effectLst/>
              <a:latin typeface="Arial" pitchFamily="34" charset="0"/>
              <a:ea typeface="Times New Roman" pitchFamily="18" charset="0"/>
              <a:cs typeface="Arial" pitchFamily="34" charset="0"/>
            </a:endParaRPr>
          </a:p>
          <a:p>
            <a:pPr marL="0" marR="0" lvl="0" indent="21590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C00000"/>
                </a:solidFill>
                <a:effectLst/>
                <a:latin typeface="Verdana" pitchFamily="34" charset="0"/>
                <a:ea typeface="Times New Roman" pitchFamily="18" charset="0"/>
                <a:cs typeface="Arial" pitchFamily="34" charset="0"/>
              </a:rPr>
              <a:t> </a:t>
            </a:r>
            <a:endParaRPr kumimoji="0" lang="ru-RU" sz="2400" b="0" i="0" u="none" strike="noStrike" cap="none" normalizeH="0" baseline="0" dirty="0" smtClean="0">
              <a:ln>
                <a:noFill/>
              </a:ln>
              <a:solidFill>
                <a:srgbClr val="C00000"/>
              </a:solidFill>
              <a:effectLst/>
              <a:latin typeface="Arial" pitchFamily="34" charset="0"/>
              <a:ea typeface="Times New Roman" pitchFamily="18" charset="0"/>
              <a:cs typeface="Arial" pitchFamily="34" charset="0"/>
            </a:endParaRPr>
          </a:p>
          <a:p>
            <a:pPr marL="0" marR="0" lvl="0" indent="21590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0099"/>
                </a:solidFill>
                <a:effectLst/>
                <a:latin typeface="Verdana" pitchFamily="34" charset="0"/>
                <a:ea typeface="Times New Roman" pitchFamily="18" charset="0"/>
                <a:cs typeface="Arial" pitchFamily="34" charset="0"/>
              </a:rPr>
              <a:t>1) Селенга</a:t>
            </a:r>
            <a:endParaRPr kumimoji="0" lang="ru-RU" sz="2400" b="0" i="0" u="none" strike="noStrike" cap="none" normalizeH="0" baseline="0" dirty="0" smtClean="0">
              <a:ln>
                <a:noFill/>
              </a:ln>
              <a:solidFill>
                <a:srgbClr val="000099"/>
              </a:solidFill>
              <a:effectLst/>
              <a:latin typeface="Arial" pitchFamily="34" charset="0"/>
              <a:ea typeface="Times New Roman" pitchFamily="18" charset="0"/>
              <a:cs typeface="Arial" pitchFamily="34" charset="0"/>
            </a:endParaRPr>
          </a:p>
          <a:p>
            <a:pPr marL="0" marR="0" lvl="0" indent="21590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0099"/>
                </a:solidFill>
                <a:effectLst/>
                <a:latin typeface="Verdana" pitchFamily="34" charset="0"/>
                <a:ea typeface="Times New Roman" pitchFamily="18" charset="0"/>
                <a:cs typeface="Arial" pitchFamily="34" charset="0"/>
              </a:rPr>
              <a:t>2) Баргузин</a:t>
            </a:r>
            <a:endParaRPr kumimoji="0" lang="ru-RU" sz="2400" b="0" i="0" u="none" strike="noStrike" cap="none" normalizeH="0" baseline="0" dirty="0" smtClean="0">
              <a:ln>
                <a:noFill/>
              </a:ln>
              <a:solidFill>
                <a:srgbClr val="000099"/>
              </a:solidFill>
              <a:effectLst/>
              <a:latin typeface="Arial" pitchFamily="34" charset="0"/>
              <a:ea typeface="Times New Roman" pitchFamily="18" charset="0"/>
              <a:cs typeface="Arial" pitchFamily="34" charset="0"/>
            </a:endParaRPr>
          </a:p>
          <a:p>
            <a:pPr marL="0" marR="0" lvl="0" indent="21590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0099"/>
                </a:solidFill>
                <a:effectLst/>
                <a:latin typeface="Verdana" pitchFamily="34" charset="0"/>
                <a:ea typeface="Times New Roman" pitchFamily="18" charset="0"/>
                <a:cs typeface="Arial" pitchFamily="34" charset="0"/>
              </a:rPr>
              <a:t>3) Турка</a:t>
            </a:r>
            <a:endParaRPr kumimoji="0" lang="ru-RU" sz="2400" b="0" i="0" u="none" strike="noStrike" cap="none" normalizeH="0" baseline="0" dirty="0" smtClean="0">
              <a:ln>
                <a:noFill/>
              </a:ln>
              <a:solidFill>
                <a:srgbClr val="000099"/>
              </a:solidFill>
              <a:effectLst/>
              <a:latin typeface="Arial" pitchFamily="34" charset="0"/>
              <a:ea typeface="Times New Roman" pitchFamily="18" charset="0"/>
              <a:cs typeface="Arial" pitchFamily="34" charset="0"/>
            </a:endParaRPr>
          </a:p>
          <a:p>
            <a:pPr marL="0" marR="0" lvl="0" indent="21590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0099"/>
                </a:solidFill>
                <a:effectLst/>
                <a:latin typeface="Verdana" pitchFamily="34" charset="0"/>
                <a:ea typeface="Times New Roman" pitchFamily="18" charset="0"/>
                <a:cs typeface="Arial" pitchFamily="34" charset="0"/>
              </a:rPr>
              <a:t>4) </a:t>
            </a:r>
            <a:r>
              <a:rPr kumimoji="0" lang="ru-RU" sz="2400" b="0" i="0" u="none" strike="noStrike" cap="none" normalizeH="0" baseline="0" dirty="0" err="1" smtClean="0">
                <a:ln>
                  <a:noFill/>
                </a:ln>
                <a:solidFill>
                  <a:srgbClr val="000099"/>
                </a:solidFill>
                <a:effectLst/>
                <a:latin typeface="Verdana" pitchFamily="34" charset="0"/>
                <a:ea typeface="Times New Roman" pitchFamily="18" charset="0"/>
                <a:cs typeface="Arial" pitchFamily="34" charset="0"/>
              </a:rPr>
              <a:t>Сарма</a:t>
            </a:r>
            <a:endParaRPr kumimoji="0" lang="ru-RU" sz="2400" b="0" i="0" u="none" strike="noStrike" cap="none" normalizeH="0" baseline="0" dirty="0" smtClean="0">
              <a:ln>
                <a:noFill/>
              </a:ln>
              <a:solidFill>
                <a:srgbClr val="000099"/>
              </a:solidFill>
              <a:effectLst/>
              <a:latin typeface="Arial" pitchFamily="34" charset="0"/>
              <a:cs typeface="Arial" pitchFamily="34" charset="0"/>
            </a:endParaRPr>
          </a:p>
        </p:txBody>
      </p:sp>
      <p:sp>
        <p:nvSpPr>
          <p:cNvPr id="4" name="Прямоугольник 3"/>
          <p:cNvSpPr/>
          <p:nvPr/>
        </p:nvSpPr>
        <p:spPr>
          <a:xfrm>
            <a:off x="857224" y="4929198"/>
            <a:ext cx="7315176" cy="1323439"/>
          </a:xfrm>
          <a:prstGeom prst="rect">
            <a:avLst/>
          </a:prstGeom>
        </p:spPr>
        <p:txBody>
          <a:bodyPr wrap="square">
            <a:spAutoFit/>
          </a:bodyPr>
          <a:lstStyle/>
          <a:p>
            <a:r>
              <a:rPr lang="ru-RU" sz="2000" b="1" dirty="0" smtClean="0"/>
              <a:t>Логическое «И» истинно только тогда, когда истинны оба высказывания. Запишем выражение в виде </a:t>
            </a:r>
          </a:p>
          <a:p>
            <a:r>
              <a:rPr lang="ru-RU" sz="2000" b="1" dirty="0" smtClean="0"/>
              <a:t>(Третья буква согласная) И (Последняя буква согласная)</a:t>
            </a:r>
          </a:p>
          <a:p>
            <a:r>
              <a:rPr lang="ru-RU" sz="2000" b="1" dirty="0" smtClean="0"/>
              <a:t> Ответ: 2</a:t>
            </a:r>
          </a:p>
        </p:txBody>
      </p:sp>
      <p:pic>
        <p:nvPicPr>
          <p:cNvPr id="107523" name="Picture 3" descr="Картинки по запросу ольхон байкал"/>
          <p:cNvPicPr>
            <a:picLocks noChangeAspect="1" noChangeArrowheads="1"/>
          </p:cNvPicPr>
          <p:nvPr/>
        </p:nvPicPr>
        <p:blipFill>
          <a:blip r:embed="rId4" cstate="print"/>
          <a:srcRect/>
          <a:stretch>
            <a:fillRect/>
          </a:stretch>
        </p:blipFill>
        <p:spPr bwMode="auto">
          <a:xfrm>
            <a:off x="4643438" y="2357430"/>
            <a:ext cx="3115703" cy="2336777"/>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show="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Выгнутая вправо стрелка 1">
            <a:hlinkClick r:id="rId3" action="ppaction://hlinksldjump"/>
          </p:cNvPr>
          <p:cNvSpPr/>
          <p:nvPr/>
        </p:nvSpPr>
        <p:spPr>
          <a:xfrm>
            <a:off x="8358214" y="5929330"/>
            <a:ext cx="571504" cy="71438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06498" name="Rectangle 2"/>
          <p:cNvSpPr>
            <a:spLocks noChangeArrowheads="1"/>
          </p:cNvSpPr>
          <p:nvPr/>
        </p:nvSpPr>
        <p:spPr bwMode="auto">
          <a:xfrm>
            <a:off x="603954" y="188640"/>
            <a:ext cx="8072462" cy="264687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rgbClr val="000099"/>
                </a:solidFill>
                <a:effectLst/>
                <a:latin typeface="Times New Roman" pitchFamily="18" charset="0"/>
                <a:ea typeface="Calibri" pitchFamily="34" charset="0"/>
                <a:cs typeface="Times New Roman" pitchFamily="18" charset="0"/>
              </a:rPr>
              <a:t>И-7.</a:t>
            </a:r>
            <a:r>
              <a:rPr kumimoji="0" lang="ru-RU" sz="2800" b="1" i="0" u="none" strike="noStrike" cap="none" normalizeH="0" baseline="0" dirty="0" smtClean="0">
                <a:ln>
                  <a:noFill/>
                </a:ln>
                <a:solidFill>
                  <a:srgbClr val="000099"/>
                </a:solidFill>
                <a:effectLst/>
                <a:latin typeface="Verdana" pitchFamily="34" charset="0"/>
                <a:ea typeface="Calibri" pitchFamily="34" charset="0"/>
                <a:cs typeface="Times New Roman" pitchFamily="18" charset="0"/>
              </a:rPr>
              <a:t> </a:t>
            </a:r>
            <a:r>
              <a:rPr kumimoji="0" lang="ru-RU" sz="2000" b="1" i="0" u="none" strike="noStrike" cap="none" normalizeH="0" baseline="0" dirty="0" smtClean="0">
                <a:ln>
                  <a:noFill/>
                </a:ln>
                <a:solidFill>
                  <a:srgbClr val="000099"/>
                </a:solidFill>
                <a:effectLst/>
                <a:latin typeface="Verdana" pitchFamily="34" charset="0"/>
                <a:ea typeface="Calibri" pitchFamily="34" charset="0"/>
                <a:cs typeface="Times New Roman" pitchFamily="18" charset="0"/>
              </a:rPr>
              <a:t>На рисунке — схема дорог, связывающих города Иркутск и Улан-Удэ, через различные населенные пункты А, Б, В, Г, Д, Е, Ж и К. По каждой дороге можно двигаться только в одном направлении, указанном стрелкой. Сколько существует различных путей из города Улан-Удэ  в город Иркутск?</a:t>
            </a:r>
            <a:endParaRPr kumimoji="0" lang="ru-RU" sz="2000" b="1" i="0" u="none" strike="noStrike" cap="none" normalizeH="0" baseline="0" dirty="0" smtClean="0">
              <a:ln>
                <a:noFill/>
              </a:ln>
              <a:solidFill>
                <a:srgbClr val="000099"/>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6497" name="Picture 1" descr="20180224_233122"/>
          <p:cNvPicPr>
            <a:picLocks noChangeAspect="1" noChangeArrowheads="1"/>
          </p:cNvPicPr>
          <p:nvPr/>
        </p:nvPicPr>
        <p:blipFill>
          <a:blip r:embed="rId4" cstate="print"/>
          <a:srcRect/>
          <a:stretch>
            <a:fillRect/>
          </a:stretch>
        </p:blipFill>
        <p:spPr bwMode="auto">
          <a:xfrm>
            <a:off x="683568" y="3006943"/>
            <a:ext cx="4239537" cy="3286148"/>
          </a:xfrm>
          <a:prstGeom prst="rect">
            <a:avLst/>
          </a:prstGeom>
          <a:noFill/>
        </p:spPr>
      </p:pic>
      <p:sp>
        <p:nvSpPr>
          <p:cNvPr id="106499" name="Rectangle 3"/>
          <p:cNvSpPr>
            <a:spLocks noChangeArrowheads="1"/>
          </p:cNvSpPr>
          <p:nvPr/>
        </p:nvSpPr>
        <p:spPr bwMode="auto">
          <a:xfrm>
            <a:off x="0" y="200025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Прямоугольник 5"/>
          <p:cNvSpPr/>
          <p:nvPr/>
        </p:nvSpPr>
        <p:spPr>
          <a:xfrm>
            <a:off x="5072066" y="3645024"/>
            <a:ext cx="3500462" cy="461665"/>
          </a:xfrm>
          <a:prstGeom prst="rect">
            <a:avLst/>
          </a:prstGeom>
        </p:spPr>
        <p:txBody>
          <a:bodyPr wrap="square">
            <a:spAutoFit/>
          </a:bodyPr>
          <a:lstStyle/>
          <a:p>
            <a:r>
              <a:rPr lang="ru-RU" sz="2400" b="1" dirty="0" smtClean="0">
                <a:solidFill>
                  <a:srgbClr val="000099"/>
                </a:solidFill>
              </a:rPr>
              <a:t>Ответ: 6</a:t>
            </a:r>
            <a:endParaRPr lang="ru-RU" sz="2400" dirty="0">
              <a:solidFill>
                <a:srgbClr val="000099"/>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2"/>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44488" y="193053"/>
            <a:ext cx="8229600" cy="1143000"/>
          </a:xfrm>
        </p:spPr>
        <p:txBody>
          <a:bodyPr>
            <a:normAutofit/>
          </a:bodyPr>
          <a:lstStyle/>
          <a:p>
            <a:r>
              <a:rPr lang="ru-RU" sz="6000" b="1" dirty="0" smtClean="0">
                <a:solidFill>
                  <a:srgbClr val="FF6600"/>
                </a:solidFill>
              </a:rPr>
              <a:t>Подведение итогов</a:t>
            </a:r>
            <a:endParaRPr lang="ru-RU" sz="6000" b="1" dirty="0">
              <a:solidFill>
                <a:srgbClr val="FF6600"/>
              </a:solidFill>
            </a:endParaRPr>
          </a:p>
        </p:txBody>
      </p:sp>
      <p:pic>
        <p:nvPicPr>
          <p:cNvPr id="3" name="Picture 2" descr="C:\Users\Admin\Desktop\09c665369ef7a790f8a4.png"/>
          <p:cNvPicPr>
            <a:picLocks noChangeAspect="1" noChangeArrowheads="1"/>
          </p:cNvPicPr>
          <p:nvPr/>
        </p:nvPicPr>
        <p:blipFill>
          <a:blip r:embed="rId3" cstate="print"/>
          <a:srcRect/>
          <a:stretch>
            <a:fillRect/>
          </a:stretch>
        </p:blipFill>
        <p:spPr bwMode="auto">
          <a:xfrm>
            <a:off x="188177" y="116632"/>
            <a:ext cx="1547820" cy="1547820"/>
          </a:xfrm>
          <a:prstGeom prst="rect">
            <a:avLst/>
          </a:prstGeom>
          <a:noFill/>
        </p:spPr>
      </p:pic>
      <p:sp>
        <p:nvSpPr>
          <p:cNvPr id="4" name="TextBox 3"/>
          <p:cNvSpPr txBox="1"/>
          <p:nvPr/>
        </p:nvSpPr>
        <p:spPr>
          <a:xfrm>
            <a:off x="1357290" y="2500306"/>
            <a:ext cx="6643734" cy="2308324"/>
          </a:xfrm>
          <a:prstGeom prst="rect">
            <a:avLst/>
          </a:prstGeom>
          <a:noFill/>
        </p:spPr>
        <p:txBody>
          <a:bodyPr wrap="square" rtlCol="0">
            <a:spAutoFit/>
          </a:bodyPr>
          <a:lstStyle/>
          <a:p>
            <a:pPr algn="ctr"/>
            <a:endParaRPr lang="ru-RU" sz="3600" dirty="0" smtClean="0">
              <a:solidFill>
                <a:srgbClr val="FF0000"/>
              </a:solidFill>
            </a:endParaRPr>
          </a:p>
          <a:p>
            <a:pPr algn="ctr"/>
            <a:r>
              <a:rPr lang="ru-RU" sz="3600" dirty="0" smtClean="0">
                <a:solidFill>
                  <a:srgbClr val="FF0000"/>
                </a:solidFill>
              </a:rPr>
              <a:t>Как каждый человек может внести свой вклад в сохранении озера Байкал?</a:t>
            </a:r>
            <a:endParaRPr lang="ru-RU" sz="3600" dirty="0">
              <a:solidFill>
                <a:srgbClr val="FF0000"/>
              </a:solidFill>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Прямоугольник 2"/>
          <p:cNvSpPr/>
          <p:nvPr/>
        </p:nvSpPr>
        <p:spPr>
          <a:xfrm>
            <a:off x="428596" y="428604"/>
            <a:ext cx="8215370" cy="923330"/>
          </a:xfrm>
          <a:prstGeom prst="rect">
            <a:avLst/>
          </a:prstGeom>
          <a:noFill/>
        </p:spPr>
        <p:txBody>
          <a:bodyPr wrap="square" lIns="91440" tIns="45720" rIns="91440" bIns="45720">
            <a:spAutoFit/>
          </a:bodyPr>
          <a:lstStyle/>
          <a:p>
            <a:pPr algn="ctr"/>
            <a:r>
              <a:rPr lang="ru-RU"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До новых встреч!</a:t>
            </a:r>
            <a:endParaRPr lang="ru-RU"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829</TotalTime>
  <Words>1895</Words>
  <Application>Microsoft Office PowerPoint</Application>
  <PresentationFormat>Экран (4:3)</PresentationFormat>
  <Paragraphs>225</Paragraphs>
  <Slides>57</Slides>
  <Notes>0</Notes>
  <HiddenSlides>42</HiddenSlides>
  <MMClips>0</MMClips>
  <ScaleCrop>false</ScaleCrop>
  <HeadingPairs>
    <vt:vector size="4" baseType="variant">
      <vt:variant>
        <vt:lpstr>Тема</vt:lpstr>
      </vt:variant>
      <vt:variant>
        <vt:i4>5</vt:i4>
      </vt:variant>
      <vt:variant>
        <vt:lpstr>Заголовки слайдов</vt:lpstr>
      </vt:variant>
      <vt:variant>
        <vt:i4>57</vt:i4>
      </vt:variant>
    </vt:vector>
  </HeadingPairs>
  <TitlesOfParts>
    <vt:vector size="62" baseType="lpstr">
      <vt:lpstr>Тема Office</vt:lpstr>
      <vt:lpstr>Оформление по умолчанию</vt:lpstr>
      <vt:lpstr>1_Оформление по умолчанию</vt:lpstr>
      <vt:lpstr>2_Оформление по умолчанию</vt:lpstr>
      <vt:lpstr>3_Оформление по умолчанию</vt:lpstr>
      <vt:lpstr>Муниципальное автономное общеобразовательное учреждение  «Средняя общеобразовательная школа №46» г.Улан-Удэ</vt:lpstr>
      <vt:lpstr>Цель: </vt:lpstr>
      <vt:lpstr>Подготовительная часть мероприятия:</vt:lpstr>
      <vt:lpstr>План проведения игры:</vt:lpstr>
      <vt:lpstr>Слайд 5</vt:lpstr>
      <vt:lpstr>Слайд 6</vt:lpstr>
      <vt:lpstr>Слайд 7</vt:lpstr>
      <vt:lpstr>Слайд 8</vt:lpstr>
      <vt:lpstr>Слайд 9</vt:lpstr>
      <vt:lpstr>Практический этап</vt:lpstr>
      <vt:lpstr>Слайд 11</vt:lpstr>
      <vt:lpstr>Теоретический этап «Взвешивание рыбы» </vt:lpstr>
      <vt:lpstr>Взвешивание рыбы </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Слайд 44</vt:lpstr>
      <vt:lpstr>Слайд 45</vt:lpstr>
      <vt:lpstr>Слайд 46</vt:lpstr>
      <vt:lpstr>Слайд 47</vt:lpstr>
      <vt:lpstr>Слайд 48</vt:lpstr>
      <vt:lpstr>Слайд 49</vt:lpstr>
      <vt:lpstr>Слайд 50</vt:lpstr>
      <vt:lpstr>Слайд 51</vt:lpstr>
      <vt:lpstr>Слайд 52</vt:lpstr>
      <vt:lpstr>Слайд 53</vt:lpstr>
      <vt:lpstr>Слайд 54</vt:lpstr>
      <vt:lpstr>Слайд 55</vt:lpstr>
      <vt:lpstr>Подведение итогов</vt:lpstr>
      <vt:lpstr>Слайд 57</vt:lpstr>
    </vt:vector>
  </TitlesOfParts>
  <Company>Retired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Муниципальное автономное общеобразовательное учреждение  Средняя общеобразовательная школа №46 г.Улан-Удэ</dc:title>
  <dc:creator>RWT</dc:creator>
  <cp:lastModifiedBy>RWT</cp:lastModifiedBy>
  <cp:revision>27</cp:revision>
  <dcterms:created xsi:type="dcterms:W3CDTF">2018-02-19T11:46:08Z</dcterms:created>
  <dcterms:modified xsi:type="dcterms:W3CDTF">2019-11-19T10:52:52Z</dcterms:modified>
</cp:coreProperties>
</file>