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8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9AFAC-FF79-4AEE-8404-BC261A0C1D81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42155-C61F-4734-97D0-6DED1A23E3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1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6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3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-14224000" y="-11796713"/>
            <a:ext cx="16629063" cy="12471401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Rectangle 2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110032"/>
            <a:ext cx="8207375" cy="19107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99707"/>
            <a:ext cx="4027488" cy="26386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4441513"/>
            <a:ext cx="4027488" cy="2640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37089" y="1599707"/>
            <a:ext cx="4027487" cy="54825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17307-9E7F-4255-BC80-D53FD6EBA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C629C28-C1E8-484E-85FA-E203C2F8240F}" type="datetimeFigureOut">
              <a:rPr lang="ru-RU" smtClean="0"/>
              <a:t>17.05.2016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4EAD175-7F2E-4A9F-8DD1-E2E828BC019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1763713" y="1603938"/>
            <a:ext cx="6696075" cy="24968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</a:rPr>
              <a:t>Портфолио </a:t>
            </a:r>
            <a:br>
              <a:rPr lang="ru-RU" sz="4000" b="1" i="1" dirty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b="1" i="1" dirty="0">
                <a:solidFill>
                  <a:srgbClr val="0000FF"/>
                </a:solidFill>
                <a:latin typeface="Times New Roman" pitchFamily="18" charset="0"/>
              </a:rPr>
              <a:t>воспитателя</a:t>
            </a:r>
            <a:r>
              <a:rPr lang="en-US" sz="2800" b="1" i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3276601" y="260271"/>
            <a:ext cx="5616575" cy="7723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</a:rPr>
              <a:t>Муниципальное дошкольное образовательное учреждение Детский сад  №35 «Кораблик»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928814" y="5715353"/>
            <a:ext cx="5616575" cy="6665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</a:rPr>
              <a:t>г. Петрозаводск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</a:rPr>
              <a:t>2016г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900113" y="4100834"/>
            <a:ext cx="806450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</a:rPr>
              <a:t>Неркиной Елены Николаевны</a:t>
            </a:r>
            <a:endParaRPr lang="ru-RU" sz="40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468313" y="203137"/>
            <a:ext cx="8229600" cy="7723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i="1">
                <a:solidFill>
                  <a:srgbClr val="0000FF"/>
                </a:solidFill>
                <a:latin typeface="Times New Roman" pitchFamily="18" charset="0"/>
              </a:rPr>
              <a:t>Общие сведения о педагоге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468314" y="1603939"/>
            <a:ext cx="3754437" cy="4524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23851" y="1220941"/>
            <a:ext cx="5033963" cy="51821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Дата рождения: </a:t>
            </a:r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</a:rPr>
              <a:t>11 февраля 1973 г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.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/>
            </a:r>
            <a:b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Наименование образовательного учреждения: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 МДОУ  детский сад №35 «Кораблик»</a:t>
            </a:r>
            <a:b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Общий трудовой стаж: </a:t>
            </a:r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</a:rPr>
              <a:t>20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лет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/>
            </a:r>
            <a:b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Педагогический стаж: </a:t>
            </a:r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</a:rPr>
              <a:t>18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лет</a:t>
            </a:r>
            <a:b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В данном учреждении: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1"/>
                </a:solidFill>
                <a:latin typeface="Times New Roman" pitchFamily="18" charset="0"/>
              </a:rPr>
              <a:t>7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лет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/>
            </a:r>
            <a:b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Квалификационная категория: 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вторая 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квалификационная категория.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/>
            </a:r>
            <a:b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Образование, название и год окончания учреждения профессионального образования: 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высшее, Петрозаводский государственный педагогический 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университет, 1996г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.</a:t>
            </a: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/>
            </a:r>
            <a:b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Times New Roman" pitchFamily="18" charset="0"/>
              </a:rPr>
              <a:t>Специальность, квалификация по диплому: </a:t>
            </a:r>
            <a:r>
              <a:rPr lang="ru-RU" i="1" dirty="0">
                <a:solidFill>
                  <a:schemeClr val="accent1"/>
                </a:solidFill>
                <a:latin typeface="Times New Roman" pitchFamily="18" charset="0"/>
              </a:rPr>
              <a:t>«Учитель </a:t>
            </a:r>
            <a:r>
              <a:rPr lang="ru-RU" i="1" dirty="0" smtClean="0">
                <a:solidFill>
                  <a:schemeClr val="accent1"/>
                </a:solidFill>
                <a:latin typeface="Times New Roman" pitchFamily="18" charset="0"/>
              </a:rPr>
              <a:t>русского языка и литературы»</a:t>
            </a:r>
            <a:endParaRPr lang="ru-RU" i="1" dirty="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457201" y="4462673"/>
            <a:ext cx="4011613" cy="261539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4668838" y="1599707"/>
            <a:ext cx="4011612" cy="5482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24" name="Picture 8" descr="C:\Users\Алёна\Pictures\MP Navigator EX\2016_05_17\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8" y="933493"/>
            <a:ext cx="2880319" cy="566288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468313" y="80409"/>
            <a:ext cx="8229600" cy="9352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246" name="Picture 6" descr="C:\Users\Алёна\Pictures\Новая папка\DSCF0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7512"/>
            <a:ext cx="4392488" cy="460709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932040" y="933494"/>
            <a:ext cx="38884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Главная цель моей работы: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создание условий для полноценного развития, укрепления и сохранения здоровья детей.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0" y="241226"/>
            <a:ext cx="9144000" cy="9987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6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i="1">
                <a:solidFill>
                  <a:srgbClr val="0000FF"/>
                </a:solidFill>
                <a:latin typeface="Times New Roman" pitchFamily="18" charset="0"/>
              </a:rPr>
              <a:t>Основными задачами, которые я ставлю в свой деятельности, являются:</a:t>
            </a:r>
            <a:r>
              <a:rPr lang="ru-RU" sz="400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142875" y="1316161"/>
            <a:ext cx="8821738" cy="525194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87375" indent="-587375">
              <a:spcBef>
                <a:spcPts val="500"/>
              </a:spcBef>
              <a:buFont typeface="Arial" charset="0"/>
              <a:buChar char="•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 Создание условий:</a:t>
            </a:r>
          </a:p>
          <a:p>
            <a:pPr marL="587375" indent="-587375">
              <a:spcBef>
                <a:spcPts val="500"/>
              </a:spcBef>
              <a:buFont typeface="Wingdings" pitchFamily="2" charset="2"/>
              <a:buChar char="ü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 способствующих сохранению и укреплению здоровья детей;</a:t>
            </a:r>
          </a:p>
          <a:p>
            <a:pPr marL="587375" indent="-587375">
              <a:spcBef>
                <a:spcPts val="500"/>
              </a:spcBef>
              <a:buFont typeface="Wingdings" pitchFamily="2" charset="2"/>
              <a:buChar char="ü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для игровой, творческой и самостоятельной деятельности;</a:t>
            </a:r>
          </a:p>
          <a:p>
            <a:pPr marL="587375" indent="-587375">
              <a:spcBef>
                <a:spcPts val="500"/>
              </a:spcBef>
              <a:buFont typeface="Wingdings" pitchFamily="2" charset="2"/>
              <a:buChar char="ü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 для всестороннего развития моих дошкольников.</a:t>
            </a:r>
          </a:p>
          <a:p>
            <a:pPr marL="587375" indent="-587375">
              <a:spcBef>
                <a:spcPts val="500"/>
              </a:spcBef>
              <a:buFont typeface="Arial" charset="0"/>
              <a:buChar char="•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Содействие повышению психологической компетентности педагогов ДОУ и родителей в вопросах обучения и воспитания дошкольников.</a:t>
            </a:r>
          </a:p>
          <a:p>
            <a:pPr marL="587375" indent="-587375">
              <a:spcBef>
                <a:spcPts val="500"/>
              </a:spcBef>
              <a:buFont typeface="Arial" charset="0"/>
              <a:buChar char="•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Разработка и  реализация педагогических программ с учётом ФГТ, ФГОС.</a:t>
            </a:r>
          </a:p>
          <a:p>
            <a:pPr marL="587375" indent="-587375">
              <a:spcBef>
                <a:spcPts val="500"/>
              </a:spcBef>
              <a:buFont typeface="Arial" charset="0"/>
              <a:buChar char="•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Создание предметно-развивающей среды для обеспечения комфортно-эмоционального развития и саморазвития детей.</a:t>
            </a:r>
          </a:p>
          <a:p>
            <a:pPr marL="587375" indent="-587375">
              <a:spcBef>
                <a:spcPts val="500"/>
              </a:spcBef>
              <a:buFont typeface="Arial" charset="0"/>
              <a:buChar char="•"/>
              <a:tabLst>
                <a:tab pos="587375" algn="l"/>
                <a:tab pos="1035050" algn="l"/>
                <a:tab pos="1484313" algn="l"/>
                <a:tab pos="1933575" algn="l"/>
                <a:tab pos="2382838" algn="l"/>
                <a:tab pos="2832100" algn="l"/>
                <a:tab pos="3281363" algn="l"/>
                <a:tab pos="3730625" algn="l"/>
                <a:tab pos="4179888" algn="l"/>
                <a:tab pos="4629150" algn="l"/>
                <a:tab pos="5078413" algn="l"/>
                <a:tab pos="5527675" algn="l"/>
                <a:tab pos="5976938" algn="l"/>
                <a:tab pos="6426200" algn="l"/>
                <a:tab pos="6875463" algn="l"/>
                <a:tab pos="7324725" algn="l"/>
                <a:tab pos="7773988" algn="l"/>
                <a:tab pos="8223250" algn="l"/>
                <a:tab pos="8672513" algn="l"/>
                <a:tab pos="9121775" algn="l"/>
                <a:tab pos="9571038" algn="l"/>
              </a:tabLst>
            </a:pPr>
            <a:r>
              <a:rPr lang="ru-RU" sz="2000" i="1">
                <a:solidFill>
                  <a:schemeClr val="accent1"/>
                </a:solidFill>
                <a:latin typeface="Times New Roman" pitchFamily="18" charset="0"/>
              </a:rPr>
              <a:t>Активное сотрудничество с родителями и педагогами.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260271"/>
            <a:ext cx="8291512" cy="1123602"/>
          </a:xfrm>
        </p:spPr>
        <p:txBody>
          <a:bodyPr/>
          <a:lstStyle/>
          <a:p>
            <a:pPr eaLnBrk="1" hangingPunct="1">
              <a:lnSpc>
                <a:spcPct val="7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i="1" smtClean="0">
                <a:solidFill>
                  <a:srgbClr val="0000FF"/>
                </a:solidFill>
                <a:latin typeface="Times New Roman" pitchFamily="18" charset="0"/>
              </a:rPr>
              <a:t>Психолого-педагогические технологии и программы, используемые в работе: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50826" y="1603938"/>
            <a:ext cx="4537075" cy="5256177"/>
          </a:xfrm>
        </p:spPr>
        <p:txBody>
          <a:bodyPr/>
          <a:lstStyle/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None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endParaRPr lang="ru-RU" sz="1800" b="1" i="1" dirty="0" smtClean="0">
              <a:latin typeface="Times New Roman" pitchFamily="18" charset="0"/>
            </a:endParaRP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информационно-коммуникативные технологии, 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технологии развивающего обучения,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 технологии интегрированного обучения, 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err="1" smtClean="0">
                <a:solidFill>
                  <a:schemeClr val="accent1"/>
                </a:solidFill>
                <a:latin typeface="Times New Roman" pitchFamily="18" charset="0"/>
              </a:rPr>
              <a:t>здоровьесберегающие</a:t>
            </a: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 технологии ,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игровые технологии,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личностно-ориентированные технологии,</a:t>
            </a:r>
          </a:p>
          <a:p>
            <a:pPr marL="320675" indent="-320675" eaLnBrk="1" hangingPunct="1">
              <a:lnSpc>
                <a:spcPct val="80000"/>
              </a:lnSpc>
              <a:spcBef>
                <a:spcPts val="450"/>
              </a:spcBef>
              <a:buFont typeface="Arial" charset="0"/>
              <a:buChar char="•"/>
              <a:tabLst>
                <a:tab pos="320675" algn="l"/>
                <a:tab pos="425450" algn="l"/>
                <a:tab pos="874713" algn="l"/>
                <a:tab pos="1323975" algn="l"/>
                <a:tab pos="1773238" algn="l"/>
                <a:tab pos="2222500" algn="l"/>
                <a:tab pos="2671763" algn="l"/>
                <a:tab pos="3121025" algn="l"/>
                <a:tab pos="3570288" algn="l"/>
                <a:tab pos="4019550" algn="l"/>
                <a:tab pos="4468813" algn="l"/>
                <a:tab pos="4918075" algn="l"/>
                <a:tab pos="5367338" algn="l"/>
                <a:tab pos="5816600" algn="l"/>
                <a:tab pos="6265863" algn="l"/>
                <a:tab pos="6715125" algn="l"/>
                <a:tab pos="7164388" algn="l"/>
                <a:tab pos="7613650" algn="l"/>
                <a:tab pos="8062913" algn="l"/>
                <a:tab pos="8512175" algn="l"/>
                <a:tab pos="8961438" algn="l"/>
              </a:tabLst>
            </a:pP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технологии проектной </a:t>
            </a:r>
            <a:r>
              <a:rPr lang="ru-RU" sz="1800" b="1" i="1" dirty="0" smtClean="0">
                <a:solidFill>
                  <a:schemeClr val="accent1"/>
                </a:solidFill>
                <a:latin typeface="Times New Roman" pitchFamily="18" charset="0"/>
              </a:rPr>
              <a:t>деятельности</a:t>
            </a:r>
            <a:endParaRPr lang="en-US" sz="1800" b="1" i="1" dirty="0" smtClean="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4859338" y="1508718"/>
            <a:ext cx="4068762" cy="1756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>
              <a:buFont typeface="Times New Roman" pitchFamily="18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>
                <a:solidFill>
                  <a:schemeClr val="accent1"/>
                </a:solidFill>
                <a:latin typeface="Times New Roman" pitchFamily="18" charset="0"/>
              </a:rPr>
              <a:t>Петерсон Л.Г. «Игралочка», «Раз — ступенька, два — ступенька»,</a:t>
            </a:r>
          </a:p>
          <a:p>
            <a:pPr>
              <a:buFont typeface="Times New Roman" pitchFamily="18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>
                <a:solidFill>
                  <a:schemeClr val="accent1"/>
                </a:solidFill>
                <a:latin typeface="Times New Roman" pitchFamily="18" charset="0"/>
              </a:rPr>
              <a:t> Курцева З.И.«Ты — словечко, я - словечко». и другие программы,</a:t>
            </a:r>
          </a:p>
          <a:p>
            <a:pPr>
              <a:buFont typeface="Times New Roman" pitchFamily="18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i="1">
                <a:solidFill>
                  <a:schemeClr val="accent1"/>
                </a:solidFill>
                <a:latin typeface="Times New Roman" pitchFamily="18" charset="0"/>
              </a:rPr>
              <a:t> Вахрушев А.А. «Здравствуй, мир!».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190441"/>
            <a:ext cx="8229600" cy="761765"/>
          </a:xfrm>
        </p:spPr>
        <p:txBody>
          <a:bodyPr>
            <a:normAutofit fontScale="90000"/>
          </a:bodyPr>
          <a:lstStyle/>
          <a:p>
            <a:r>
              <a:rPr lang="ru-RU" sz="3600" smtClean="0"/>
              <a:t>Карельский региональный компонент</a:t>
            </a:r>
          </a:p>
        </p:txBody>
      </p:sp>
      <p:pic>
        <p:nvPicPr>
          <p:cNvPr id="13315" name="Picture 3" descr="D:\РАБОЧИЕ\общие фото выпуска 2011\домашние 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81979">
            <a:off x="6055204" y="3173927"/>
            <a:ext cx="2565247" cy="2562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8" descr="http://cs411020.vk.me/v411020541/5b8f/E-qwuC_3bg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162353">
            <a:off x="399560" y="1930229"/>
            <a:ext cx="2580052" cy="2346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9" y="4001382"/>
            <a:ext cx="2357437" cy="25815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8" name="Picture 10" descr="D:\ФОТО\садик все фото\IMG_1378.JPG"/>
          <p:cNvPicPr>
            <a:picLocks noChangeAspect="1" noChangeArrowheads="1"/>
          </p:cNvPicPr>
          <p:nvPr/>
        </p:nvPicPr>
        <p:blipFill>
          <a:blip r:embed="rId5" cstate="print"/>
          <a:srcRect l="7259" t="12903"/>
          <a:stretch>
            <a:fillRect/>
          </a:stretch>
        </p:blipFill>
        <p:spPr bwMode="auto">
          <a:xfrm>
            <a:off x="3286126" y="986063"/>
            <a:ext cx="2500313" cy="234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179388" y="190441"/>
            <a:ext cx="9144000" cy="761765"/>
          </a:xfrm>
        </p:spPr>
        <p:txBody>
          <a:bodyPr anchor="t">
            <a:normAutofit fontScale="92500"/>
          </a:bodyPr>
          <a:lstStyle/>
          <a:p>
            <a:pPr marL="342900" indent="-319088"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i="1" dirty="0"/>
              <a:t>Проект нашей группы: </a:t>
            </a:r>
            <a:r>
              <a:rPr lang="ru-RU" sz="2800" b="1" i="1" dirty="0" smtClean="0"/>
              <a:t>«Куклы-марионетки»</a:t>
            </a:r>
            <a:endParaRPr lang="ru-RU" sz="2800" b="1" i="1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-1052904">
            <a:off x="365125" y="4044416"/>
            <a:ext cx="2401888" cy="18014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143250" y="1464466"/>
            <a:ext cx="2414588" cy="18109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1" name="Picture 9" descr="D:\ФОТО\садик все фото\IMG_1399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-973895">
            <a:off x="577300" y="1237868"/>
            <a:ext cx="1572726" cy="209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1" descr="D:\ФОТО\садик все фото\IMG_1375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1287754">
            <a:off x="6645571" y="1581276"/>
            <a:ext cx="1907651" cy="14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3" descr="D:\ФОТО\садик все фото\IMG_1515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1311250">
            <a:off x="6192838" y="3903230"/>
            <a:ext cx="2476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4" descr="D:\ФОТО\садик все фото\IMG_1508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324537" y="3891349"/>
            <a:ext cx="2010741" cy="26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D:\ФОТО\для Васи\сборные фотки из жизни группы\IMG_3129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274511">
            <a:off x="4533900" y="2934609"/>
            <a:ext cx="4325938" cy="324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928813" y="190442"/>
            <a:ext cx="561298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ts val="8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i="1">
                <a:solidFill>
                  <a:srgbClr val="002060"/>
                </a:solidFill>
                <a:latin typeface="Times New Roman" pitchFamily="18" charset="0"/>
              </a:rPr>
              <a:t>«Прогулка — это не пустяк» </a:t>
            </a:r>
          </a:p>
        </p:txBody>
      </p:sp>
      <p:pic>
        <p:nvPicPr>
          <p:cNvPr id="15364" name="Picture 8" descr="http://cs311619.vk.me/v311619541/79ca/f8cIeCpSBFg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-199423">
            <a:off x="282575" y="1815263"/>
            <a:ext cx="4097338" cy="30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D:\ФОТО\фото с компа\групповые\праздники\8- ое марта 2009\8 марта 2009 05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71875" y="3804245"/>
            <a:ext cx="2071688" cy="155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1"/>
          <p:cNvSpPr>
            <a:spLocks noGrp="1" noChangeArrowheads="1"/>
          </p:cNvSpPr>
          <p:nvPr>
            <p:ph type="title"/>
          </p:nvPr>
        </p:nvSpPr>
        <p:spPr>
          <a:xfrm>
            <a:off x="3643314" y="285663"/>
            <a:ext cx="2071687" cy="1333088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i="1" smtClean="0">
                <a:solidFill>
                  <a:srgbClr val="0000FF"/>
                </a:solidFill>
                <a:latin typeface="Times New Roman" pitchFamily="18" charset="0"/>
              </a:rPr>
              <a:t>Работа с                                              	детьми:</a:t>
            </a: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3276601" y="1123604"/>
            <a:ext cx="2881313" cy="3808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314" y="865309"/>
            <a:ext cx="2928937" cy="21967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715000" y="533856"/>
            <a:ext cx="3214688" cy="24110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39" name="Picture 5" descr="D:\ФОТО\фотки с сад. фотоапппарата\DSC08918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4314" y="4030766"/>
            <a:ext cx="3222625" cy="241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4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997575" y="3717032"/>
            <a:ext cx="2916238" cy="25343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0" y="190441"/>
            <a:ext cx="4071938" cy="476104"/>
          </a:xfrm>
        </p:spPr>
        <p:txBody>
          <a:bodyPr>
            <a:normAutofit fontScale="90000"/>
          </a:bodyPr>
          <a:lstStyle/>
          <a:p>
            <a:r>
              <a:rPr lang="ru-RU" sz="3200" b="1" i="1" smtClean="0">
                <a:solidFill>
                  <a:srgbClr val="0000FF"/>
                </a:solidFill>
                <a:latin typeface="Times New Roman" pitchFamily="18" charset="0"/>
              </a:rPr>
              <a:t>Работа с родителями</a:t>
            </a:r>
            <a:endParaRPr lang="ru-RU" sz="3200" smtClean="0"/>
          </a:p>
        </p:txBody>
      </p:sp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123825" y="0"/>
            <a:ext cx="43640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Оформление информационных уголков, 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Родительские собрания, консультации, 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«Круглые столы» на различные темы, 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Индивидуальные беседы, дискуссии,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Открытые занятия, дни открытых дверей,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совместных праздников, развлечений, 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Анкетирование, помощь в благоустройстве группы,</a:t>
            </a:r>
            <a:b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Общение в контактной группе в Интернете. </a:t>
            </a:r>
            <a:endParaRPr lang="ru-RU" sz="1400">
              <a:solidFill>
                <a:srgbClr val="7030A0"/>
              </a:solidFill>
            </a:endParaRPr>
          </a:p>
        </p:txBody>
      </p:sp>
      <p:pic>
        <p:nvPicPr>
          <p:cNvPr id="22532" name="Picture 5" descr="D:\ФОТО\Олимпиада 2014\IMG_045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29376" y="4609810"/>
            <a:ext cx="2214563" cy="1660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 descr="D:\ФОТО\фото с компа\групповые\работа с родителями\карельский орнамент 2010\карельский орнмент 7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57564" y="4579508"/>
            <a:ext cx="2357437" cy="1768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715125" y="1074412"/>
            <a:ext cx="2179344" cy="1634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35" name="Picture 2" descr="D:\ФОТО\фото с компа\ФОТО\детский сад 1\SA400024.JPG"/>
          <p:cNvPicPr>
            <a:picLocks noChangeAspect="1" noChangeArrowheads="1"/>
          </p:cNvPicPr>
          <p:nvPr/>
        </p:nvPicPr>
        <p:blipFill>
          <a:blip r:embed="rId5" cstate="print"/>
          <a:srcRect b="7806"/>
          <a:stretch>
            <a:fillRect/>
          </a:stretch>
        </p:blipFill>
        <p:spPr bwMode="auto">
          <a:xfrm>
            <a:off x="3929063" y="2105434"/>
            <a:ext cx="2500312" cy="214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D:\ФОТО\для Васи\сборные фотки из жизни группы\IMG_31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4" y="2666177"/>
            <a:ext cx="2928937" cy="292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9" descr="C:\Users\Алёна\Pictures\2016-04-08\29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661152"/>
            <a:ext cx="2952328" cy="2951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>
          <a:xfrm>
            <a:off x="433389" y="-952206"/>
            <a:ext cx="8207375" cy="2151986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i="1" dirty="0" smtClean="0">
              <a:latin typeface="Times New Roman" pitchFamily="18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388" y="1446874"/>
            <a:ext cx="4140200" cy="399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986089" y="2012329"/>
            <a:ext cx="3529510" cy="47060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1" name="Прямоугольник 4"/>
          <p:cNvSpPr>
            <a:spLocks noChangeArrowheads="1"/>
          </p:cNvSpPr>
          <p:nvPr/>
        </p:nvSpPr>
        <p:spPr bwMode="auto">
          <a:xfrm>
            <a:off x="1043608" y="0"/>
            <a:ext cx="810039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i="1" dirty="0">
                <a:solidFill>
                  <a:srgbClr val="7030A0"/>
                </a:solidFill>
                <a:latin typeface="Times New Roman" pitchFamily="18" charset="0"/>
              </a:rPr>
              <a:t>Мини-музей </a:t>
            </a:r>
            <a:endParaRPr lang="en-US" sz="4400" i="1" dirty="0">
              <a:solidFill>
                <a:srgbClr val="7030A0"/>
              </a:solidFill>
              <a:latin typeface="Times New Roman" pitchFamily="18" charset="0"/>
            </a:endParaRPr>
          </a:p>
          <a:p>
            <a:r>
              <a:rPr lang="ru-RU" sz="4400" i="1" dirty="0" smtClean="0">
                <a:solidFill>
                  <a:srgbClr val="7030A0"/>
                </a:solidFill>
                <a:latin typeface="Times New Roman" pitchFamily="18" charset="0"/>
              </a:rPr>
              <a:t>«Кто сказал Мяу?»</a:t>
            </a:r>
            <a:endParaRPr lang="ru-RU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90441"/>
            <a:ext cx="8115300" cy="380882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smtClean="0">
                <a:solidFill>
                  <a:srgbClr val="0000FF"/>
                </a:solidFill>
                <a:latin typeface="Times New Roman" pitchFamily="18" charset="0"/>
              </a:rPr>
              <a:t>Повышение квалификации</a:t>
            </a:r>
            <a:r>
              <a:rPr lang="en-US" sz="1600" b="1" i="1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1600" b="1" i="1" smtClean="0">
                <a:solidFill>
                  <a:srgbClr val="0000FF"/>
                </a:solidFill>
                <a:latin typeface="Times New Roman" pitchFamily="18" charset="0"/>
              </a:rPr>
              <a:t>за  последние три года:</a:t>
            </a:r>
          </a:p>
        </p:txBody>
      </p:sp>
      <p:sp>
        <p:nvSpPr>
          <p:cNvPr id="27650" name="Содержимое 3"/>
          <p:cNvSpPr>
            <a:spLocks noGrp="1"/>
          </p:cNvSpPr>
          <p:nvPr>
            <p:ph sz="quarter" idx="1"/>
          </p:nvPr>
        </p:nvSpPr>
        <p:spPr>
          <a:xfrm>
            <a:off x="500063" y="761765"/>
            <a:ext cx="8001000" cy="552491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1400" dirty="0"/>
              <a:t>Курсы на базе Государственного автономного профессионального учреждения Республики Карелия Петрозаводского педагогического колледжа тему Современные образовательные технологии и подходы в условиях реализации ФГОС в дошкольном образовательном учреждении, 2014год</a:t>
            </a:r>
          </a:p>
          <a:p>
            <a:pPr lvl="0"/>
            <a:r>
              <a:rPr lang="ru-RU" sz="1400" dirty="0"/>
              <a:t>Вебинар «Реализация образовательной области «Социально-коммуникативное развитие» ФГОС дошкольного образования от 23.10.2014г.</a:t>
            </a:r>
          </a:p>
          <a:p>
            <a:pPr lvl="0"/>
            <a:r>
              <a:rPr lang="ru-RU" sz="1400" dirty="0"/>
              <a:t>Вебинар «ФГОС ДО. Образовательные действия для достижения цели. Вовлечение детей и родителей в планирование образовательной деятельности» от 03.10.2014г.</a:t>
            </a:r>
          </a:p>
          <a:p>
            <a:pPr lvl="0"/>
            <a:r>
              <a:rPr lang="ru-RU" sz="1400" dirty="0"/>
              <a:t>Вебинар «Новые пособия издательства «Просвещение» для реализации ФГОС ДО (на примере программы «Радуга»)» от 06.10.2014г.</a:t>
            </a:r>
          </a:p>
          <a:p>
            <a:pPr lvl="0"/>
            <a:r>
              <a:rPr lang="ru-RU" sz="1400" dirty="0"/>
              <a:t>Вебинар ФГОС ДО средствами Примерной ООП и программно-методического комплекса «Радуга» от 24.10.2014г.</a:t>
            </a:r>
          </a:p>
          <a:p>
            <a:pPr lvl="0"/>
            <a:r>
              <a:rPr lang="ru-RU" sz="1400" dirty="0"/>
              <a:t>Республиканская эстафета на базе Государственного автономного учреждения дополнительного профессионального образования Республики Карелия Карельского института образования Учитель учителю. Реализация ФГОС в образовательных организациях Республики Карелия эффекты, проблемы, перспективы.</a:t>
            </a:r>
          </a:p>
          <a:p>
            <a:pPr lvl="0"/>
            <a:r>
              <a:rPr lang="ru-RU" sz="1400" dirty="0"/>
              <a:t>Семинар «Использование элементов дидактического дизайна в образовательной деятельности педагога дошкольного образования» на базе МДОУ «Детский сад № 62» от 29. 03. 2016.</a:t>
            </a:r>
          </a:p>
          <a:p>
            <a:pPr lvl="0"/>
            <a:r>
              <a:rPr lang="ru-RU" sz="1400" dirty="0"/>
              <a:t>Открытое мероприятие на базе МДОУ «Детский сад № 90» от 15. 04. 2015.</a:t>
            </a:r>
          </a:p>
          <a:p>
            <a:pPr lvl="0"/>
            <a:r>
              <a:rPr lang="ru-RU" sz="1400" dirty="0"/>
              <a:t>День открытых дверей по теме « Основные методы и формы работы по образовательной области «Речевое развитие» в деятельности детей по методике М. Монтессори в рамках реализации ФГОС ДО» на базе МДОУ «Детский сад № 99» от 17. 02. 2016.</a:t>
            </a:r>
          </a:p>
          <a:p>
            <a:pPr lvl="0"/>
            <a:r>
              <a:rPr lang="ru-RU" sz="1400" dirty="0"/>
              <a:t>Городской семинар «Безопасность на зимней дороге» на базе муниципального бюджетного образовательного учреждения дополнительного образования «Дворец творчества детей и юношества» от 29. 02. 2016.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sz="quarter" idx="1"/>
          </p:nvPr>
        </p:nvSpPr>
        <p:spPr>
          <a:xfrm>
            <a:off x="457200" y="1599707"/>
            <a:ext cx="8229600" cy="4524037"/>
          </a:xfrm>
        </p:spPr>
        <p:txBody>
          <a:bodyPr/>
          <a:lstStyle/>
          <a:p>
            <a:pPr marL="342900" indent="-320675" eaLnBrk="1" hangingPunct="1">
              <a:spcBef>
                <a:spcPts val="22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8800" b="1" i="1" dirty="0" smtClean="0">
                <a:solidFill>
                  <a:srgbClr val="0000FF"/>
                </a:solidFill>
                <a:latin typeface="Times New Roman" pitchFamily="18" charset="0"/>
              </a:rPr>
              <a:t>Спасибо за 						внимание!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</TotalTime>
  <Words>506</Words>
  <Application>Microsoft Office PowerPoint</Application>
  <PresentationFormat>Экран (4:3)</PresentationFormat>
  <Paragraphs>50</Paragraphs>
  <Slides>13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Слайд 1</vt:lpstr>
      <vt:lpstr>Слайд 2</vt:lpstr>
      <vt:lpstr>Слайд 3</vt:lpstr>
      <vt:lpstr>Слайд 4</vt:lpstr>
      <vt:lpstr>Психолого-педагогические технологии и программы, используемые в работе:</vt:lpstr>
      <vt:lpstr>Карельский региональный компонент</vt:lpstr>
      <vt:lpstr>Слайд 7</vt:lpstr>
      <vt:lpstr>Слайд 8</vt:lpstr>
      <vt:lpstr>Работа с                                               детьми:</vt:lpstr>
      <vt:lpstr>Работа с родителями</vt:lpstr>
      <vt:lpstr>Слайд 11</vt:lpstr>
      <vt:lpstr>Повышение квалификации за  последние три года: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Алёна</dc:creator>
  <cp:lastModifiedBy>Алёна</cp:lastModifiedBy>
  <cp:revision>5</cp:revision>
  <dcterms:created xsi:type="dcterms:W3CDTF">2016-05-17T07:48:48Z</dcterms:created>
  <dcterms:modified xsi:type="dcterms:W3CDTF">2016-05-17T08:36:11Z</dcterms:modified>
</cp:coreProperties>
</file>