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59" r:id="rId1"/>
  </p:sldMasterIdLst>
  <p:notesMasterIdLst>
    <p:notesMasterId r:id="rId13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7" r:id="rId10"/>
    <p:sldId id="271" r:id="rId11"/>
    <p:sldId id="272" r:id="rId12"/>
  </p:sldIdLst>
  <p:sldSz cx="9144000" cy="6858000" type="screen4x3"/>
  <p:notesSz cx="6797675" cy="9928225"/>
  <p:embeddedFontLst>
    <p:embeddedFont>
      <p:font typeface="Calibri" pitchFamily="34" charset="0"/>
      <p:regular r:id="rId14"/>
      <p:bold r:id="rId15"/>
      <p:italic r:id="rId16"/>
      <p:boldItalic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-1722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Shape 4"/>
          <p:cNvSpPr txBox="1">
            <a:spLocks noGrp="1"/>
          </p:cNvSpPr>
          <p:nvPr>
            <p:ph type="dt" idx="10"/>
          </p:nvPr>
        </p:nvSpPr>
        <p:spPr>
          <a:xfrm>
            <a:off x="3850443" y="0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Shape 5"/>
          <p:cNvSpPr>
            <a:spLocks noGrp="1" noRot="1" noChangeAspect="1"/>
          </p:cNvSpPr>
          <p:nvPr>
            <p:ph type="sldImg" idx="3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Shape 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Shape 7"/>
          <p:cNvSpPr txBox="1">
            <a:spLocks noGrp="1"/>
          </p:cNvSpPr>
          <p:nvPr>
            <p:ph type="ftr" idx="11"/>
          </p:nvPr>
        </p:nvSpPr>
        <p:spPr>
          <a:xfrm>
            <a:off x="0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Shape 8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Shape 105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Shape 127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28" name="Shape 128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Shape 129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41" name="Shape 141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2" name="Shape 142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Shape 15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54" name="Shape 154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5" name="Shape 155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Shape 165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66" name="Shape 16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7" name="Shape 167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Shape 179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80" name="Shape 180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Shape 181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92" name="Shape 192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Shape 193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05" name="Shape 205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6" name="Shape 206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Shape 235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236" name="Shape 23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Calibri"/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Освещение вопроса о методической и практической основе проекта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Shape 237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9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Shape 28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84" name="Shape 284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5" name="Shape 285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10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Shape 295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96" name="Shape 296"/>
          <p:cNvSpPr txBox="1">
            <a:spLocks noGrp="1"/>
          </p:cNvSpPr>
          <p:nvPr>
            <p:ph type="body" idx="1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фото</a:t>
            </a:r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7" name="Shape 297"/>
          <p:cNvSpPr txBox="1">
            <a:spLocks noGrp="1"/>
          </p:cNvSpPr>
          <p:nvPr>
            <p:ph type="sldNum" idx="12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11</a:t>
            </a:fld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объект" type="obj">
  <p:cSld name="OBJECT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hape 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Shape 18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Shape 19"/>
          <p:cNvSpPr txBox="1">
            <a:spLocks noGrp="1"/>
          </p:cNvSpPr>
          <p:nvPr>
            <p:ph type="ft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0" name="Shape 20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Shape 22"/>
          <p:cNvSpPr txBox="1"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3" name="Shape 2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ctr" rtl="0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Shape 24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Shape 25"/>
          <p:cNvSpPr txBox="1">
            <a:spLocks noGrp="1"/>
          </p:cNvSpPr>
          <p:nvPr>
            <p:ph type="ft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Shape 28"/>
          <p:cNvSpPr txBox="1">
            <a:spLocks noGrp="1"/>
          </p:cNvSpPr>
          <p:nvPr>
            <p:ph type="title"/>
          </p:nvPr>
        </p:nvSpPr>
        <p:spPr>
          <a:xfrm>
            <a:off x="722313" y="4406901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Shape 30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Shape 31"/>
          <p:cNvSpPr txBox="1">
            <a:spLocks noGrp="1"/>
          </p:cNvSpPr>
          <p:nvPr>
            <p:ph type="ft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" name="Shape 32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Shape 36"/>
          <p:cNvSpPr txBox="1">
            <a:spLocks noGrp="1"/>
          </p:cNvSpPr>
          <p:nvPr>
            <p:ph type="body" idx="2"/>
          </p:nvPr>
        </p:nvSpPr>
        <p:spPr>
          <a:xfrm>
            <a:off x="4648200" y="1600201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Shape 4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2" name="Shape 4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Shape 43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Shape 44"/>
          <p:cNvSpPr txBox="1">
            <a:spLocks noGrp="1"/>
          </p:cNvSpPr>
          <p:nvPr>
            <p:ph type="body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L="457200" marR="0" lvl="0" indent="-2286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Shape 45"/>
          <p:cNvSpPr txBox="1">
            <a:spLocks noGrp="1"/>
          </p:cNvSpPr>
          <p:nvPr>
            <p:ph type="body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30200" algn="l" rtl="0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6" name="Shape 46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7" name="Shape 47"/>
          <p:cNvSpPr txBox="1">
            <a:spLocks noGrp="1"/>
          </p:cNvSpPr>
          <p:nvPr>
            <p:ph type="ft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Shape 48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Shape 5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1" name="Shape 5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Shape 52"/>
          <p:cNvSpPr txBox="1">
            <a:spLocks noGrp="1"/>
          </p:cNvSpPr>
          <p:nvPr>
            <p:ph type="ft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Shape 53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BLANK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hape 5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6" name="Shape 56"/>
          <p:cNvSpPr txBox="1">
            <a:spLocks noGrp="1"/>
          </p:cNvSpPr>
          <p:nvPr>
            <p:ph type="ft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Shape 5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OBJECT_WITH_CAPTION_TEXT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Shape 59"/>
          <p:cNvSpPr txBox="1"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0" name="Shape 60"/>
          <p:cNvSpPr txBox="1">
            <a:spLocks noGrp="1"/>
          </p:cNvSpPr>
          <p:nvPr>
            <p:ph type="body" idx="1"/>
          </p:nvPr>
        </p:nvSpPr>
        <p:spPr>
          <a:xfrm>
            <a:off x="3575050" y="273051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1" name="Shape 61"/>
          <p:cNvSpPr txBox="1">
            <a:spLocks noGrp="1"/>
          </p:cNvSpPr>
          <p:nvPr>
            <p:ph type="body" idx="2"/>
          </p:nvPr>
        </p:nvSpPr>
        <p:spPr>
          <a:xfrm>
            <a:off x="457201" y="1435101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Shape 6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Shape 63"/>
          <p:cNvSpPr txBox="1">
            <a:spLocks noGrp="1"/>
          </p:cNvSpPr>
          <p:nvPr>
            <p:ph type="ft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Shape 6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PICTURE_WITH_CAPTION_TEX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Shape 66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7" name="Shape 67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R="0" lvl="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8" name="Shape 6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228600" algn="l" rtl="0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9" name="Shape 69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Shape 70"/>
          <p:cNvSpPr txBox="1">
            <a:spLocks noGrp="1"/>
          </p:cNvSpPr>
          <p:nvPr>
            <p:ph type="ft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Shape 7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VERTICAL_TEXT"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Shape 73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4" name="Shape 74"/>
          <p:cNvSpPr txBox="1">
            <a:spLocks noGrp="1"/>
          </p:cNvSpPr>
          <p:nvPr>
            <p:ph type="body" idx="1"/>
          </p:nvPr>
        </p:nvSpPr>
        <p:spPr>
          <a:xfrm rot="5400000">
            <a:off x="2309018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5" name="Shape 75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Shape 76"/>
          <p:cNvSpPr txBox="1">
            <a:spLocks noGrp="1"/>
          </p:cNvSpPr>
          <p:nvPr>
            <p:ph type="ft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Shape 77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VERTICAL_TITLE_AND_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Shape 79"/>
          <p:cNvSpPr txBox="1">
            <a:spLocks noGrp="1"/>
          </p:cNvSpPr>
          <p:nvPr>
            <p:ph type="title"/>
          </p:nvPr>
        </p:nvSpPr>
        <p:spPr>
          <a:xfrm rot="5400000">
            <a:off x="4732337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0" name="Shape 8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2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1" name="Shape 81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Shape 82"/>
          <p:cNvSpPr txBox="1">
            <a:spLocks noGrp="1"/>
          </p:cNvSpPr>
          <p:nvPr>
            <p:ph type="ft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Shape 83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hape 10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dt" idx="10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ftr" idx="11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pPr marL="0" lvl="0" indent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jpeg"/><Relationship Id="rId4" Type="http://schemas.openxmlformats.org/officeDocument/2006/relationships/image" Target="../media/image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image" Target="../media/image1.jpeg"/><Relationship Id="rId7" Type="http://schemas.openxmlformats.org/officeDocument/2006/relationships/image" Target="../media/image2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Relationship Id="rId9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Shape 107" descr="полосаSNAG презнт cop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1084351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Shape 108"/>
          <p:cNvSpPr txBox="1"/>
          <p:nvPr/>
        </p:nvSpPr>
        <p:spPr>
          <a:xfrm>
            <a:off x="470937" y="323558"/>
            <a:ext cx="8336933" cy="46166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400" b="1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ГОЛЬФ = УСПЕХ </a:t>
            </a:r>
            <a:endParaRPr sz="2400" b="1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9" name="Shape 109"/>
          <p:cNvSpPr txBox="1"/>
          <p:nvPr/>
        </p:nvSpPr>
        <p:spPr>
          <a:xfrm>
            <a:off x="470937" y="5224148"/>
            <a:ext cx="8308466" cy="8309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0" name="Shape 110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11" name="Shape 11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56211" y="2303919"/>
            <a:ext cx="4863464" cy="3242309"/>
          </a:xfrm>
          <a:prstGeom prst="rect">
            <a:avLst/>
          </a:prstGeom>
          <a:noFill/>
          <a:ln>
            <a:noFill/>
          </a:ln>
        </p:spPr>
      </p:pic>
      <p:sp>
        <p:nvSpPr>
          <p:cNvPr id="112" name="Shape 112"/>
          <p:cNvSpPr/>
          <p:nvPr/>
        </p:nvSpPr>
        <p:spPr>
          <a:xfrm>
            <a:off x="5505450" y="1166843"/>
            <a:ext cx="3181350" cy="53553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целеустремленность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самостоятельность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организованность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ответственность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честность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настойчивость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стратегическое мышление </a:t>
            </a:r>
            <a:endParaRPr/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физическая выносливость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умение играть по правилам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умение извлекать опыт из ошибок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социальный интеллект 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эмоциональный интеллект </a:t>
            </a:r>
            <a:endParaRPr/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17145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1" name="Shape 131" descr="полосаSNAG презнт cop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1084351"/>
          </a:xfrm>
          <a:prstGeom prst="rect">
            <a:avLst/>
          </a:prstGeom>
          <a:noFill/>
          <a:ln>
            <a:noFill/>
          </a:ln>
        </p:spPr>
      </p:pic>
      <p:sp>
        <p:nvSpPr>
          <p:cNvPr id="132" name="Shape 132"/>
          <p:cNvSpPr txBox="1"/>
          <p:nvPr/>
        </p:nvSpPr>
        <p:spPr>
          <a:xfrm>
            <a:off x="0" y="219550"/>
            <a:ext cx="9144000" cy="40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ПОЛОЖИТЕЛЬНЫЕ ЭМОЦИИ  И ШИРОКИЕ ВОЗМОЖНОСТИ</a:t>
            </a:r>
            <a:endParaRPr sz="2000" b="1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3" name="Shape 133"/>
          <p:cNvSpPr txBox="1"/>
          <p:nvPr/>
        </p:nvSpPr>
        <p:spPr>
          <a:xfrm>
            <a:off x="4257450" y="1277183"/>
            <a:ext cx="4591500" cy="2308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Гольф – это игра для всех возрастов. Поэтому появляются возможности использовать гольф для проведения урока физкультуры, задавая нагрузки различной интенсивности, а также для замены любого урока в случае отмены занятий (не требуется спортивная форма) и в группах продленного дня</a:t>
            </a:r>
            <a:endParaRPr sz="180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Shape 134"/>
          <p:cNvSpPr txBox="1"/>
          <p:nvPr/>
        </p:nvSpPr>
        <p:spPr>
          <a:xfrm>
            <a:off x="627107" y="6489112"/>
            <a:ext cx="8164299" cy="1087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Shape 135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36" name="Shape 13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03862" y="1352132"/>
            <a:ext cx="3801816" cy="519248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Shape 137"/>
          <p:cNvSpPr txBox="1"/>
          <p:nvPr/>
        </p:nvSpPr>
        <p:spPr>
          <a:xfrm>
            <a:off x="4257450" y="5631958"/>
            <a:ext cx="4591500" cy="12003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Игра в гольф - оригинальный вариант внеклассных мероприятий и спартакиады в формате «мама, папа, я - веселая семья»</a:t>
            </a:r>
            <a:endParaRPr/>
          </a:p>
        </p:txBody>
      </p:sp>
      <p:pic>
        <p:nvPicPr>
          <p:cNvPr id="138" name="Shape 138" descr="тур0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65179" y="3948372"/>
            <a:ext cx="4408821" cy="168358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Shape 144" descr="полосаSNAG презнт cop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1084351"/>
          </a:xfrm>
          <a:prstGeom prst="rect">
            <a:avLst/>
          </a:prstGeom>
          <a:noFill/>
          <a:ln>
            <a:noFill/>
          </a:ln>
        </p:spPr>
      </p:pic>
      <p:sp>
        <p:nvSpPr>
          <p:cNvPr id="145" name="Shape 145"/>
          <p:cNvSpPr txBox="1"/>
          <p:nvPr/>
        </p:nvSpPr>
        <p:spPr>
          <a:xfrm>
            <a:off x="0" y="309491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ШИРОКИЙ СПЕКТР ВОЗМОЖНОСТЕЙ ОБОРУДОВАНИЯ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6" name="Shape 146"/>
          <p:cNvSpPr txBox="1"/>
          <p:nvPr/>
        </p:nvSpPr>
        <p:spPr>
          <a:xfrm>
            <a:off x="191004" y="4136157"/>
            <a:ext cx="4216756" cy="23083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Обучающее оборудование SNAG для школьного 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гольфа дает возможность 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использовать для подводящих упражнений, необходимых при сдаче норм ГТО (метание, отжимание, сочетание упражнений на силу и выносливость с упражнениями на координацию, точность)</a:t>
            </a:r>
            <a:endParaRPr sz="1800" b="1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7" name="Shape 147"/>
          <p:cNvSpPr txBox="1"/>
          <p:nvPr/>
        </p:nvSpPr>
        <p:spPr>
          <a:xfrm>
            <a:off x="482940" y="6356351"/>
            <a:ext cx="830846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Shape 148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3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4585403" y="1142663"/>
            <a:ext cx="4337986" cy="2862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Обучение методике 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и оборудование SNAG дают возможность проводить игры, подводящие к освоению техники гольфа и развитию общего физического состояния (эстафеты на командное взаимодействие, игры на технику выполнения и точность удара и многие другие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</p:txBody>
      </p:sp>
      <p:pic>
        <p:nvPicPr>
          <p:cNvPr id="150" name="Shape 150" descr="54427871.772owitoye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31740" y="1161810"/>
            <a:ext cx="4276020" cy="29718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Shape 151" descr="11291830_10205035130973271_824927150_n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760624" y="4133644"/>
            <a:ext cx="4030782" cy="2487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Shape 157" descr="293611_458915214174369_1990226979_n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382003"/>
            <a:ext cx="3925632" cy="510710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Shape 158" descr="полосаSNAG презнт copy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"/>
            <a:ext cx="9144000" cy="1084351"/>
          </a:xfrm>
          <a:prstGeom prst="rect">
            <a:avLst/>
          </a:prstGeom>
          <a:noFill/>
          <a:ln>
            <a:noFill/>
          </a:ln>
        </p:spPr>
      </p:pic>
      <p:sp>
        <p:nvSpPr>
          <p:cNvPr id="159" name="Shape 159"/>
          <p:cNvSpPr txBox="1"/>
          <p:nvPr/>
        </p:nvSpPr>
        <p:spPr>
          <a:xfrm>
            <a:off x="0" y="309491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ШКОЛЬНАЯ СЕКЦИЯ ГОЛЬФА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0" name="Shape 160"/>
          <p:cNvSpPr txBox="1"/>
          <p:nvPr/>
        </p:nvSpPr>
        <p:spPr>
          <a:xfrm>
            <a:off x="3397815" y="1285464"/>
            <a:ext cx="5578373" cy="41242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Занятия гольфом находят позитивный отклик  у  детей и </a:t>
            </a:r>
            <a:r>
              <a:rPr lang="ru-RU" sz="20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родителей</a:t>
            </a:r>
            <a:endParaRPr/>
          </a:p>
          <a:p>
            <a:pPr marL="285750" marR="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Shape 161"/>
          <p:cNvSpPr txBox="1"/>
          <p:nvPr/>
        </p:nvSpPr>
        <p:spPr>
          <a:xfrm>
            <a:off x="627107" y="6489112"/>
            <a:ext cx="8164299" cy="10877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2" name="Shape 162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4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Shape 163" descr="184591_506329579437374_1891285626_n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397815" y="3057681"/>
            <a:ext cx="5578373" cy="3183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Shape 169" descr="безо 03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142262" y="2619155"/>
            <a:ext cx="3599002" cy="2318902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Shape 170" descr="полосаSNAG презнт copy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1"/>
            <a:ext cx="9144000" cy="1084351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Shape 171"/>
          <p:cNvSpPr txBox="1"/>
          <p:nvPr/>
        </p:nvSpPr>
        <p:spPr>
          <a:xfrm>
            <a:off x="0" y="309491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БЕЗОПАСНОСТЬ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2" name="Shape 172"/>
          <p:cNvSpPr txBox="1"/>
          <p:nvPr/>
        </p:nvSpPr>
        <p:spPr>
          <a:xfrm>
            <a:off x="5051686" y="1195524"/>
            <a:ext cx="3831834" cy="21852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42900" marR="0" lvl="0" indent="-34290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Обучающее оборудование максимально безопасно в использовании на уроках физкультуры и в школьных спортивных секциях 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3" name="Shape 173"/>
          <p:cNvSpPr txBox="1"/>
          <p:nvPr/>
        </p:nvSpPr>
        <p:spPr>
          <a:xfrm>
            <a:off x="482940" y="6309349"/>
            <a:ext cx="830846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Shape 174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5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Shape 175"/>
          <p:cNvSpPr/>
          <p:nvPr/>
        </p:nvSpPr>
        <p:spPr>
          <a:xfrm>
            <a:off x="5051686" y="4727350"/>
            <a:ext cx="3831834" cy="2031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Минимизация травмоопасности достигается за счет продуманной методики и сертифицированного  оборудования, а также специальной расстановки, которая улучшает обзор всех учеников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6" name="Shape 176" descr="безо 0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354424" y="1298650"/>
            <a:ext cx="4502389" cy="2898598"/>
          </a:xfrm>
          <a:prstGeom prst="rect">
            <a:avLst/>
          </a:prstGeom>
          <a:noFill/>
          <a:ln>
            <a:noFill/>
          </a:ln>
        </p:spPr>
      </p:pic>
      <p:pic>
        <p:nvPicPr>
          <p:cNvPr id="177" name="Shape 177" descr="фото 3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354424" y="4419510"/>
            <a:ext cx="4502389" cy="201481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3" name="Shape 183" descr="полосаSNAG презнт cop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1084351"/>
          </a:xfrm>
          <a:prstGeom prst="rect">
            <a:avLst/>
          </a:prstGeom>
          <a:noFill/>
          <a:ln>
            <a:noFill/>
          </a:ln>
        </p:spPr>
      </p:pic>
      <p:sp>
        <p:nvSpPr>
          <p:cNvPr id="184" name="Shape 184"/>
          <p:cNvSpPr txBox="1"/>
          <p:nvPr/>
        </p:nvSpPr>
        <p:spPr>
          <a:xfrm>
            <a:off x="0" y="309491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ОСВОБОЖДЕНИЕ ОТ ФИЗКУЛЬТУРЫ? НЕ ТРЕБУЕТСЯ!</a:t>
            </a:r>
            <a:endParaRPr sz="2000" b="1">
              <a:solidFill>
                <a:srgbClr val="F2F2F2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Shape 185"/>
          <p:cNvSpPr txBox="1"/>
          <p:nvPr/>
        </p:nvSpPr>
        <p:spPr>
          <a:xfrm>
            <a:off x="482940" y="6309349"/>
            <a:ext cx="830846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6" name="Shape 186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6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Shape 187"/>
          <p:cNvSpPr/>
          <p:nvPr/>
        </p:nvSpPr>
        <p:spPr>
          <a:xfrm>
            <a:off x="4362140" y="1162893"/>
            <a:ext cx="4699411" cy="28623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При 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занятиях гольфом по методике SNAG 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- 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нет освобождения по состоянию здоровья и </a:t>
            </a: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спортивная форма не обязательна</a:t>
            </a:r>
            <a:endParaRPr/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 dirty="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 </a:t>
            </a:r>
            <a:r>
              <a:rPr lang="ru-RU" sz="18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обучающим оборудованием SNAG играть в гольф могут дети с ослабленным зрением и слухом, ДЦП и многими другими заболеваниями</a:t>
            </a: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8" name="Shape 188" descr="6608268.2z359qrkxj.900x100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09027" y="1167788"/>
            <a:ext cx="4048181" cy="5575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Shape 189" descr="images2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362140" y="4089806"/>
            <a:ext cx="4699411" cy="26535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5" name="Shape 195" descr="полосаSNAG презнт cop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1084351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Shape 196"/>
          <p:cNvSpPr txBox="1"/>
          <p:nvPr/>
        </p:nvSpPr>
        <p:spPr>
          <a:xfrm>
            <a:off x="0" y="310240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РАЗГРУЖАЕМ СПОРТИВНЫЙ ЗАЛ!</a:t>
            </a:r>
            <a:endParaRPr sz="24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7" name="Shape 197"/>
          <p:cNvSpPr txBox="1"/>
          <p:nvPr/>
        </p:nvSpPr>
        <p:spPr>
          <a:xfrm>
            <a:off x="4407760" y="1242744"/>
            <a:ext cx="4550711" cy="50475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42900" marR="0" lvl="0" indent="-34290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lang="ru-RU" sz="2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Оборудование SNAG дает возможность использовать для занятий физкультурой  свободные помещения, площадки и территории (актовые залы, холлы, школьные дворы, аллеи, парки)</a:t>
            </a:r>
            <a:endParaRPr/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/>
          </a:p>
        </p:txBody>
      </p:sp>
      <p:sp>
        <p:nvSpPr>
          <p:cNvPr id="198" name="Shape 198"/>
          <p:cNvSpPr txBox="1"/>
          <p:nvPr/>
        </p:nvSpPr>
        <p:spPr>
          <a:xfrm>
            <a:off x="482940" y="5964391"/>
            <a:ext cx="830846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9" name="Shape 199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7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00" name="Shape 200" descr="зал105-1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79989" y="1333933"/>
            <a:ext cx="4066811" cy="2672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Shape 201" descr="зал101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24213" y="4218821"/>
            <a:ext cx="4304838" cy="2229334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Shape 202" descr="зал106-1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279989" y="4218821"/>
            <a:ext cx="4066811" cy="222933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Shape 208" descr="полосаSNAG презнт cop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"/>
            <a:ext cx="9144000" cy="1084351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Shape 209"/>
          <p:cNvSpPr txBox="1"/>
          <p:nvPr/>
        </p:nvSpPr>
        <p:spPr>
          <a:xfrm>
            <a:off x="0" y="309491"/>
            <a:ext cx="9144000" cy="40011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БЫСТРОЕ ОБУЧЕНИЕ И РАЗВИТИЕ МЕТАПРЕДМЕТНЫХ НАВЫКОВ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0" name="Shape 210"/>
          <p:cNvSpPr txBox="1"/>
          <p:nvPr/>
        </p:nvSpPr>
        <p:spPr>
          <a:xfrm>
            <a:off x="482940" y="6309349"/>
            <a:ext cx="8308466" cy="11079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None/>
            </a:pP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1" name="Shape 211"/>
          <p:cNvSpPr txBox="1">
            <a:spLocks noGrp="1"/>
          </p:cNvSpPr>
          <p:nvPr>
            <p:ph type="sldNum" idx="12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8</a:t>
            </a:fld>
            <a:endParaRPr sz="1200">
              <a:solidFill>
                <a:srgbClr val="88888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309455" y="4012646"/>
            <a:ext cx="4142625" cy="17543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Гольф учит детей важным социальным навыкам и дает им множество разнообразных полезных умений и знаний, которые помогают лучше учиться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3" name="Shape 213"/>
          <p:cNvSpPr txBox="1"/>
          <p:nvPr/>
        </p:nvSpPr>
        <p:spPr>
          <a:xfrm>
            <a:off x="4582860" y="1270474"/>
            <a:ext cx="4240699" cy="26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Дети легко и быстро осваивают гольф при использовании обучающего оборудования SNAG</a:t>
            </a:r>
            <a:endParaRPr/>
          </a:p>
          <a:p>
            <a:pPr marL="285750" marR="0" lvl="0" indent="-1714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285750" marR="0" lvl="0" indent="-285750" algn="just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</a:pPr>
            <a:r>
              <a:rPr lang="ru-RU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Через некоторое время они могут проводить занятия для одноклассников или детей младших классов самостоятельно под контролем преподавателя</a:t>
            </a:r>
            <a:endParaRPr sz="1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14" name="Shape 214" descr="C:\Users\Admin\Downloads\IMG_8504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354424" y="1254028"/>
            <a:ext cx="4097655" cy="273176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5" name="Shape 215" descr="тур0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642822" y="3973702"/>
            <a:ext cx="4148585" cy="26878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Shape 239"/>
          <p:cNvSpPr txBox="1"/>
          <p:nvPr/>
        </p:nvSpPr>
        <p:spPr>
          <a:xfrm>
            <a:off x="483394" y="6308727"/>
            <a:ext cx="8308181" cy="1108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60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0070C0"/>
              </a:buClr>
              <a:buSzPts val="1600"/>
              <a:buFont typeface="Noto Sans Symbols"/>
              <a:buNone/>
            </a:pPr>
            <a:endParaRPr sz="160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40" name="Shape 240" descr="Pic3 1200x80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7240" y="3793067"/>
            <a:ext cx="3545621" cy="2810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Shape 241" descr="полосаSNAG презнт copy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" y="0"/>
            <a:ext cx="9143999" cy="846138"/>
          </a:xfrm>
          <a:prstGeom prst="rect">
            <a:avLst/>
          </a:prstGeom>
          <a:noFill/>
          <a:ln>
            <a:noFill/>
          </a:ln>
        </p:spPr>
      </p:pic>
      <p:sp>
        <p:nvSpPr>
          <p:cNvPr id="242" name="Shape 242"/>
          <p:cNvSpPr/>
          <p:nvPr/>
        </p:nvSpPr>
        <p:spPr>
          <a:xfrm>
            <a:off x="4776252" y="145534"/>
            <a:ext cx="184666" cy="5847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2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3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Shape 243"/>
          <p:cNvSpPr/>
          <p:nvPr/>
        </p:nvSpPr>
        <p:spPr>
          <a:xfrm>
            <a:off x="3901832" y="128602"/>
            <a:ext cx="1640235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36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            </a:t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44" name="Shape 244" descr="SNAG-1024x683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114300" y="1134534"/>
            <a:ext cx="2806701" cy="2496063"/>
          </a:xfrm>
          <a:prstGeom prst="rect">
            <a:avLst/>
          </a:prstGeom>
          <a:noFill/>
          <a:ln>
            <a:noFill/>
          </a:ln>
        </p:spPr>
      </p:pic>
      <p:sp>
        <p:nvSpPr>
          <p:cNvPr id="245" name="Shape 245"/>
          <p:cNvSpPr/>
          <p:nvPr/>
        </p:nvSpPr>
        <p:spPr>
          <a:xfrm>
            <a:off x="3784599" y="999067"/>
            <a:ext cx="5006975" cy="55091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36" marR="0" lvl="0" indent="-28573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✧"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Занятия проходят в спортивном, рекреационном  зале школы, в т. ч. нестандартного размера, на школьном  стадионе, на любой пришкольной территории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36" marR="0" lvl="0" indent="-28573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✧"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Оборудование не требует специального оснащения зала</a:t>
            </a:r>
            <a:endParaRPr/>
          </a:p>
          <a:p>
            <a:pPr marL="285736" marR="0" lvl="0" indent="-28573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✧"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Оборудование компактно, мобильно и максимально безопасно для детей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36" marR="0" lvl="0" indent="-28573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✧"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Методика не имеет ограничений.  Занятия полезны детям независимо от пола, возраста и состояния здоровья</a:t>
            </a:r>
            <a:endParaRPr/>
          </a:p>
          <a:p>
            <a:pPr marL="285736" marR="0" lvl="0" indent="-28573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✧"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Методика дает большие возможности для детей с ОВЗ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36" marR="0" lvl="0" indent="-28573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✧"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Методика позволяет добиться быстрого прогресса и видимого результата в освоении основных приемов игры в гольф и благоприятна для здоровья детей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marL="285736" marR="0" lvl="0" indent="-28573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✧"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Методика проста в освоении и доступна для учителей физкультуры. Курс обучения – 12 часов!</a:t>
            </a:r>
            <a:endParaRPr/>
          </a:p>
          <a:p>
            <a:pPr marL="285736" marR="0" lvl="0" indent="-285736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✧"/>
            </a:pPr>
            <a:r>
              <a:rPr lang="ru-RU" sz="16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Оборудование позволяет проводить спортивные соревнования в любое время года и повышает интерес учащихся к занятиям физкультурой и спортом</a:t>
            </a:r>
            <a:endParaRPr sz="16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46" name="Shape 246"/>
          <p:cNvSpPr txBox="1"/>
          <p:nvPr/>
        </p:nvSpPr>
        <p:spPr>
          <a:xfrm>
            <a:off x="1323974" y="267099"/>
            <a:ext cx="728662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ПРЕИМУЩЕСТВА ИСПОЛЬЗОВАНИЯ МЕТОДИКИ SNAG В ШКОЛЕ</a:t>
            </a:r>
            <a:endParaRPr sz="1800" b="1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7" name="Shape 287" descr="полосаSNAG презнт cop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"/>
            <a:ext cx="9144000" cy="930398"/>
          </a:xfrm>
          <a:prstGeom prst="rect">
            <a:avLst/>
          </a:prstGeom>
          <a:noFill/>
          <a:ln>
            <a:noFill/>
          </a:ln>
        </p:spPr>
      </p:pic>
      <p:sp>
        <p:nvSpPr>
          <p:cNvPr id="288" name="Shape 288"/>
          <p:cNvSpPr txBox="1"/>
          <p:nvPr/>
        </p:nvSpPr>
        <p:spPr>
          <a:xfrm>
            <a:off x="0" y="309491"/>
            <a:ext cx="9144000" cy="40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КОМПЛЕКТАЦИЯ НАБОРА SNAG</a:t>
            </a:r>
            <a:endParaRPr sz="2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249495" y="5112311"/>
            <a:ext cx="4517377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0" name="Shape 290"/>
          <p:cNvSpPr/>
          <p:nvPr/>
        </p:nvSpPr>
        <p:spPr>
          <a:xfrm>
            <a:off x="215389" y="2315395"/>
            <a:ext cx="4490887" cy="44012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КОМПЛЕКТАЦИЯ: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1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Большая сумка для оборудования 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Клюшка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айрон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для правши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2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Клюшка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айрон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для левши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8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Клюшка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паттер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12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Коврик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Launch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Pad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1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мячи SNAG (100 шт.)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4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Мишень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Роллерама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2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Надувная круглая мишень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1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Большая надувная круглая мишень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4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Мишень-флаг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Flagsticky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4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SNAGazoo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СНЕГазу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4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Snapper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Снеппер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4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SNAG-O-Matic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Снегоматик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16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Hoop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Clocks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(обручи)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4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Roller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Brush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(Щетка для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паттера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)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 9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х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дополнительные лунки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*Включено обучение методике SNAG преподавателей образовательной организации (12 часов)</a:t>
            </a: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1" name="Shape 291"/>
          <p:cNvSpPr/>
          <p:nvPr/>
        </p:nvSpPr>
        <p:spPr>
          <a:xfrm>
            <a:off x="66196" y="930400"/>
            <a:ext cx="8712087" cy="13849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b="1" dirty="0">
                <a:solidFill>
                  <a:srgbClr val="3366FF"/>
                </a:solidFill>
                <a:latin typeface="Calibri"/>
                <a:ea typeface="Calibri"/>
                <a:cs typeface="Calibri"/>
                <a:sym typeface="Calibri"/>
              </a:rPr>
              <a:t>Тренировочный набор - это все, что надо для обучения гольфу по программе SNAG целого класса учеников!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Наборы выпускаются для трех возрастных категории: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26" (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зеленыи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̆) - для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детеи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̆ 4-­7 лет;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30” (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cинии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̆) - для 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детеи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̆ 8-11 лет; 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34” (</a:t>
            </a:r>
            <a:r>
              <a:rPr lang="ru-RU" sz="1400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красныи</a:t>
            </a: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̆) - от 12 лет и старше.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4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Размеры в собранном виде - 40х50х100 см, вес 38 кг.</a:t>
            </a:r>
            <a:endParaRPr/>
          </a:p>
        </p:txBody>
      </p:sp>
      <p:pic>
        <p:nvPicPr>
          <p:cNvPr id="292" name="Shape 29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919896" y="1417752"/>
            <a:ext cx="3845152" cy="237356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Shape 293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19897" y="3677105"/>
            <a:ext cx="3845150" cy="30128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9" name="Shape 299" descr="полосаSNAG презнт copy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"/>
            <a:ext cx="9144000" cy="930398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Shape 300"/>
          <p:cNvSpPr txBox="1"/>
          <p:nvPr/>
        </p:nvSpPr>
        <p:spPr>
          <a:xfrm>
            <a:off x="0" y="309491"/>
            <a:ext cx="9144000" cy="4001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2000" b="1">
                <a:solidFill>
                  <a:srgbClr val="F2F2F2"/>
                </a:solidFill>
                <a:latin typeface="Calibri"/>
                <a:ea typeface="Calibri"/>
                <a:cs typeface="Calibri"/>
                <a:sym typeface="Calibri"/>
              </a:rPr>
              <a:t>ФУНКЦИОНАЛЬНЫЕ ВОЗМОЖНОСТИ ОСНОВНОГО ОБОРУДОВАНИЯ</a:t>
            </a:r>
            <a:endParaRPr sz="2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1" name="Shape 301"/>
          <p:cNvSpPr/>
          <p:nvPr/>
        </p:nvSpPr>
        <p:spPr>
          <a:xfrm>
            <a:off x="249495" y="5112311"/>
            <a:ext cx="4517377" cy="646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2" name="Shape 302"/>
          <p:cNvSpPr/>
          <p:nvPr/>
        </p:nvSpPr>
        <p:spPr>
          <a:xfrm>
            <a:off x="66196" y="930400"/>
            <a:ext cx="8712087" cy="30777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3" name="Shape 303" descr="31750098.jcph80a29t.W330.jpg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66872" y="1238177"/>
            <a:ext cx="1055167" cy="1213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Shape 304" descr="1126154.1h136xgmgb.W330.jpg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207120" y="2807797"/>
            <a:ext cx="2082042" cy="2105338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Shape 305" descr="1124967.u488kjxdkt.jpg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162430" y="3032689"/>
            <a:ext cx="1823884" cy="1870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Shape 306" descr="1125105.lofubaifc8.jp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62430" y="1112138"/>
            <a:ext cx="1727651" cy="1771950"/>
          </a:xfrm>
          <a:prstGeom prst="rect">
            <a:avLst/>
          </a:prstGeom>
          <a:noFill/>
          <a:ln>
            <a:noFill/>
          </a:ln>
        </p:spPr>
      </p:pic>
      <p:sp>
        <p:nvSpPr>
          <p:cNvPr id="307" name="Shape 307"/>
          <p:cNvSpPr/>
          <p:nvPr/>
        </p:nvSpPr>
        <p:spPr>
          <a:xfrm>
            <a:off x="2249392" y="3319970"/>
            <a:ext cx="2045688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Клюшка Айрон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 отработки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коротких, средних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и длинных ударов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08" name="Shape 308"/>
          <p:cNvSpPr/>
          <p:nvPr/>
        </p:nvSpPr>
        <p:spPr>
          <a:xfrm>
            <a:off x="2266986" y="1350200"/>
            <a:ext cx="2344744" cy="19697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Клюшка Паттер</a:t>
            </a:r>
            <a:endParaRPr sz="18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 отработки патта -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завершающего удара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 грине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09" name="Shape 309" descr="15101162.am7l10s50m.jp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6234" y="5406625"/>
            <a:ext cx="1890080" cy="1336346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Shape 310" descr="1126146.coxu2vxu7u.156x120.jp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4484397" y="4961493"/>
            <a:ext cx="1981200" cy="1524000"/>
          </a:xfrm>
          <a:prstGeom prst="rect">
            <a:avLst/>
          </a:prstGeom>
          <a:noFill/>
          <a:ln>
            <a:noFill/>
          </a:ln>
        </p:spPr>
      </p:pic>
      <p:sp>
        <p:nvSpPr>
          <p:cNvPr id="311" name="Shape 311"/>
          <p:cNvSpPr/>
          <p:nvPr/>
        </p:nvSpPr>
        <p:spPr>
          <a:xfrm>
            <a:off x="2249392" y="5269375"/>
            <a:ext cx="2162521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Обручи Hoop Clocks</a:t>
            </a:r>
            <a:endParaRPr sz="18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 отработки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правильного ритма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всех видов ударов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2" name="Shape 312"/>
          <p:cNvSpPr/>
          <p:nvPr/>
        </p:nvSpPr>
        <p:spPr>
          <a:xfrm>
            <a:off x="6588100" y="5275614"/>
            <a:ext cx="2344744" cy="14773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Мишень Роллерама</a:t>
            </a:r>
            <a:endParaRPr sz="18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 отработки патта-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завершающего удара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 грине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18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Shape 313"/>
          <p:cNvSpPr/>
          <p:nvPr/>
        </p:nvSpPr>
        <p:spPr>
          <a:xfrm>
            <a:off x="6076568" y="1488772"/>
            <a:ext cx="2866402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Надувная круглая мишень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 отработки коротких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ударов 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Shape 314"/>
          <p:cNvSpPr/>
          <p:nvPr/>
        </p:nvSpPr>
        <p:spPr>
          <a:xfrm>
            <a:off x="6185798" y="3112045"/>
            <a:ext cx="2286000" cy="17543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Большая надувная круглая мишень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для отработки средних и длинных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ru-RU"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ударов </a:t>
            </a: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715</Words>
  <PresentationFormat>Экран (4:3)</PresentationFormat>
  <Paragraphs>173</Paragraphs>
  <Slides>11</Slides>
  <Notes>11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Noto Sans Symbols</vt:lpstr>
      <vt:lpstr>Times New Roman</vt:lpstr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GYPNORION</cp:lastModifiedBy>
  <cp:revision>2</cp:revision>
  <dcterms:modified xsi:type="dcterms:W3CDTF">2020-05-14T10:31:31Z</dcterms:modified>
</cp:coreProperties>
</file>