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</p:sldMasterIdLst>
  <p:sldIdLst>
    <p:sldId id="25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5" r:id="rId16"/>
    <p:sldId id="269" r:id="rId17"/>
    <p:sldId id="270" r:id="rId18"/>
    <p:sldId id="271" r:id="rId19"/>
    <p:sldId id="274" r:id="rId20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123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3124080" y="6356520"/>
            <a:ext cx="2894040" cy="363600"/>
          </a:xfrm>
          <a:prstGeom prst="rect">
            <a:avLst/>
          </a:prstGeom>
        </p:spPr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/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/>
              <a:t>Восьмой уровень структуры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ru-RU"/>
              <a:t>Девятый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stomShape 1"/>
          <p:cNvSpPr/>
          <p:nvPr/>
        </p:nvSpPr>
        <p:spPr>
          <a:xfrm>
            <a:off x="3124080" y="6356520"/>
            <a:ext cx="2894040" cy="363600"/>
          </a:xfrm>
          <a:prstGeom prst="rect">
            <a:avLst/>
          </a:prstGeom>
        </p:spPr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/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/>
              <a:t>Восьмой уровень структуры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ru-RU"/>
              <a:t>Девятый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stomShape 1"/>
          <p:cNvSpPr/>
          <p:nvPr/>
        </p:nvSpPr>
        <p:spPr>
          <a:xfrm>
            <a:off x="3124080" y="6356520"/>
            <a:ext cx="2894040" cy="363600"/>
          </a:xfrm>
          <a:prstGeom prst="rect">
            <a:avLst/>
          </a:prstGeom>
        </p:spPr>
      </p:sp>
      <p:sp>
        <p:nvSpPr>
          <p:cNvPr id="7" name="PlaceHolder 2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wrap="none" lIns="0" tIns="0" rIns="0" bIns="0" anchor="ctr"/>
          <a:lstStyle/>
          <a:p>
            <a:pPr algn="ctr"/>
            <a:r>
              <a:rPr lang="ru-RU"/>
              <a:t>Для правки текста заголовка щелкните мышью</a:t>
            </a:r>
            <a:endParaRPr/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buSzPct val="45000"/>
              <a:buFont typeface="StarSymbol"/>
              <a:buChar char=""/>
            </a:pPr>
            <a:r>
              <a:rPr lang="ru-RU"/>
              <a:t>Для правки структуры щелкните мышью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ru-RU"/>
              <a:t>Второй уровень структуры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ru-RU"/>
              <a:t>Третий уровень структуры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ru-RU"/>
              <a:t>Четвертый уровень структуры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ru-RU"/>
              <a:t>Пятый уровень структуры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ru-RU"/>
              <a:t>Шестой уровень структуры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ru-RU"/>
              <a:t>Седьмой уровень структуры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ru-RU"/>
              <a:t>Восьмой уровень структуры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ru-RU"/>
              <a:t>Девятый уровень структуры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stomShape 1"/>
          <p:cNvSpPr/>
          <p:nvPr/>
        </p:nvSpPr>
        <p:spPr>
          <a:xfrm>
            <a:off x="1428840" y="2143080"/>
            <a:ext cx="6927840" cy="26488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4400" b="1" i="1">
                <a:solidFill>
                  <a:srgbClr val="000000"/>
                </a:solidFill>
                <a:latin typeface="Times New Roman"/>
              </a:rPr>
              <a:t>PAST SIMPLE</a:t>
            </a:r>
            <a:endParaRPr/>
          </a:p>
          <a:p>
            <a:pPr algn="ctr"/>
            <a:r>
              <a:rPr lang="ru-RU" sz="4000" b="1">
                <a:solidFill>
                  <a:srgbClr val="000000"/>
                </a:solidFill>
                <a:latin typeface="Monotype Corsiva"/>
              </a:rPr>
              <a:t>( Простое прошедшее  время)</a:t>
            </a:r>
            <a:endParaRPr/>
          </a:p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stomShape 1"/>
          <p:cNvSpPr/>
          <p:nvPr/>
        </p:nvSpPr>
        <p:spPr>
          <a:xfrm>
            <a:off x="139320" y="180000"/>
            <a:ext cx="8499600" cy="69876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4000">
                <a:solidFill>
                  <a:srgbClr val="800080"/>
                </a:solidFill>
                <a:latin typeface="Arial Black"/>
              </a:rPr>
              <a:t>Употребление Past Simple</a:t>
            </a:r>
            <a:endParaRPr/>
          </a:p>
        </p:txBody>
      </p:sp>
      <p:sp>
        <p:nvSpPr>
          <p:cNvPr id="13" name="CustomShape 2"/>
          <p:cNvSpPr/>
          <p:nvPr/>
        </p:nvSpPr>
        <p:spPr>
          <a:xfrm>
            <a:off x="571320" y="1504440"/>
            <a:ext cx="7142400" cy="1005480"/>
          </a:xfrm>
          <a:prstGeom prst="rect">
            <a:avLst/>
          </a:prstGeom>
          <a:solidFill>
            <a:srgbClr val="FFFFFF"/>
          </a:solidFill>
          <a:ln w="25560">
            <a:solidFill>
              <a:srgbClr val="F79646"/>
            </a:solidFill>
            <a:round/>
          </a:ln>
        </p:spPr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     </a:t>
            </a:r>
            <a:r>
              <a:rPr lang="ru-RU" sz="2000" b="1">
                <a:solidFill>
                  <a:srgbClr val="000000"/>
                </a:solidFill>
                <a:latin typeface="Times New Roman"/>
                <a:ea typeface="Times New Roman"/>
              </a:rPr>
              <a:t>Past Simple</a:t>
            </a: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 употребляется для выражения действий, которые имели место в прошлом. На время, когда происходило действие указывают следующие слова и выражения :</a:t>
            </a:r>
            <a:endParaRPr/>
          </a:p>
        </p:txBody>
      </p:sp>
      <p:sp>
        <p:nvSpPr>
          <p:cNvPr id="14" name="CustomShape 3"/>
          <p:cNvSpPr/>
          <p:nvPr/>
        </p:nvSpPr>
        <p:spPr>
          <a:xfrm>
            <a:off x="1285920" y="2755440"/>
            <a:ext cx="4213440" cy="37088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>
              <a:lnSpc>
                <a:spcPct val="150000"/>
              </a:lnSpc>
            </a:pPr>
            <a:r>
              <a:rPr lang="ru-RU" sz="2000" b="1" dirty="0" err="1">
                <a:solidFill>
                  <a:srgbClr val="000000"/>
                </a:solidFill>
                <a:latin typeface="Book Antiqua"/>
                <a:ea typeface="Times New Roman"/>
              </a:rPr>
              <a:t>yesterday</a:t>
            </a:r>
            <a:r>
              <a:rPr lang="ru-RU" sz="2000" dirty="0">
                <a:solidFill>
                  <a:srgbClr val="000000"/>
                </a:solidFill>
                <a:latin typeface="Book Antiqua"/>
                <a:ea typeface="Times New Roman"/>
              </a:rPr>
              <a:t> – вчера</a:t>
            </a:r>
            <a:endParaRPr dirty="0"/>
          </a:p>
          <a:p>
            <a:pPr>
              <a:lnSpc>
                <a:spcPct val="150000"/>
              </a:lnSpc>
            </a:pPr>
            <a:r>
              <a:rPr lang="ru-RU" sz="2000" b="1" dirty="0" err="1">
                <a:solidFill>
                  <a:srgbClr val="000000"/>
                </a:solidFill>
                <a:latin typeface="Book Antiqua"/>
                <a:ea typeface="Times New Roman"/>
              </a:rPr>
              <a:t>last</a:t>
            </a:r>
            <a:r>
              <a:rPr lang="ru-RU" sz="2000" b="1" dirty="0">
                <a:solidFill>
                  <a:srgbClr val="000000"/>
                </a:solidFill>
                <a:latin typeface="Book Antiqua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Book Antiqua"/>
                <a:ea typeface="Times New Roman"/>
              </a:rPr>
              <a:t>week</a:t>
            </a:r>
            <a:r>
              <a:rPr lang="ru-RU" sz="2000" b="1" dirty="0">
                <a:solidFill>
                  <a:srgbClr val="000000"/>
                </a:solidFill>
                <a:latin typeface="Book Antiqua"/>
                <a:ea typeface="Times New Roman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Book Antiqua"/>
                <a:ea typeface="Times New Roman"/>
              </a:rPr>
              <a:t>– на прошлой неделе</a:t>
            </a:r>
            <a:endParaRPr dirty="0"/>
          </a:p>
          <a:p>
            <a:pPr>
              <a:lnSpc>
                <a:spcPct val="150000"/>
              </a:lnSpc>
            </a:pPr>
            <a:r>
              <a:rPr lang="ru-RU" sz="2000" b="1" dirty="0" err="1">
                <a:solidFill>
                  <a:srgbClr val="000000"/>
                </a:solidFill>
                <a:latin typeface="Book Antiqua"/>
                <a:ea typeface="Times New Roman"/>
              </a:rPr>
              <a:t>last</a:t>
            </a:r>
            <a:r>
              <a:rPr lang="ru-RU" sz="2000" b="1" dirty="0">
                <a:solidFill>
                  <a:srgbClr val="000000"/>
                </a:solidFill>
                <a:latin typeface="Book Antiqua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Book Antiqua"/>
                <a:ea typeface="Times New Roman"/>
              </a:rPr>
              <a:t>m</a:t>
            </a:r>
            <a:r>
              <a:rPr lang="ru-RU" sz="2000" dirty="0" err="1">
                <a:solidFill>
                  <a:srgbClr val="000000"/>
                </a:solidFill>
                <a:latin typeface="Book Antiqua"/>
                <a:ea typeface="Times New Roman"/>
              </a:rPr>
              <a:t>onth</a:t>
            </a:r>
            <a:r>
              <a:rPr lang="ru-RU" sz="2000" dirty="0">
                <a:solidFill>
                  <a:srgbClr val="000000"/>
                </a:solidFill>
                <a:latin typeface="Book Antiqua"/>
                <a:ea typeface="Times New Roman"/>
              </a:rPr>
              <a:t> – в прошлом месяце</a:t>
            </a:r>
            <a:endParaRPr dirty="0"/>
          </a:p>
          <a:p>
            <a:pPr>
              <a:lnSpc>
                <a:spcPct val="150000"/>
              </a:lnSpc>
            </a:pPr>
            <a:r>
              <a:rPr lang="ru-RU" sz="2000" b="1" dirty="0" err="1">
                <a:solidFill>
                  <a:srgbClr val="000000"/>
                </a:solidFill>
                <a:latin typeface="Book Antiqua"/>
                <a:ea typeface="Times New Roman"/>
              </a:rPr>
              <a:t>last</a:t>
            </a:r>
            <a:r>
              <a:rPr lang="ru-RU" sz="2000" b="1" dirty="0">
                <a:solidFill>
                  <a:srgbClr val="000000"/>
                </a:solidFill>
                <a:latin typeface="Book Antiqua"/>
                <a:ea typeface="Times New Roman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Book Antiqua"/>
                <a:ea typeface="Times New Roman"/>
              </a:rPr>
              <a:t>y</a:t>
            </a:r>
            <a:r>
              <a:rPr lang="ru-RU" sz="2000" dirty="0" err="1">
                <a:solidFill>
                  <a:srgbClr val="000000"/>
                </a:solidFill>
                <a:latin typeface="Book Antiqua"/>
                <a:ea typeface="Times New Roman"/>
              </a:rPr>
              <a:t>ear</a:t>
            </a:r>
            <a:r>
              <a:rPr lang="ru-RU" sz="2000" dirty="0">
                <a:solidFill>
                  <a:srgbClr val="000000"/>
                </a:solidFill>
                <a:latin typeface="Book Antiqua"/>
                <a:ea typeface="Times New Roman"/>
              </a:rPr>
              <a:t> – в прошлом году</a:t>
            </a:r>
            <a:endParaRPr dirty="0"/>
          </a:p>
          <a:p>
            <a:pPr>
              <a:lnSpc>
                <a:spcPct val="150000"/>
              </a:lnSpc>
            </a:pPr>
            <a:r>
              <a:rPr lang="ru-RU" sz="2000" b="1" dirty="0" err="1">
                <a:solidFill>
                  <a:srgbClr val="000000"/>
                </a:solidFill>
                <a:latin typeface="Book Antiqua"/>
                <a:ea typeface="Times New Roman"/>
              </a:rPr>
              <a:t>ago</a:t>
            </a:r>
            <a:r>
              <a:rPr lang="ru-RU" sz="2000" b="1" dirty="0">
                <a:solidFill>
                  <a:srgbClr val="000000"/>
                </a:solidFill>
                <a:latin typeface="Book Antiqua"/>
                <a:ea typeface="Times New Roman"/>
              </a:rPr>
              <a:t> </a:t>
            </a:r>
            <a:r>
              <a:rPr lang="ru-RU" sz="2000" dirty="0">
                <a:solidFill>
                  <a:srgbClr val="000000"/>
                </a:solidFill>
                <a:latin typeface="Book Antiqua"/>
                <a:ea typeface="Times New Roman"/>
              </a:rPr>
              <a:t>– назад  </a:t>
            </a:r>
            <a:r>
              <a:rPr lang="ru-RU" sz="2000" dirty="0" smtClean="0">
                <a:solidFill>
                  <a:srgbClr val="000000"/>
                </a:solidFill>
                <a:latin typeface="Book Antiqua"/>
                <a:ea typeface="Times New Roman"/>
              </a:rPr>
              <a:t>      </a:t>
            </a:r>
            <a:endParaRPr lang="en-US" sz="2000" dirty="0" smtClean="0">
              <a:solidFill>
                <a:srgbClr val="000000"/>
              </a:solidFill>
              <a:latin typeface="Book Antiqua"/>
              <a:ea typeface="Times New Roman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0000"/>
                </a:solidFill>
                <a:latin typeface="Book Antiqua"/>
                <a:ea typeface="Times New Roman"/>
              </a:rPr>
              <a:t>i</a:t>
            </a:r>
            <a:r>
              <a:rPr lang="en-US" sz="2000" b="1" dirty="0" smtClean="0">
                <a:solidFill>
                  <a:srgbClr val="000000"/>
                </a:solidFill>
                <a:latin typeface="Book Antiqua"/>
                <a:ea typeface="Times New Roman"/>
              </a:rPr>
              <a:t>n March </a:t>
            </a:r>
            <a:r>
              <a:rPr lang="en-US" sz="2000" dirty="0" smtClean="0">
                <a:solidFill>
                  <a:srgbClr val="000000"/>
                </a:solidFill>
                <a:latin typeface="Book Antiqua"/>
                <a:ea typeface="Times New Roman"/>
              </a:rPr>
              <a:t>– </a:t>
            </a:r>
            <a:r>
              <a:rPr lang="ru-RU" sz="2000" dirty="0" smtClean="0">
                <a:solidFill>
                  <a:srgbClr val="000000"/>
                </a:solidFill>
                <a:latin typeface="Book Antiqua"/>
                <a:ea typeface="Times New Roman"/>
              </a:rPr>
              <a:t>в марте</a:t>
            </a:r>
            <a:endParaRPr lang="en-US" sz="2000" b="1" dirty="0" smtClean="0">
              <a:solidFill>
                <a:srgbClr val="000000"/>
              </a:solidFill>
              <a:latin typeface="Book Antiqua"/>
              <a:ea typeface="Times New Roman"/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rgbClr val="000000"/>
                </a:solidFill>
                <a:latin typeface="Book Antiqua"/>
                <a:ea typeface="Times New Roman"/>
              </a:rPr>
              <a:t>in 2001</a:t>
            </a:r>
            <a:r>
              <a:rPr lang="ru-RU" sz="2000" dirty="0" smtClean="0">
                <a:solidFill>
                  <a:srgbClr val="000000"/>
                </a:solidFill>
                <a:latin typeface="Book Antiqua"/>
                <a:ea typeface="Times New Roman"/>
              </a:rPr>
              <a:t>                                                          </a:t>
            </a:r>
            <a:endParaRPr dirty="0"/>
          </a:p>
        </p:txBody>
      </p:sp>
      <p:sp>
        <p:nvSpPr>
          <p:cNvPr id="15" name="CustomShape 4"/>
          <p:cNvSpPr/>
          <p:nvPr/>
        </p:nvSpPr>
        <p:spPr>
          <a:xfrm>
            <a:off x="428760" y="3214800"/>
            <a:ext cx="784440" cy="212760"/>
          </a:xfrm>
          <a:prstGeom prst="ellipse">
            <a:avLst/>
          </a:prstGeom>
          <a:solidFill>
            <a:srgbClr val="C00000"/>
          </a:solidFill>
          <a:ln w="31680">
            <a:solidFill>
              <a:srgbClr val="953735"/>
            </a:solidFill>
            <a:round/>
          </a:ln>
        </p:spPr>
      </p:sp>
      <p:sp>
        <p:nvSpPr>
          <p:cNvPr id="16" name="CustomShape 5"/>
          <p:cNvSpPr/>
          <p:nvPr/>
        </p:nvSpPr>
        <p:spPr>
          <a:xfrm>
            <a:off x="428760" y="3643200"/>
            <a:ext cx="784440" cy="212760"/>
          </a:xfrm>
          <a:prstGeom prst="ellipse">
            <a:avLst/>
          </a:prstGeom>
          <a:solidFill>
            <a:srgbClr val="C00000"/>
          </a:solidFill>
          <a:ln w="31680">
            <a:solidFill>
              <a:srgbClr val="953735"/>
            </a:solidFill>
            <a:round/>
          </a:ln>
        </p:spPr>
      </p:sp>
      <p:sp>
        <p:nvSpPr>
          <p:cNvPr id="17" name="CustomShape 6"/>
          <p:cNvSpPr/>
          <p:nvPr/>
        </p:nvSpPr>
        <p:spPr>
          <a:xfrm>
            <a:off x="428760" y="4143240"/>
            <a:ext cx="784440" cy="212760"/>
          </a:xfrm>
          <a:prstGeom prst="ellipse">
            <a:avLst/>
          </a:prstGeom>
          <a:solidFill>
            <a:srgbClr val="C00000"/>
          </a:solidFill>
          <a:ln w="31680">
            <a:solidFill>
              <a:srgbClr val="953735"/>
            </a:solidFill>
            <a:round/>
          </a:ln>
        </p:spPr>
      </p:sp>
      <p:sp>
        <p:nvSpPr>
          <p:cNvPr id="18" name="CustomShape 7"/>
          <p:cNvSpPr/>
          <p:nvPr/>
        </p:nvSpPr>
        <p:spPr>
          <a:xfrm>
            <a:off x="428760" y="4572000"/>
            <a:ext cx="784440" cy="212760"/>
          </a:xfrm>
          <a:prstGeom prst="ellipse">
            <a:avLst/>
          </a:prstGeom>
          <a:solidFill>
            <a:srgbClr val="C00000"/>
          </a:solidFill>
          <a:ln w="31680">
            <a:solidFill>
              <a:srgbClr val="953735"/>
            </a:solidFill>
            <a:round/>
          </a:ln>
        </p:spPr>
      </p:sp>
      <p:sp>
        <p:nvSpPr>
          <p:cNvPr id="19" name="CustomShape 8"/>
          <p:cNvSpPr/>
          <p:nvPr/>
        </p:nvSpPr>
        <p:spPr>
          <a:xfrm>
            <a:off x="428760" y="5000760"/>
            <a:ext cx="784440" cy="212760"/>
          </a:xfrm>
          <a:prstGeom prst="ellipse">
            <a:avLst/>
          </a:prstGeom>
          <a:solidFill>
            <a:srgbClr val="C00000"/>
          </a:solidFill>
          <a:ln w="31680">
            <a:solidFill>
              <a:srgbClr val="953735"/>
            </a:solidFill>
            <a:round/>
          </a:ln>
        </p:spPr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512" y="5429520"/>
            <a:ext cx="816935" cy="2108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85" y="5885871"/>
            <a:ext cx="816935" cy="243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ustomShape 1"/>
          <p:cNvSpPr/>
          <p:nvPr/>
        </p:nvSpPr>
        <p:spPr>
          <a:xfrm>
            <a:off x="2500200" y="428760"/>
            <a:ext cx="4570560" cy="368280"/>
          </a:xfrm>
          <a:prstGeom prst="rect">
            <a:avLst/>
          </a:prstGeom>
        </p:spPr>
      </p:sp>
      <p:sp>
        <p:nvSpPr>
          <p:cNvPr id="21" name="CustomShape 2"/>
          <p:cNvSpPr/>
          <p:nvPr/>
        </p:nvSpPr>
        <p:spPr>
          <a:xfrm>
            <a:off x="285840" y="357120"/>
            <a:ext cx="8499600" cy="75960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4400">
                <a:solidFill>
                  <a:srgbClr val="355E00"/>
                </a:solidFill>
                <a:latin typeface="Arial Black"/>
              </a:rPr>
              <a:t>Образование Past Simple</a:t>
            </a:r>
            <a:endParaRPr/>
          </a:p>
        </p:txBody>
      </p:sp>
      <p:sp>
        <p:nvSpPr>
          <p:cNvPr id="22" name="CustomShape 3"/>
          <p:cNvSpPr/>
          <p:nvPr/>
        </p:nvSpPr>
        <p:spPr>
          <a:xfrm>
            <a:off x="1248120" y="1145160"/>
            <a:ext cx="6809040" cy="517320"/>
          </a:xfrm>
          <a:prstGeom prst="rect">
            <a:avLst/>
          </a:prstGeom>
        </p:spPr>
        <p:txBody>
          <a:bodyPr wrap="none"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800" b="1" u="sng">
                <a:solidFill>
                  <a:srgbClr val="000000"/>
                </a:solidFill>
                <a:latin typeface="Times New Roman"/>
                <a:ea typeface="Times New Roman"/>
              </a:rPr>
              <a:t>Past Simple образуется двумя способами :</a:t>
            </a:r>
            <a:endParaRPr/>
          </a:p>
        </p:txBody>
      </p:sp>
      <p:sp>
        <p:nvSpPr>
          <p:cNvPr id="23" name="CustomShape 4"/>
          <p:cNvSpPr/>
          <p:nvPr/>
        </p:nvSpPr>
        <p:spPr>
          <a:xfrm>
            <a:off x="642960" y="2655000"/>
            <a:ext cx="3427560" cy="2924280"/>
          </a:xfrm>
          <a:prstGeom prst="rect">
            <a:avLst/>
          </a:prstGeom>
          <a:gradFill>
            <a:gsLst>
              <a:gs pos="0">
                <a:srgbClr val="D9FDA6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</p:spPr>
        <p:txBody>
          <a:bodyPr lIns="90000" tIns="45000" rIns="90000" bIns="45000" anchor="ctr"/>
          <a:lstStyle/>
          <a:p>
            <a:pPr algn="just"/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Правильные глаголы образуют форму прошедшего времени путём прибавления – </a:t>
            </a:r>
            <a:r>
              <a:rPr lang="ru-RU" b="1">
                <a:solidFill>
                  <a:srgbClr val="000000"/>
                </a:solidFill>
                <a:latin typeface="Times New Roman"/>
                <a:ea typeface="Times New Roman"/>
              </a:rPr>
              <a:t>ed</a:t>
            </a: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 к основе глагола.</a:t>
            </a:r>
            <a:endParaRPr/>
          </a:p>
          <a:p>
            <a:pPr algn="just"/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Play – play</a:t>
            </a:r>
            <a:r>
              <a:rPr lang="ru-RU" b="1" u="sng">
                <a:solidFill>
                  <a:srgbClr val="000000"/>
                </a:solidFill>
                <a:latin typeface="Times New Roman"/>
                <a:ea typeface="Times New Roman"/>
              </a:rPr>
              <a:t>ed</a:t>
            </a:r>
            <a:endParaRPr/>
          </a:p>
          <a:p>
            <a:pPr algn="just"/>
            <a:r>
              <a:rPr lang="ru-RU">
                <a:solidFill>
                  <a:srgbClr val="FF0000"/>
                </a:solidFill>
                <a:latin typeface="Times New Roman"/>
                <a:ea typeface="Times New Roman"/>
              </a:rPr>
              <a:t>Пример: </a:t>
            </a:r>
            <a:endParaRPr/>
          </a:p>
          <a:p>
            <a:pPr algn="just"/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They </a:t>
            </a:r>
            <a:r>
              <a:rPr lang="ru-RU" b="1">
                <a:solidFill>
                  <a:srgbClr val="000000"/>
                </a:solidFill>
                <a:latin typeface="Times New Roman"/>
                <a:ea typeface="Times New Roman"/>
              </a:rPr>
              <a:t>finished</a:t>
            </a: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 their work yesterday .</a:t>
            </a:r>
            <a:endParaRPr/>
          </a:p>
          <a:p>
            <a:pPr algn="just"/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Они закончили свою работу вчера.</a:t>
            </a:r>
            <a:endParaRPr/>
          </a:p>
          <a:p>
            <a:endParaRPr/>
          </a:p>
        </p:txBody>
      </p:sp>
      <p:sp>
        <p:nvSpPr>
          <p:cNvPr id="24" name="CustomShape 5"/>
          <p:cNvSpPr/>
          <p:nvPr/>
        </p:nvSpPr>
        <p:spPr>
          <a:xfrm>
            <a:off x="4929120" y="2677320"/>
            <a:ext cx="3713400" cy="2833920"/>
          </a:xfrm>
          <a:prstGeom prst="rect">
            <a:avLst/>
          </a:prstGeom>
          <a:gradFill>
            <a:gsLst>
              <a:gs pos="0">
                <a:srgbClr val="D9FDA6"/>
              </a:gs>
              <a:gs pos="100000">
                <a:srgbClr val="F4FFE6"/>
              </a:gs>
            </a:gsLst>
            <a:lin ang="16200000"/>
          </a:gradFill>
          <a:ln w="9360">
            <a:solidFill>
              <a:srgbClr val="98B855"/>
            </a:solidFill>
            <a:round/>
          </a:ln>
        </p:spPr>
        <p:txBody>
          <a:bodyPr lIns="90000" tIns="45000" rIns="90000" bIns="45000" anchor="ctr"/>
          <a:lstStyle/>
          <a:p>
            <a:pPr algn="just"/>
            <a:r>
              <a:rPr lang="ru-RU">
                <a:solidFill>
                  <a:srgbClr val="000000"/>
                </a:solidFill>
                <a:latin typeface="Times New Roman"/>
              </a:rPr>
              <a:t>Для образования прошедшего времени с неправильными глаголами    берётся </a:t>
            </a:r>
            <a:r>
              <a:rPr lang="ru-RU">
                <a:solidFill>
                  <a:srgbClr val="800000"/>
                </a:solidFill>
                <a:latin typeface="Times New Roman"/>
              </a:rPr>
              <a:t>вторая форма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из таблицы неправильных глаголов (go – </a:t>
            </a:r>
            <a:r>
              <a:rPr lang="ru-RU" b="1" i="1">
                <a:solidFill>
                  <a:srgbClr val="000000"/>
                </a:solidFill>
                <a:latin typeface="Times New Roman"/>
              </a:rPr>
              <a:t>went -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gone).</a:t>
            </a:r>
            <a:endParaRPr/>
          </a:p>
          <a:p>
            <a:pPr algn="just"/>
            <a:r>
              <a:rPr lang="ru-RU">
                <a:solidFill>
                  <a:srgbClr val="FF0000"/>
                </a:solidFill>
                <a:latin typeface="Times New Roman"/>
              </a:rPr>
              <a:t>Пример:</a:t>
            </a:r>
            <a:endParaRPr/>
          </a:p>
          <a:p>
            <a:pPr algn="just"/>
            <a:r>
              <a:rPr lang="ru-RU">
                <a:solidFill>
                  <a:srgbClr val="000000"/>
                </a:solidFill>
                <a:latin typeface="Times New Roman"/>
              </a:rPr>
              <a:t>Yesterday Olga </a:t>
            </a:r>
            <a:r>
              <a:rPr lang="ru-RU" b="1">
                <a:solidFill>
                  <a:srgbClr val="000000"/>
                </a:solidFill>
                <a:latin typeface="Times New Roman"/>
              </a:rPr>
              <a:t>went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to the booking office and </a:t>
            </a:r>
            <a:r>
              <a:rPr lang="ru-RU" b="1">
                <a:solidFill>
                  <a:srgbClr val="000000"/>
                </a:solidFill>
                <a:latin typeface="Times New Roman"/>
              </a:rPr>
              <a:t>bought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two tickets. </a:t>
            </a:r>
            <a:endParaRPr/>
          </a:p>
          <a:p>
            <a:pPr algn="just"/>
            <a:r>
              <a:rPr lang="ru-RU">
                <a:solidFill>
                  <a:srgbClr val="000000"/>
                </a:solidFill>
                <a:latin typeface="Times New Roman"/>
              </a:rPr>
              <a:t>Вчера Ольга ходила в билетную кассу и взяла два билета.</a:t>
            </a:r>
            <a:endParaRPr/>
          </a:p>
          <a:p>
            <a:endParaRPr/>
          </a:p>
        </p:txBody>
      </p:sp>
      <p:cxnSp>
        <p:nvCxnSpPr>
          <p:cNvPr id="25" name="Line 6"/>
          <p:cNvCxnSpPr/>
          <p:nvPr/>
        </p:nvCxnSpPr>
        <p:spPr>
          <a:prstGeom prst="bentConnector3">
            <a:avLst/>
          </a:prstGeom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CustomShape 1"/>
          <p:cNvSpPr/>
          <p:nvPr/>
        </p:nvSpPr>
        <p:spPr>
          <a:xfrm>
            <a:off x="2500200" y="428760"/>
            <a:ext cx="4570560" cy="368280"/>
          </a:xfrm>
          <a:prstGeom prst="rect">
            <a:avLst/>
          </a:prstGeom>
        </p:spPr>
      </p:sp>
      <p:sp>
        <p:nvSpPr>
          <p:cNvPr id="27" name="CustomShape 2"/>
          <p:cNvSpPr/>
          <p:nvPr/>
        </p:nvSpPr>
        <p:spPr>
          <a:xfrm>
            <a:off x="285840" y="357120"/>
            <a:ext cx="8499600" cy="17960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3600">
                <a:solidFill>
                  <a:srgbClr val="800000"/>
                </a:solidFill>
                <a:latin typeface="Arial Black"/>
              </a:rPr>
              <a:t>Правила написания правильных глаголов</a:t>
            </a:r>
            <a:endParaRPr/>
          </a:p>
          <a:p>
            <a:endParaRPr/>
          </a:p>
        </p:txBody>
      </p:sp>
      <p:sp>
        <p:nvSpPr>
          <p:cNvPr id="28" name="CustomShape 3"/>
          <p:cNvSpPr/>
          <p:nvPr/>
        </p:nvSpPr>
        <p:spPr>
          <a:xfrm>
            <a:off x="500040" y="2071800"/>
            <a:ext cx="8071200" cy="3929760"/>
          </a:xfrm>
          <a:prstGeom prst="rect">
            <a:avLst/>
          </a:prstGeom>
          <a:solidFill>
            <a:srgbClr val="FFFFFF"/>
          </a:solidFill>
          <a:ln w="25560">
            <a:solidFill>
              <a:srgbClr val="9BBB59"/>
            </a:solidFill>
            <a:round/>
          </a:ln>
        </p:spPr>
        <p:txBody>
          <a:bodyPr lIns="90000" tIns="45000" rIns="90000" bIns="45000"/>
          <a:lstStyle/>
          <a:p>
            <a:pPr algn="just">
              <a:buSzPct val="45000"/>
              <a:buFont typeface="Calibri"/>
              <a:buAutoNum type="arabicPeriod"/>
            </a:pPr>
            <a:r>
              <a:rPr lang="ru-RU">
                <a:solidFill>
                  <a:srgbClr val="000000"/>
                </a:solidFill>
                <a:latin typeface="Times New Roman"/>
              </a:rPr>
              <a:t>Если глагол в неопределённой форме имеет окончание – е – на конце, то в прошедшем времени прибавляется окончание – d – </a:t>
            </a:r>
            <a:endParaRPr/>
          </a:p>
          <a:p>
            <a:pPr algn="just"/>
            <a:r>
              <a:rPr lang="ru-RU">
                <a:solidFill>
                  <a:srgbClr val="FF0000"/>
                </a:solidFill>
                <a:latin typeface="Times New Roman"/>
              </a:rPr>
              <a:t>Например: 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Love – love</a:t>
            </a:r>
            <a:r>
              <a:rPr lang="ru-RU" b="1" i="1">
                <a:solidFill>
                  <a:srgbClr val="000000"/>
                </a:solidFill>
                <a:latin typeface="Times New Roman"/>
              </a:rPr>
              <a:t>d</a:t>
            </a:r>
            <a:endParaRPr/>
          </a:p>
          <a:p>
            <a:endParaRPr/>
          </a:p>
          <a:p>
            <a:pPr algn="just">
              <a:buSzPct val="45000"/>
              <a:buFont typeface="Calibri"/>
              <a:buAutoNum type="arabicPeriod"/>
            </a:pPr>
            <a:r>
              <a:rPr lang="ru-RU">
                <a:solidFill>
                  <a:srgbClr val="000000"/>
                </a:solidFill>
                <a:latin typeface="Times New Roman"/>
              </a:rPr>
              <a:t>Если глагол оканчивается на ударный закрытый слог, то в прошедшем времени удваивается конечная согласная и прибавляется окончание – ed –</a:t>
            </a:r>
            <a:endParaRPr/>
          </a:p>
          <a:p>
            <a:pPr algn="just"/>
            <a:r>
              <a:rPr lang="ru-RU">
                <a:solidFill>
                  <a:srgbClr val="FF0000"/>
                </a:solidFill>
                <a:latin typeface="Times New Roman"/>
              </a:rPr>
              <a:t>Например: 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Stop – stop</a:t>
            </a:r>
            <a:r>
              <a:rPr lang="ru-RU" b="1" i="1">
                <a:solidFill>
                  <a:srgbClr val="000000"/>
                </a:solidFill>
                <a:latin typeface="Times New Roman"/>
              </a:rPr>
              <a:t>p</a:t>
            </a:r>
            <a:r>
              <a:rPr lang="ru-RU" u="sng">
                <a:solidFill>
                  <a:srgbClr val="000000"/>
                </a:solidFill>
                <a:latin typeface="Times New Roman"/>
              </a:rPr>
              <a:t>ed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         </a:t>
            </a:r>
            <a:r>
              <a:rPr lang="ru-RU">
                <a:solidFill>
                  <a:srgbClr val="FF0000"/>
                </a:solidFill>
                <a:latin typeface="Times New Roman"/>
              </a:rPr>
              <a:t>Но: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 clean – clean</a:t>
            </a:r>
            <a:r>
              <a:rPr lang="ru-RU" u="sng">
                <a:solidFill>
                  <a:srgbClr val="000000"/>
                </a:solidFill>
                <a:latin typeface="Times New Roman"/>
              </a:rPr>
              <a:t>ed</a:t>
            </a:r>
            <a:endParaRPr/>
          </a:p>
          <a:p>
            <a:pPr algn="just"/>
            <a:r>
              <a:rPr lang="ru-RU">
                <a:solidFill>
                  <a:srgbClr val="000000"/>
                </a:solidFill>
                <a:latin typeface="Times New Roman"/>
              </a:rPr>
              <a:t>                                      	             open – open</a:t>
            </a:r>
            <a:r>
              <a:rPr lang="ru-RU" u="sng">
                <a:solidFill>
                  <a:srgbClr val="000000"/>
                </a:solidFill>
                <a:latin typeface="Times New Roman"/>
              </a:rPr>
              <a:t>ed</a:t>
            </a:r>
            <a:endParaRPr/>
          </a:p>
          <a:p>
            <a:endParaRPr/>
          </a:p>
          <a:p>
            <a:pPr algn="just">
              <a:buSzPct val="45000"/>
              <a:buFont typeface="Calibri"/>
              <a:buAutoNum type="arabicPeriod"/>
            </a:pPr>
            <a:r>
              <a:rPr lang="ru-RU">
                <a:solidFill>
                  <a:srgbClr val="000000"/>
                </a:solidFill>
                <a:latin typeface="Times New Roman"/>
              </a:rPr>
              <a:t>Если глагол оканчивается на – 1, то она удваивается, независимо от того, какой слог является ударным</a:t>
            </a:r>
            <a:endParaRPr/>
          </a:p>
          <a:p>
            <a:pPr algn="just"/>
            <a:r>
              <a:rPr lang="ru-RU">
                <a:solidFill>
                  <a:srgbClr val="FF0000"/>
                </a:solidFill>
                <a:latin typeface="Times New Roman"/>
              </a:rPr>
              <a:t>Например: 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Trave</a:t>
            </a:r>
            <a:r>
              <a:rPr lang="ru-RU" b="1">
                <a:solidFill>
                  <a:srgbClr val="000000"/>
                </a:solidFill>
                <a:latin typeface="Times New Roman"/>
              </a:rPr>
              <a:t>l 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– travel</a:t>
            </a:r>
            <a:r>
              <a:rPr lang="ru-RU" b="1">
                <a:solidFill>
                  <a:srgbClr val="000000"/>
                </a:solidFill>
                <a:latin typeface="Times New Roman"/>
              </a:rPr>
              <a:t>l</a:t>
            </a:r>
            <a:r>
              <a:rPr lang="ru-RU" u="sng">
                <a:solidFill>
                  <a:srgbClr val="000000"/>
                </a:solidFill>
                <a:latin typeface="Times New Roman"/>
              </a:rPr>
              <a:t>ed</a:t>
            </a:r>
            <a:endParaRPr/>
          </a:p>
          <a:p>
            <a:endParaRPr/>
          </a:p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ustomShape 1"/>
          <p:cNvSpPr/>
          <p:nvPr/>
        </p:nvSpPr>
        <p:spPr>
          <a:xfrm>
            <a:off x="2500200" y="428760"/>
            <a:ext cx="4570560" cy="368280"/>
          </a:xfrm>
          <a:prstGeom prst="rect">
            <a:avLst/>
          </a:prstGeom>
        </p:spPr>
      </p:sp>
      <p:sp>
        <p:nvSpPr>
          <p:cNvPr id="30" name="CustomShape 2"/>
          <p:cNvSpPr/>
          <p:nvPr/>
        </p:nvSpPr>
        <p:spPr>
          <a:xfrm>
            <a:off x="285840" y="357120"/>
            <a:ext cx="8499600" cy="179604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3600">
                <a:solidFill>
                  <a:srgbClr val="800000"/>
                </a:solidFill>
                <a:latin typeface="Arial Black"/>
              </a:rPr>
              <a:t>Правила написания правильных глаголов</a:t>
            </a:r>
            <a:endParaRPr/>
          </a:p>
          <a:p>
            <a:endParaRPr/>
          </a:p>
        </p:txBody>
      </p:sp>
      <p:sp>
        <p:nvSpPr>
          <p:cNvPr id="31" name="CustomShape 3"/>
          <p:cNvSpPr/>
          <p:nvPr/>
        </p:nvSpPr>
        <p:spPr>
          <a:xfrm>
            <a:off x="571320" y="2286000"/>
            <a:ext cx="8071200" cy="2009520"/>
          </a:xfrm>
          <a:prstGeom prst="rect">
            <a:avLst/>
          </a:prstGeom>
          <a:solidFill>
            <a:srgbClr val="FFFFFF"/>
          </a:solidFill>
          <a:ln w="25560">
            <a:solidFill>
              <a:srgbClr val="9BBB59"/>
            </a:solidFill>
            <a:round/>
          </a:ln>
        </p:spPr>
        <p:txBody>
          <a:bodyPr lIns="90000" tIns="45000" rIns="90000" bIns="45000"/>
          <a:lstStyle/>
          <a:p>
            <a:pPr algn="just">
              <a:buSzPct val="45000"/>
              <a:buFont typeface="Calibri"/>
              <a:buAutoNum type="arabicPeriod"/>
            </a:pPr>
            <a:r>
              <a:rPr lang="ru-RU">
                <a:solidFill>
                  <a:srgbClr val="000000"/>
                </a:solidFill>
                <a:latin typeface="Times New Roman"/>
              </a:rPr>
              <a:t>1)Если глагол имеет букву  -</a:t>
            </a:r>
            <a:r>
              <a:rPr lang="ru-RU">
                <a:solidFill>
                  <a:srgbClr val="FF0000"/>
                </a:solidFill>
                <a:latin typeface="Times New Roman"/>
              </a:rPr>
              <a:t> у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– на конце и перед – </a:t>
            </a:r>
            <a:r>
              <a:rPr lang="ru-RU">
                <a:solidFill>
                  <a:srgbClr val="FF0000"/>
                </a:solidFill>
                <a:latin typeface="Times New Roman"/>
              </a:rPr>
              <a:t>у 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– стоит </a:t>
            </a:r>
            <a:r>
              <a:rPr lang="ru-RU">
                <a:solidFill>
                  <a:srgbClr val="0000FF"/>
                </a:solidFill>
                <a:latin typeface="Times New Roman"/>
              </a:rPr>
              <a:t>согласная,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то – </a:t>
            </a:r>
            <a:r>
              <a:rPr lang="ru-RU">
                <a:solidFill>
                  <a:srgbClr val="FF0000"/>
                </a:solidFill>
                <a:latin typeface="Times New Roman"/>
              </a:rPr>
              <a:t>у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меняется на  -</a:t>
            </a:r>
            <a:r>
              <a:rPr lang="ru-RU">
                <a:solidFill>
                  <a:srgbClr val="0000FF"/>
                </a:solidFill>
                <a:latin typeface="Times New Roman"/>
              </a:rPr>
              <a:t> i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– прибавляется окончание –</a:t>
            </a:r>
            <a:r>
              <a:rPr lang="ru-RU">
                <a:solidFill>
                  <a:srgbClr val="800000"/>
                </a:solidFill>
                <a:latin typeface="Times New Roman"/>
              </a:rPr>
              <a:t> ed 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- </a:t>
            </a:r>
            <a:endParaRPr/>
          </a:p>
          <a:p>
            <a:pPr algn="just"/>
            <a:r>
              <a:rPr lang="ru-RU">
                <a:solidFill>
                  <a:srgbClr val="FF0000"/>
                </a:solidFill>
                <a:latin typeface="Times New Roman"/>
              </a:rPr>
              <a:t>Например: 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Copy – cop</a:t>
            </a:r>
            <a:r>
              <a:rPr lang="ru-RU" b="1">
                <a:solidFill>
                  <a:srgbClr val="000000"/>
                </a:solidFill>
                <a:latin typeface="Times New Roman"/>
              </a:rPr>
              <a:t>i</a:t>
            </a:r>
            <a:r>
              <a:rPr lang="ru-RU" u="sng">
                <a:solidFill>
                  <a:srgbClr val="000000"/>
                </a:solidFill>
                <a:latin typeface="Times New Roman"/>
              </a:rPr>
              <a:t>ed</a:t>
            </a:r>
            <a:endParaRPr/>
          </a:p>
          <a:p>
            <a:pPr algn="just"/>
            <a:r>
              <a:rPr lang="ru-RU">
                <a:solidFill>
                  <a:srgbClr val="000000"/>
                </a:solidFill>
                <a:latin typeface="Times New Roman"/>
              </a:rPr>
              <a:t>	2) Если перед – </a:t>
            </a:r>
            <a:r>
              <a:rPr lang="ru-RU">
                <a:solidFill>
                  <a:srgbClr val="FF0000"/>
                </a:solidFill>
                <a:latin typeface="Times New Roman"/>
              </a:rPr>
              <a:t>у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– стоит </a:t>
            </a:r>
            <a:r>
              <a:rPr lang="ru-RU">
                <a:solidFill>
                  <a:srgbClr val="0000FF"/>
                </a:solidFill>
                <a:latin typeface="Times New Roman"/>
              </a:rPr>
              <a:t>гласная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, то глагол остаётся </a:t>
            </a:r>
            <a:r>
              <a:rPr lang="ru-RU" u="sng">
                <a:solidFill>
                  <a:srgbClr val="000000"/>
                </a:solidFill>
                <a:latin typeface="Times New Roman"/>
              </a:rPr>
              <a:t>без изменения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 и прибавляется –</a:t>
            </a:r>
            <a:r>
              <a:rPr lang="ru-RU">
                <a:solidFill>
                  <a:srgbClr val="800000"/>
                </a:solidFill>
                <a:latin typeface="Times New Roman"/>
              </a:rPr>
              <a:t> ed 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–</a:t>
            </a:r>
            <a:endParaRPr/>
          </a:p>
          <a:p>
            <a:pPr algn="just"/>
            <a:r>
              <a:rPr lang="ru-RU">
                <a:solidFill>
                  <a:srgbClr val="FF0000"/>
                </a:solidFill>
                <a:latin typeface="Times New Roman"/>
              </a:rPr>
              <a:t>Например:  </a:t>
            </a:r>
            <a:r>
              <a:rPr lang="ru-RU">
                <a:solidFill>
                  <a:srgbClr val="000000"/>
                </a:solidFill>
                <a:latin typeface="Times New Roman"/>
              </a:rPr>
              <a:t>Play – play</a:t>
            </a:r>
            <a:r>
              <a:rPr lang="ru-RU" u="sng">
                <a:solidFill>
                  <a:srgbClr val="000000"/>
                </a:solidFill>
                <a:latin typeface="Times New Roman"/>
              </a:rPr>
              <a:t>ed</a:t>
            </a:r>
            <a:endParaRPr/>
          </a:p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ustomShape 1"/>
          <p:cNvSpPr/>
          <p:nvPr/>
        </p:nvSpPr>
        <p:spPr>
          <a:xfrm>
            <a:off x="2500200" y="428760"/>
            <a:ext cx="4570560" cy="368280"/>
          </a:xfrm>
          <a:prstGeom prst="rect">
            <a:avLst/>
          </a:prstGeom>
        </p:spPr>
      </p:sp>
      <p:sp>
        <p:nvSpPr>
          <p:cNvPr id="33" name="CustomShape 2"/>
          <p:cNvSpPr/>
          <p:nvPr/>
        </p:nvSpPr>
        <p:spPr>
          <a:xfrm>
            <a:off x="285840" y="357120"/>
            <a:ext cx="8499600" cy="18568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3600">
                <a:solidFill>
                  <a:srgbClr val="800000"/>
                </a:solidFill>
                <a:latin typeface="Arial Black"/>
              </a:rPr>
              <a:t>Правила чтения правильных глаголов </a:t>
            </a:r>
            <a:endParaRPr/>
          </a:p>
          <a:p>
            <a:endParaRPr/>
          </a:p>
        </p:txBody>
      </p:sp>
      <p:sp>
        <p:nvSpPr>
          <p:cNvPr id="34" name="CustomShape 3"/>
          <p:cNvSpPr/>
          <p:nvPr/>
        </p:nvSpPr>
        <p:spPr>
          <a:xfrm>
            <a:off x="500040" y="2074320"/>
            <a:ext cx="7499520" cy="639360"/>
          </a:xfrm>
          <a:prstGeom prst="rect">
            <a:avLst/>
          </a:prstGeom>
          <a:gradFill>
            <a:gsLst>
              <a:gs pos="0">
                <a:srgbClr val="A6E6FF"/>
              </a:gs>
              <a:gs pos="100000">
                <a:srgbClr val="E6F7FF"/>
              </a:gs>
            </a:gsLst>
            <a:lin ang="16200000"/>
          </a:gradFill>
          <a:ln w="9360">
            <a:solidFill>
              <a:srgbClr val="46AAC4"/>
            </a:solidFill>
            <a:round/>
          </a:ln>
        </p:spPr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1. Если глагол оканчивается на глухой согласный, то – ed читается [ t ]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	Sto</a:t>
            </a:r>
            <a:r>
              <a:rPr lang="ru-RU" b="1">
                <a:solidFill>
                  <a:srgbClr val="000000"/>
                </a:solidFill>
                <a:latin typeface="Times New Roman"/>
                <a:ea typeface="Times New Roman"/>
              </a:rPr>
              <a:t>p</a:t>
            </a: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 – stopp</a:t>
            </a:r>
            <a:r>
              <a:rPr lang="ru-RU" u="sng">
                <a:solidFill>
                  <a:srgbClr val="000000"/>
                </a:solidFill>
                <a:latin typeface="Times New Roman"/>
                <a:ea typeface="Times New Roman"/>
              </a:rPr>
              <a:t>ed</a:t>
            </a:r>
            <a:endParaRPr/>
          </a:p>
        </p:txBody>
      </p:sp>
      <p:sp>
        <p:nvSpPr>
          <p:cNvPr id="35" name="CustomShape 4"/>
          <p:cNvSpPr/>
          <p:nvPr/>
        </p:nvSpPr>
        <p:spPr>
          <a:xfrm>
            <a:off x="500040" y="2861280"/>
            <a:ext cx="6570720" cy="913680"/>
          </a:xfrm>
          <a:prstGeom prst="rect">
            <a:avLst/>
          </a:prstGeom>
          <a:gradFill>
            <a:gsLst>
              <a:gs pos="0">
                <a:srgbClr val="A6E6FF"/>
              </a:gs>
              <a:gs pos="100000">
                <a:srgbClr val="E6F7FF"/>
              </a:gs>
            </a:gsLst>
            <a:lin ang="16200000"/>
          </a:gradFill>
          <a:ln w="9360">
            <a:solidFill>
              <a:srgbClr val="46AAC4"/>
            </a:solidFill>
            <a:round/>
          </a:ln>
        </p:spPr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2. Если глагол оканчивается на звонкий согласный и гласный, то – ed читается [ d ]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	Answ</a:t>
            </a:r>
            <a:r>
              <a:rPr lang="ru-RU" b="1">
                <a:solidFill>
                  <a:srgbClr val="000000"/>
                </a:solidFill>
                <a:latin typeface="Times New Roman"/>
                <a:ea typeface="Times New Roman"/>
              </a:rPr>
              <a:t>er</a:t>
            </a: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 – answer</a:t>
            </a:r>
            <a:r>
              <a:rPr lang="ru-RU" u="sng">
                <a:solidFill>
                  <a:srgbClr val="000000"/>
                </a:solidFill>
                <a:latin typeface="Times New Roman"/>
                <a:ea typeface="Times New Roman"/>
              </a:rPr>
              <a:t>ed</a:t>
            </a:r>
            <a:endParaRPr/>
          </a:p>
        </p:txBody>
      </p:sp>
      <p:sp>
        <p:nvSpPr>
          <p:cNvPr id="36" name="CustomShape 5"/>
          <p:cNvSpPr/>
          <p:nvPr/>
        </p:nvSpPr>
        <p:spPr>
          <a:xfrm>
            <a:off x="500040" y="4042800"/>
            <a:ext cx="5999400" cy="913680"/>
          </a:xfrm>
          <a:prstGeom prst="rect">
            <a:avLst/>
          </a:prstGeom>
          <a:gradFill>
            <a:gsLst>
              <a:gs pos="0">
                <a:srgbClr val="A6E6FF"/>
              </a:gs>
              <a:gs pos="100000">
                <a:srgbClr val="E6F7FF"/>
              </a:gs>
            </a:gsLst>
            <a:lin ang="16200000"/>
          </a:gradFill>
          <a:ln w="9360">
            <a:solidFill>
              <a:srgbClr val="46AAC4"/>
            </a:solidFill>
            <a:round/>
          </a:ln>
        </p:spPr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3. Если глагол оканчивается на – t  или  - d, то  - ed  читается [ id ]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Collec</a:t>
            </a:r>
            <a:r>
              <a:rPr lang="ru-RU" b="1">
                <a:solidFill>
                  <a:srgbClr val="000000"/>
                </a:solidFill>
                <a:latin typeface="Times New Roman"/>
                <a:ea typeface="Times New Roman"/>
              </a:rPr>
              <a:t>t </a:t>
            </a: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– collect</a:t>
            </a:r>
            <a:r>
              <a:rPr lang="ru-RU" u="sng">
                <a:solidFill>
                  <a:srgbClr val="000000"/>
                </a:solidFill>
                <a:latin typeface="Times New Roman"/>
                <a:ea typeface="Times New Roman"/>
              </a:rPr>
              <a:t>ed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CustomShape 1"/>
          <p:cNvSpPr/>
          <p:nvPr/>
        </p:nvSpPr>
        <p:spPr>
          <a:xfrm>
            <a:off x="285840" y="928800"/>
            <a:ext cx="8499600" cy="1674000"/>
          </a:xfrm>
          <a:prstGeom prst="rect">
            <a:avLst/>
          </a:prstGeom>
          <a:gradFill>
            <a:gsLst>
              <a:gs pos="0">
                <a:srgbClr val="9C2F2C"/>
              </a:gs>
              <a:gs pos="100000">
                <a:srgbClr val="CE3A36"/>
              </a:gs>
            </a:gsLst>
            <a:lin ang="16200000"/>
          </a:gradFill>
          <a:ln w="57240">
            <a:solidFill>
              <a:srgbClr val="FFFFFF"/>
            </a:solidFill>
            <a:round/>
          </a:ln>
        </p:spPr>
        <p:txBody>
          <a:bodyPr lIns="90000" tIns="45000" rIns="90000" bIns="45000"/>
          <a:lstStyle/>
          <a:p>
            <a:pPr algn="ctr"/>
            <a:r>
              <a:rPr lang="ru-RU" sz="4400">
                <a:solidFill>
                  <a:srgbClr val="FFFFFF"/>
                </a:solidFill>
                <a:latin typeface="Arial Black"/>
              </a:rPr>
              <a:t>Вопросительная форма </a:t>
            </a:r>
            <a:endParaRPr/>
          </a:p>
          <a:p>
            <a:pPr algn="ctr"/>
            <a:r>
              <a:rPr lang="ru-RU" sz="6000">
                <a:solidFill>
                  <a:srgbClr val="FFFFFF"/>
                </a:solidFill>
                <a:latin typeface="Arial Black"/>
              </a:rPr>
              <a:t>Past Simple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4680000" y="180000"/>
            <a:ext cx="4446720" cy="4237200"/>
          </a:xfrm>
          <a:prstGeom prst="rect">
            <a:avLst/>
          </a:prstGeom>
        </p:spPr>
      </p:pic>
      <p:sp>
        <p:nvSpPr>
          <p:cNvPr id="39" name="CustomShape 1"/>
          <p:cNvSpPr/>
          <p:nvPr/>
        </p:nvSpPr>
        <p:spPr>
          <a:xfrm>
            <a:off x="691200" y="1697040"/>
            <a:ext cx="5427720" cy="821880"/>
          </a:xfrm>
          <a:prstGeom prst="rect">
            <a:avLst/>
          </a:prstGeom>
          <a:gradFill>
            <a:gsLst>
              <a:gs pos="0">
                <a:srgbClr val="779637"/>
              </a:gs>
              <a:gs pos="100000">
                <a:srgbClr val="9CC745"/>
              </a:gs>
            </a:gsLst>
            <a:lin ang="16200000"/>
          </a:gradFill>
          <a:ln w="9360">
            <a:solidFill>
              <a:srgbClr val="98B855"/>
            </a:solidFill>
            <a:round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800">
                <a:solidFill>
                  <a:srgbClr val="FFFFFF"/>
                </a:solidFill>
                <a:latin typeface="Arial Black"/>
                <a:ea typeface="Times New Roman"/>
              </a:rPr>
              <a:t>Общий вопрос</a:t>
            </a:r>
            <a:endParaRPr/>
          </a:p>
        </p:txBody>
      </p:sp>
      <p:pic>
        <p:nvPicPr>
          <p:cNvPr id="40" name="Picture 3"/>
          <p:cNvPicPr/>
          <p:nvPr/>
        </p:nvPicPr>
        <p:blipFill>
          <a:blip r:embed="rId3"/>
          <a:stretch>
            <a:fillRect/>
          </a:stretch>
        </p:blipFill>
        <p:spPr>
          <a:xfrm>
            <a:off x="6762600" y="4393440"/>
            <a:ext cx="2379960" cy="24631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500040" y="428760"/>
            <a:ext cx="8319240" cy="2496600"/>
          </a:xfrm>
          <a:prstGeom prst="rect">
            <a:avLst/>
          </a:prstGeom>
          <a:gradFill>
            <a:gsLst>
              <a:gs pos="0">
                <a:srgbClr val="FFD2BC"/>
              </a:gs>
              <a:gs pos="100000">
                <a:srgbClr val="FFF1EC"/>
              </a:gs>
            </a:gsLst>
            <a:lin ang="16200000"/>
          </a:gradFill>
          <a:ln w="9360">
            <a:solidFill>
              <a:srgbClr val="F59240"/>
            </a:solidFill>
            <a:round/>
          </a:ln>
        </p:spPr>
        <p:txBody>
          <a:bodyPr lIns="90000" tIns="45000" rIns="90000" bIns="45000"/>
          <a:lstStyle/>
          <a:p>
            <a:pPr algn="just"/>
            <a:r>
              <a:rPr lang="ru-RU" sz="2200">
                <a:solidFill>
                  <a:srgbClr val="800000"/>
                </a:solidFill>
                <a:latin typeface="Times New Roman"/>
              </a:rPr>
              <a:t>Общий вопрос</a:t>
            </a:r>
            <a:r>
              <a:rPr lang="ru-RU" sz="2200">
                <a:solidFill>
                  <a:srgbClr val="000000"/>
                </a:solidFill>
                <a:latin typeface="Times New Roman"/>
              </a:rPr>
              <a:t> образуется при помощи вспомогательного глагола  </a:t>
            </a:r>
            <a:r>
              <a:rPr lang="ru-RU" sz="2200" b="1">
                <a:solidFill>
                  <a:srgbClr val="000000"/>
                </a:solidFill>
                <a:latin typeface="Times New Roman"/>
              </a:rPr>
              <a:t>did</a:t>
            </a:r>
            <a:r>
              <a:rPr lang="ru-RU" sz="2200">
                <a:solidFill>
                  <a:srgbClr val="000000"/>
                </a:solidFill>
                <a:latin typeface="Times New Roman"/>
              </a:rPr>
              <a:t>, который ставится перед подлежащим, далее идёт прямой порядок слов (подлежащее, сказуемое, второстепенные члены предложения). </a:t>
            </a:r>
            <a:endParaRPr/>
          </a:p>
          <a:p>
            <a:pPr algn="just"/>
            <a:r>
              <a:rPr lang="ru-RU" sz="2200">
                <a:solidFill>
                  <a:srgbClr val="000000"/>
                </a:solidFill>
                <a:latin typeface="Times New Roman"/>
              </a:rPr>
              <a:t>На данный вопрос требуется краткий ответ :</a:t>
            </a:r>
            <a:r>
              <a:rPr lang="ru-RU" sz="2200">
                <a:solidFill>
                  <a:srgbClr val="C00000"/>
                </a:solidFill>
                <a:latin typeface="Times New Roman"/>
              </a:rPr>
              <a:t> </a:t>
            </a:r>
            <a:r>
              <a:rPr lang="ru-RU" sz="2400">
                <a:solidFill>
                  <a:srgbClr val="C00000"/>
                </a:solidFill>
                <a:latin typeface="Times New Roman"/>
              </a:rPr>
              <a:t> Yes, I did / No, I didn’t.</a:t>
            </a:r>
            <a:endParaRPr/>
          </a:p>
        </p:txBody>
      </p:sp>
      <p:sp>
        <p:nvSpPr>
          <p:cNvPr id="42" name="CustomShape 2"/>
          <p:cNvSpPr/>
          <p:nvPr/>
        </p:nvSpPr>
        <p:spPr>
          <a:xfrm>
            <a:off x="360000" y="3001680"/>
            <a:ext cx="5219280" cy="1736640"/>
          </a:xfrm>
          <a:prstGeom prst="rect">
            <a:avLst/>
          </a:prstGeom>
          <a:solidFill>
            <a:srgbClr val="FFFFFF"/>
          </a:solidFill>
          <a:ln w="25560">
            <a:solidFill>
              <a:srgbClr val="4BACC6"/>
            </a:solidFill>
            <a:round/>
          </a:ln>
        </p:spPr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>
                <a:solidFill>
                  <a:srgbClr val="FF0000"/>
                </a:solidFill>
                <a:latin typeface="Times New Roman"/>
                <a:ea typeface="Times New Roman"/>
              </a:rPr>
              <a:t>Пример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u="sng">
                <a:solidFill>
                  <a:srgbClr val="FF0000"/>
                </a:solidFill>
                <a:latin typeface="Times New Roman"/>
                <a:ea typeface="Times New Roman"/>
              </a:rPr>
              <a:t>				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I watch</a:t>
            </a:r>
            <a:r>
              <a:rPr lang="ru-RU">
                <a:solidFill>
                  <a:srgbClr val="800000"/>
                </a:solidFill>
                <a:latin typeface="Times New Roman"/>
                <a:ea typeface="Times New Roman"/>
              </a:rPr>
              <a:t>ed</a:t>
            </a: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 TV yesterday. –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Я смотрел телевизор вчера.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b="1">
                <a:solidFill>
                  <a:srgbClr val="000000"/>
                </a:solidFill>
                <a:latin typeface="Times New Roman"/>
                <a:ea typeface="Times New Roman"/>
              </a:rPr>
              <a:t>Did</a:t>
            </a:r>
            <a:r>
              <a:rPr lang="ru-RU">
                <a:solidFill>
                  <a:srgbClr val="000000"/>
                </a:solidFill>
                <a:latin typeface="Times New Roman"/>
                <a:ea typeface="Times New Roman"/>
              </a:rPr>
              <a:t> I watch TV yesterday? ( общий вопрос 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360000" y="191160"/>
            <a:ext cx="7559280" cy="3239280"/>
          </a:xfrm>
          <a:prstGeom prst="rect">
            <a:avLst/>
          </a:prstGeom>
          <a:gradFill>
            <a:gsLst>
              <a:gs pos="0">
                <a:srgbClr val="C8B3E9"/>
              </a:gs>
              <a:gs pos="100000">
                <a:srgbClr val="F1EAF8"/>
              </a:gs>
            </a:gsLst>
            <a:lin ang="16200000"/>
          </a:gradFill>
          <a:ln w="9360">
            <a:solidFill>
              <a:srgbClr val="7D5FA0"/>
            </a:solidFill>
            <a:round/>
          </a:ln>
        </p:spPr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 sz="2000">
                <a:solidFill>
                  <a:srgbClr val="000000"/>
                </a:solidFill>
                <a:latin typeface="Times New Roman"/>
                <a:ea typeface="Times New Roman"/>
              </a:rPr>
              <a:t>    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Если в предложении присутствует </a:t>
            </a:r>
            <a:r>
              <a:rPr lang="ru-RU" sz="2400" b="1">
                <a:solidFill>
                  <a:srgbClr val="000000"/>
                </a:solidFill>
                <a:latin typeface="Times New Roman"/>
                <a:ea typeface="Times New Roman"/>
              </a:rPr>
              <a:t>did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, то глагол - сказуемое употребляется в первой форме; 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(если глагол </a:t>
            </a:r>
            <a:r>
              <a:rPr lang="ru-RU" sz="2400" u="sng">
                <a:solidFill>
                  <a:srgbClr val="000000"/>
                </a:solidFill>
                <a:latin typeface="Times New Roman"/>
                <a:ea typeface="Times New Roman"/>
              </a:rPr>
              <a:t>правильный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, то отбрасывается окончание – </a:t>
            </a:r>
            <a:r>
              <a:rPr lang="ru-RU" sz="2400" b="1">
                <a:solidFill>
                  <a:srgbClr val="000000"/>
                </a:solidFill>
                <a:latin typeface="Times New Roman"/>
                <a:ea typeface="Times New Roman"/>
              </a:rPr>
              <a:t>ed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; watched – </a:t>
            </a:r>
            <a:r>
              <a:rPr lang="ru-RU" sz="2400" b="1">
                <a:solidFill>
                  <a:srgbClr val="94006B"/>
                </a:solidFill>
                <a:latin typeface="Times New Roman"/>
                <a:ea typeface="Times New Roman"/>
              </a:rPr>
              <a:t>watch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;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 если </a:t>
            </a:r>
            <a:r>
              <a:rPr lang="ru-RU" sz="2400" u="sng">
                <a:solidFill>
                  <a:srgbClr val="000000"/>
                </a:solidFill>
                <a:latin typeface="Times New Roman"/>
                <a:ea typeface="Times New Roman"/>
              </a:rPr>
              <a:t>неправильный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 – берётся 1 – я форма   went </a:t>
            </a:r>
            <a:r>
              <a:rPr lang="ru-RU" sz="2400">
                <a:solidFill>
                  <a:srgbClr val="800080"/>
                </a:solidFill>
                <a:latin typeface="Times New Roman"/>
                <a:ea typeface="Times New Roman"/>
              </a:rPr>
              <a:t>-</a:t>
            </a:r>
            <a:r>
              <a:rPr lang="ru-RU" sz="2400" b="1">
                <a:solidFill>
                  <a:srgbClr val="800080"/>
                </a:solidFill>
                <a:latin typeface="Times New Roman"/>
                <a:ea typeface="Times New Roman"/>
              </a:rPr>
              <a:t>go</a:t>
            </a:r>
            <a:r>
              <a:rPr lang="ru-RU" sz="2400" b="1">
                <a:solidFill>
                  <a:srgbClr val="000000"/>
                </a:solidFill>
                <a:latin typeface="Times New Roman"/>
                <a:ea typeface="Times New Roman"/>
              </a:rPr>
              <a:t>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"/>
          <p:cNvPicPr/>
          <p:nvPr/>
        </p:nvPicPr>
        <p:blipFill>
          <a:blip r:embed="rId2"/>
          <a:stretch>
            <a:fillRect/>
          </a:stretch>
        </p:blipFill>
        <p:spPr>
          <a:xfrm>
            <a:off x="3390840" y="1643040"/>
            <a:ext cx="5751720" cy="4313520"/>
          </a:xfrm>
          <a:prstGeom prst="rect">
            <a:avLst/>
          </a:prstGeom>
        </p:spPr>
      </p:pic>
      <p:sp>
        <p:nvSpPr>
          <p:cNvPr id="45" name="CustomShape 1"/>
          <p:cNvSpPr/>
          <p:nvPr/>
        </p:nvSpPr>
        <p:spPr>
          <a:xfrm>
            <a:off x="180000" y="360000"/>
            <a:ext cx="8818920" cy="1261440"/>
          </a:xfrm>
          <a:prstGeom prst="rect">
            <a:avLst/>
          </a:prstGeom>
          <a:gradFill>
            <a:gsLst>
              <a:gs pos="0">
                <a:srgbClr val="5E437F"/>
              </a:gs>
              <a:gs pos="100000">
                <a:srgbClr val="7B57A7"/>
              </a:gs>
            </a:gsLst>
            <a:lin ang="16200000"/>
          </a:gradFill>
          <a:ln w="9360">
            <a:solidFill>
              <a:srgbClr val="7D5FA0"/>
            </a:solidFill>
            <a:round/>
          </a:ln>
        </p:spPr>
        <p:txBody>
          <a:bodyPr lIns="90000" tIns="45000" rIns="90000" bIns="45000" anchor="ctr"/>
          <a:lstStyle/>
          <a:p>
            <a:pPr algn="ctr"/>
            <a:r>
              <a:rPr lang="ru-RU" sz="4400">
                <a:solidFill>
                  <a:srgbClr val="FFFFFF"/>
                </a:solidFill>
                <a:latin typeface="Arial Black"/>
              </a:rPr>
              <a:t>Специальные вопросы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ustomShape 1"/>
          <p:cNvSpPr/>
          <p:nvPr/>
        </p:nvSpPr>
        <p:spPr>
          <a:xfrm>
            <a:off x="180000" y="180000"/>
            <a:ext cx="8819280" cy="3058920"/>
          </a:xfrm>
          <a:prstGeom prst="rect">
            <a:avLst/>
          </a:prstGeom>
          <a:gradFill>
            <a:gsLst>
              <a:gs pos="0">
                <a:srgbClr val="BCBCBC"/>
              </a:gs>
              <a:gs pos="100000">
                <a:srgbClr val="EDEDED"/>
              </a:gs>
            </a:gsLst>
            <a:lin ang="16200000"/>
          </a:gradFill>
          <a:ln w="38160">
            <a:solidFill>
              <a:srgbClr val="FFFF00"/>
            </a:solidFill>
            <a:round/>
          </a:ln>
        </p:spPr>
        <p:txBody>
          <a:bodyPr lIns="90000" tIns="45000" rIns="90000" bIns="45000" anchor="ctr"/>
          <a:lstStyle/>
          <a:p>
            <a:pPr algn="just">
              <a:lnSpc>
                <a:spcPct val="150000"/>
              </a:lnSpc>
            </a:pPr>
            <a:r>
              <a:rPr lang="ru-RU" sz="2400" b="1">
                <a:solidFill>
                  <a:srgbClr val="800000"/>
                </a:solidFill>
                <a:latin typeface="Times New Roman"/>
                <a:ea typeface="Times New Roman"/>
              </a:rPr>
              <a:t>Специальный вопрос</a:t>
            </a:r>
            <a:r>
              <a:rPr lang="ru-RU" sz="2400">
                <a:solidFill>
                  <a:srgbClr val="800000"/>
                </a:solidFill>
                <a:latin typeface="Times New Roman"/>
                <a:ea typeface="Times New Roman"/>
              </a:rPr>
              <a:t> 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начинается с вопросительных местоимений, далее идёт вспомогательный глагол </a:t>
            </a:r>
            <a:r>
              <a:rPr lang="ru-RU" sz="2400" b="1">
                <a:solidFill>
                  <a:srgbClr val="000000"/>
                </a:solidFill>
                <a:latin typeface="Times New Roman"/>
                <a:ea typeface="Times New Roman"/>
              </a:rPr>
              <a:t>did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, и прямой порядок слов(подлежащее, сказуемое, второстепенные члены предложения).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0"/>
            <a:ext cx="8750300" cy="655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933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CustomShape 1"/>
          <p:cNvSpPr/>
          <p:nvPr/>
        </p:nvSpPr>
        <p:spPr>
          <a:xfrm>
            <a:off x="360000" y="360000"/>
            <a:ext cx="8099280" cy="2905200"/>
          </a:xfrm>
          <a:prstGeom prst="rect">
            <a:avLst/>
          </a:prstGeom>
          <a:solidFill>
            <a:srgbClr val="FFFFFF"/>
          </a:solidFill>
          <a:ln w="25560">
            <a:solidFill>
              <a:srgbClr val="F79646"/>
            </a:solidFill>
            <a:round/>
          </a:ln>
        </p:spPr>
        <p:txBody>
          <a:bodyPr lIns="90000" tIns="45000" rIns="90000" bIns="45000" anchor="ctr"/>
          <a:lstStyle/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ru-RU" sz="2400" b="1">
                <a:solidFill>
                  <a:srgbClr val="000000"/>
                </a:solidFill>
                <a:latin typeface="Times New Roman"/>
                <a:ea typeface="Times New Roman"/>
              </a:rPr>
              <a:t>did </a:t>
            </a:r>
            <a:r>
              <a:rPr lang="ru-RU" sz="2400" i="1">
                <a:solidFill>
                  <a:srgbClr val="000000"/>
                </a:solidFill>
                <a:latin typeface="Times New Roman"/>
                <a:ea typeface="Times New Roman"/>
              </a:rPr>
              <a:t>I watch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 yesterday?- Что я смотрел вчера?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When </a:t>
            </a:r>
            <a:r>
              <a:rPr lang="ru-RU" sz="2400" b="1">
                <a:solidFill>
                  <a:srgbClr val="000000"/>
                </a:solidFill>
                <a:latin typeface="Times New Roman"/>
                <a:ea typeface="Times New Roman"/>
              </a:rPr>
              <a:t>did </a:t>
            </a:r>
            <a:r>
              <a:rPr lang="ru-RU" sz="2400" i="1">
                <a:solidFill>
                  <a:srgbClr val="000000"/>
                </a:solidFill>
                <a:latin typeface="Times New Roman"/>
                <a:ea typeface="Times New Roman"/>
              </a:rPr>
              <a:t>I watch 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TV? – Когда я смотрел телевизор?</a:t>
            </a:r>
            <a:endParaRPr/>
          </a:p>
          <a:p>
            <a:pPr algn="just">
              <a:lnSpc>
                <a:spcPct val="100000"/>
              </a:lnSpc>
            </a:pP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What </a:t>
            </a:r>
            <a:r>
              <a:rPr lang="ru-RU" sz="2400" b="1">
                <a:solidFill>
                  <a:srgbClr val="000000"/>
                </a:solidFill>
                <a:latin typeface="Times New Roman"/>
                <a:ea typeface="Times New Roman"/>
              </a:rPr>
              <a:t>did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ru-RU" sz="2400" i="1">
                <a:solidFill>
                  <a:srgbClr val="000000"/>
                </a:solidFill>
                <a:latin typeface="Times New Roman"/>
                <a:ea typeface="Times New Roman"/>
              </a:rPr>
              <a:t>I do </a:t>
            </a:r>
            <a:r>
              <a:rPr lang="ru-RU" sz="2400">
                <a:solidFill>
                  <a:srgbClr val="000000"/>
                </a:solidFill>
                <a:latin typeface="Times New Roman"/>
                <a:ea typeface="Times New Roman"/>
              </a:rPr>
              <a:t>yesterday? – Что я делал вчера?</a:t>
            </a:r>
            <a:endParaRPr/>
          </a:p>
        </p:txBody>
      </p:sp>
      <p:sp>
        <p:nvSpPr>
          <p:cNvPr id="48" name="CustomShape 2"/>
          <p:cNvSpPr/>
          <p:nvPr/>
        </p:nvSpPr>
        <p:spPr>
          <a:xfrm>
            <a:off x="540000" y="540000"/>
            <a:ext cx="5759280" cy="5392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 algn="just">
              <a:lnSpc>
                <a:spcPct val="100000"/>
              </a:lnSpc>
            </a:pPr>
            <a:r>
              <a:rPr lang="ru-RU" sz="2400" b="1">
                <a:solidFill>
                  <a:srgbClr val="000000"/>
                </a:solidFill>
                <a:latin typeface="Times New Roman"/>
                <a:ea typeface="Times New Roman"/>
              </a:rPr>
              <a:t>I watch</a:t>
            </a:r>
            <a:r>
              <a:rPr lang="ru-RU" sz="2400" b="1">
                <a:solidFill>
                  <a:srgbClr val="800000"/>
                </a:solidFill>
                <a:latin typeface="Times New Roman"/>
                <a:ea typeface="Times New Roman"/>
              </a:rPr>
              <a:t>ed</a:t>
            </a:r>
            <a:r>
              <a:rPr lang="ru-RU" sz="2400" b="1">
                <a:solidFill>
                  <a:srgbClr val="000000"/>
                </a:solidFill>
                <a:latin typeface="Times New Roman"/>
                <a:ea typeface="Times New Roman"/>
              </a:rPr>
              <a:t> TV yesterday.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214200" y="218160"/>
            <a:ext cx="8064720" cy="3020760"/>
          </a:xfrm>
          <a:prstGeom prst="rect">
            <a:avLst/>
          </a:prstGeom>
          <a:solidFill>
            <a:srgbClr val="FFFFFF"/>
          </a:solidFill>
          <a:ln w="57240">
            <a:solidFill>
              <a:srgbClr val="FFFF00"/>
            </a:solidFill>
            <a:round/>
          </a:ln>
        </p:spPr>
        <p:txBody>
          <a:bodyPr lIns="90000" tIns="45000" rIns="90000" bIns="45000" anchor="ctr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  <a:p>
            <a:pPr algn="just">
              <a:lnSpc>
                <a:spcPct val="150000"/>
              </a:lnSpc>
            </a:pPr>
            <a:r>
              <a:rPr lang="ru-RU" sz="2400" b="1">
                <a:solidFill>
                  <a:srgbClr val="FF0000"/>
                </a:solidFill>
                <a:latin typeface="Georgia"/>
              </a:rPr>
              <a:t>Исключением</a:t>
            </a:r>
            <a:r>
              <a:rPr lang="ru-RU" sz="2400">
                <a:solidFill>
                  <a:srgbClr val="000000"/>
                </a:solidFill>
                <a:latin typeface="Georgia"/>
              </a:rPr>
              <a:t> из данного правила является вопрос </a:t>
            </a:r>
            <a:r>
              <a:rPr lang="ru-RU" sz="2400" b="1">
                <a:solidFill>
                  <a:srgbClr val="000000"/>
                </a:solidFill>
                <a:latin typeface="Georgia"/>
              </a:rPr>
              <a:t>к подлежащему</a:t>
            </a:r>
            <a:r>
              <a:rPr lang="ru-RU" sz="2400">
                <a:solidFill>
                  <a:srgbClr val="000000"/>
                </a:solidFill>
                <a:latin typeface="Georgia"/>
              </a:rPr>
              <a:t>. Вопрос к подлежащему </a:t>
            </a:r>
            <a:r>
              <a:rPr lang="ru-RU" sz="2400" u="sng">
                <a:solidFill>
                  <a:srgbClr val="EB613D"/>
                </a:solidFill>
                <a:latin typeface="Georgia"/>
              </a:rPr>
              <a:t>не требует</a:t>
            </a:r>
            <a:r>
              <a:rPr lang="ru-RU" sz="2400">
                <a:solidFill>
                  <a:srgbClr val="000000"/>
                </a:solidFill>
                <a:latin typeface="Georgia"/>
              </a:rPr>
              <a:t> вспомогательного глагола, а глагол – сказуемое в данном вопросе </a:t>
            </a:r>
            <a:r>
              <a:rPr lang="ru-RU" sz="2400" b="1">
                <a:solidFill>
                  <a:srgbClr val="000000"/>
                </a:solidFill>
                <a:latin typeface="Georgia"/>
              </a:rPr>
              <a:t>всегда </a:t>
            </a:r>
            <a:r>
              <a:rPr lang="ru-RU" sz="2400">
                <a:solidFill>
                  <a:srgbClr val="000000"/>
                </a:solidFill>
                <a:latin typeface="Georgia"/>
              </a:rPr>
              <a:t>стоит в форме прошедшего времени:</a:t>
            </a:r>
            <a:endParaRPr/>
          </a:p>
          <a:p>
            <a:pPr algn="just">
              <a:lnSpc>
                <a:spcPct val="150000"/>
              </a:lnSpc>
            </a:pPr>
            <a:r>
              <a:rPr lang="ru-RU" sz="2400">
                <a:solidFill>
                  <a:srgbClr val="000000"/>
                </a:solidFill>
                <a:latin typeface="Georgia"/>
              </a:rPr>
              <a:t> с окончанием </a:t>
            </a:r>
            <a:r>
              <a:rPr lang="ru-RU" sz="2400" b="1">
                <a:solidFill>
                  <a:srgbClr val="000000"/>
                </a:solidFill>
                <a:latin typeface="Georgia"/>
              </a:rPr>
              <a:t>ed </a:t>
            </a:r>
            <a:endParaRPr/>
          </a:p>
          <a:p>
            <a:pPr algn="just">
              <a:lnSpc>
                <a:spcPct val="150000"/>
              </a:lnSpc>
            </a:pPr>
            <a:r>
              <a:rPr lang="ru-RU" sz="2400" b="1">
                <a:solidFill>
                  <a:srgbClr val="000000"/>
                </a:solidFill>
                <a:latin typeface="Georgia"/>
              </a:rPr>
              <a:t>(если выражено правильным</a:t>
            </a:r>
            <a:endParaRPr/>
          </a:p>
          <a:p>
            <a:pPr algn="just">
              <a:lnSpc>
                <a:spcPct val="150000"/>
              </a:lnSpc>
            </a:pPr>
            <a:r>
              <a:rPr lang="ru-RU" sz="2400" b="1">
                <a:solidFill>
                  <a:srgbClr val="000000"/>
                </a:solidFill>
                <a:latin typeface="Georgia"/>
              </a:rPr>
              <a:t> глаголом) </a:t>
            </a:r>
            <a:endParaRPr/>
          </a:p>
          <a:p>
            <a:pPr algn="just">
              <a:lnSpc>
                <a:spcPct val="150000"/>
              </a:lnSpc>
            </a:pPr>
            <a:r>
              <a:rPr lang="ru-RU" sz="2400">
                <a:solidFill>
                  <a:srgbClr val="000000"/>
                </a:solidFill>
                <a:latin typeface="Georgia"/>
              </a:rPr>
              <a:t>или во второй форме</a:t>
            </a:r>
            <a:endParaRPr/>
          </a:p>
          <a:p>
            <a:pPr algn="just">
              <a:lnSpc>
                <a:spcPct val="150000"/>
              </a:lnSpc>
            </a:pPr>
            <a:r>
              <a:rPr lang="ru-RU" sz="2400">
                <a:solidFill>
                  <a:srgbClr val="000000"/>
                </a:solidFill>
                <a:latin typeface="Georgia"/>
              </a:rPr>
              <a:t>(</a:t>
            </a:r>
            <a:r>
              <a:rPr lang="ru-RU" sz="2400" b="1">
                <a:solidFill>
                  <a:srgbClr val="000000"/>
                </a:solidFill>
                <a:latin typeface="Georgia"/>
              </a:rPr>
              <a:t>если выражено неправильным</a:t>
            </a:r>
            <a:endParaRPr/>
          </a:p>
          <a:p>
            <a:pPr algn="just">
              <a:lnSpc>
                <a:spcPct val="150000"/>
              </a:lnSpc>
            </a:pPr>
            <a:r>
              <a:rPr lang="ru-RU" sz="2400" b="1">
                <a:solidFill>
                  <a:srgbClr val="000000"/>
                </a:solidFill>
                <a:latin typeface="Georgia"/>
              </a:rPr>
              <a:t> глаголом</a:t>
            </a:r>
            <a:r>
              <a:rPr lang="ru-RU" sz="2400">
                <a:solidFill>
                  <a:srgbClr val="000000"/>
                </a:solidFill>
                <a:latin typeface="Georgia"/>
              </a:rPr>
              <a:t>)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CustomShape 1"/>
          <p:cNvSpPr/>
          <p:nvPr/>
        </p:nvSpPr>
        <p:spPr>
          <a:xfrm>
            <a:off x="1440000" y="214200"/>
            <a:ext cx="6118920" cy="1735200"/>
          </a:xfrm>
          <a:prstGeom prst="rect">
            <a:avLst/>
          </a:prstGeom>
          <a:solidFill>
            <a:srgbClr val="4BACC6"/>
          </a:solidFill>
          <a:ln w="25560">
            <a:solidFill>
              <a:srgbClr val="377F92"/>
            </a:solidFill>
            <a:round/>
          </a:ln>
        </p:spPr>
        <p:txBody>
          <a:bodyPr lIns="90000" tIns="45000" rIns="90000" bIns="45000"/>
          <a:lstStyle/>
          <a:p>
            <a:pPr algn="ctr"/>
            <a:r>
              <a:rPr lang="ru-RU" sz="3600" b="1">
                <a:solidFill>
                  <a:srgbClr val="800000"/>
                </a:solidFill>
                <a:latin typeface="Arial Black"/>
              </a:rPr>
              <a:t>Вопрос к подлежащему</a:t>
            </a:r>
            <a:endParaRPr/>
          </a:p>
          <a:p>
            <a:endParaRPr/>
          </a:p>
        </p:txBody>
      </p:sp>
      <p:sp>
        <p:nvSpPr>
          <p:cNvPr id="51" name="CustomShape 2"/>
          <p:cNvSpPr/>
          <p:nvPr/>
        </p:nvSpPr>
        <p:spPr>
          <a:xfrm>
            <a:off x="714240" y="2390760"/>
            <a:ext cx="7928280" cy="76104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2400" b="1">
                <a:solidFill>
                  <a:srgbClr val="000000"/>
                </a:solidFill>
                <a:latin typeface="Arial"/>
                <a:ea typeface="Times New Roman"/>
              </a:rPr>
              <a:t>Who watch</a:t>
            </a:r>
            <a:r>
              <a:rPr lang="ru-RU" sz="2400" b="1" u="sng">
                <a:solidFill>
                  <a:srgbClr val="FF0000"/>
                </a:solidFill>
                <a:latin typeface="Arial"/>
                <a:ea typeface="Times New Roman"/>
              </a:rPr>
              <a:t>ed</a:t>
            </a:r>
            <a:r>
              <a:rPr lang="ru-RU" sz="2400" b="1" u="sng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ru-RU" sz="2400" b="1">
                <a:solidFill>
                  <a:srgbClr val="000000"/>
                </a:solidFill>
                <a:latin typeface="Arial"/>
                <a:ea typeface="Times New Roman"/>
              </a:rPr>
              <a:t>TV yesterday? –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2400" b="1">
                <a:solidFill>
                  <a:srgbClr val="000000"/>
                </a:solidFill>
                <a:latin typeface="Arial"/>
                <a:ea typeface="Times New Roman"/>
              </a:rPr>
              <a:t> Кто смотрел телевизор вчера?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5143680" y="2286000"/>
            <a:ext cx="3851280" cy="4275360"/>
          </a:xfrm>
          <a:prstGeom prst="rect">
            <a:avLst/>
          </a:prstGeom>
        </p:spPr>
      </p:pic>
      <p:sp>
        <p:nvSpPr>
          <p:cNvPr id="60" name="CustomShape 1"/>
          <p:cNvSpPr/>
          <p:nvPr/>
        </p:nvSpPr>
        <p:spPr>
          <a:xfrm>
            <a:off x="285840" y="285840"/>
            <a:ext cx="4999320" cy="3784680"/>
          </a:xfrm>
          <a:prstGeom prst="ellipse">
            <a:avLst/>
          </a:prstGeom>
          <a:solidFill>
            <a:srgbClr val="77933C"/>
          </a:solidFill>
          <a:ln w="57240">
            <a:solidFill>
              <a:srgbClr val="FFFFFF"/>
            </a:solidFill>
            <a:round/>
          </a:ln>
        </p:spPr>
      </p:sp>
      <p:sp>
        <p:nvSpPr>
          <p:cNvPr id="61" name="CustomShape 2"/>
          <p:cNvSpPr/>
          <p:nvPr/>
        </p:nvSpPr>
        <p:spPr>
          <a:xfrm>
            <a:off x="540000" y="1440000"/>
            <a:ext cx="4498920" cy="131832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/>
            <a:r>
              <a:rPr lang="ru-RU" sz="3200">
                <a:solidFill>
                  <a:srgbClr val="FFFFFF"/>
                </a:solidFill>
                <a:latin typeface="Arial Black"/>
              </a:rPr>
              <a:t>Самостоятельная работа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>
                <p:childTnLst>
                  <p:par>
                    <p:cTn id="3"/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547</Words>
  <Application>Microsoft Office PowerPoint</Application>
  <PresentationFormat>Экран (4:3)</PresentationFormat>
  <Paragraphs>83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9" baseType="lpstr">
      <vt:lpstr>Arial</vt:lpstr>
      <vt:lpstr>Arial Black</vt:lpstr>
      <vt:lpstr>Book Antiqua</vt:lpstr>
      <vt:lpstr>Calibri</vt:lpstr>
      <vt:lpstr>DejaVu Sans</vt:lpstr>
      <vt:lpstr>Georgia</vt:lpstr>
      <vt:lpstr>Monotype Corsiva</vt:lpstr>
      <vt:lpstr>StarSymbol</vt:lpstr>
      <vt:lpstr>Times New Roman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2</cp:revision>
  <dcterms:modified xsi:type="dcterms:W3CDTF">2020-04-10T19:38:34Z</dcterms:modified>
</cp:coreProperties>
</file>