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7" r:id="rId2"/>
    <p:sldId id="286" r:id="rId3"/>
    <p:sldId id="287" r:id="rId4"/>
    <p:sldId id="294" r:id="rId5"/>
    <p:sldId id="295" r:id="rId6"/>
    <p:sldId id="347" r:id="rId7"/>
    <p:sldId id="346" r:id="rId8"/>
    <p:sldId id="328" r:id="rId9"/>
    <p:sldId id="299" r:id="rId10"/>
    <p:sldId id="300" r:id="rId11"/>
    <p:sldId id="301" r:id="rId12"/>
    <p:sldId id="348" r:id="rId13"/>
    <p:sldId id="330" r:id="rId14"/>
    <p:sldId id="302" r:id="rId15"/>
    <p:sldId id="338" r:id="rId16"/>
    <p:sldId id="339" r:id="rId17"/>
    <p:sldId id="336" r:id="rId18"/>
    <p:sldId id="318" r:id="rId19"/>
    <p:sldId id="319" r:id="rId20"/>
    <p:sldId id="321" r:id="rId21"/>
    <p:sldId id="320" r:id="rId22"/>
    <p:sldId id="322" r:id="rId23"/>
    <p:sldId id="323" r:id="rId24"/>
    <p:sldId id="324" r:id="rId25"/>
    <p:sldId id="325" r:id="rId26"/>
    <p:sldId id="326" r:id="rId27"/>
    <p:sldId id="332" r:id="rId28"/>
    <p:sldId id="305" r:id="rId29"/>
    <p:sldId id="306" r:id="rId30"/>
    <p:sldId id="331" r:id="rId31"/>
    <p:sldId id="310" r:id="rId32"/>
    <p:sldId id="311" r:id="rId33"/>
    <p:sldId id="333" r:id="rId34"/>
    <p:sldId id="313" r:id="rId35"/>
    <p:sldId id="314" r:id="rId36"/>
    <p:sldId id="334" r:id="rId37"/>
    <p:sldId id="343" r:id="rId38"/>
    <p:sldId id="296" r:id="rId39"/>
    <p:sldId id="303" r:id="rId40"/>
    <p:sldId id="341" r:id="rId41"/>
    <p:sldId id="345" r:id="rId4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2" autoAdjust="0"/>
    <p:restoredTop sz="94689" autoAdjust="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462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DF956-6F36-4C8C-991B-03C747959853}" type="datetimeFigureOut">
              <a:rPr lang="ru-RU" smtClean="0"/>
              <a:pPr/>
              <a:t>11.04.2020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267BB-ACDE-4CEC-8E80-320326E831D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DF956-6F36-4C8C-991B-03C747959853}" type="datetimeFigureOut">
              <a:rPr lang="ru-RU" smtClean="0"/>
              <a:pPr/>
              <a:t>11.04.2020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267BB-ACDE-4CEC-8E80-320326E831D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DF956-6F36-4C8C-991B-03C747959853}" type="datetimeFigureOut">
              <a:rPr lang="ru-RU" smtClean="0"/>
              <a:pPr/>
              <a:t>11.04.2020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267BB-ACDE-4CEC-8E80-320326E831D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DF956-6F36-4C8C-991B-03C747959853}" type="datetimeFigureOut">
              <a:rPr lang="ru-RU" smtClean="0"/>
              <a:pPr/>
              <a:t>11.04.2020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267BB-ACDE-4CEC-8E80-320326E831D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DF956-6F36-4C8C-991B-03C747959853}" type="datetimeFigureOut">
              <a:rPr lang="ru-RU" smtClean="0"/>
              <a:pPr/>
              <a:t>11.04.2020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267BB-ACDE-4CEC-8E80-320326E831D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DF956-6F36-4C8C-991B-03C747959853}" type="datetimeFigureOut">
              <a:rPr lang="ru-RU" smtClean="0"/>
              <a:pPr/>
              <a:t>11.04.2020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267BB-ACDE-4CEC-8E80-320326E831D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DF956-6F36-4C8C-991B-03C747959853}" type="datetimeFigureOut">
              <a:rPr lang="ru-RU" smtClean="0"/>
              <a:pPr/>
              <a:t>11.04.2020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267BB-ACDE-4CEC-8E80-320326E831D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DF956-6F36-4C8C-991B-03C747959853}" type="datetimeFigureOut">
              <a:rPr lang="ru-RU" smtClean="0"/>
              <a:pPr/>
              <a:t>11.04.2020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267BB-ACDE-4CEC-8E80-320326E831D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DF956-6F36-4C8C-991B-03C747959853}" type="datetimeFigureOut">
              <a:rPr lang="ru-RU" smtClean="0"/>
              <a:pPr/>
              <a:t>11.04.2020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267BB-ACDE-4CEC-8E80-320326E831D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DF956-6F36-4C8C-991B-03C747959853}" type="datetimeFigureOut">
              <a:rPr lang="ru-RU" smtClean="0"/>
              <a:pPr/>
              <a:t>11.04.2020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267BB-ACDE-4CEC-8E80-320326E831D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DF956-6F36-4C8C-991B-03C747959853}" type="datetimeFigureOut">
              <a:rPr lang="ru-RU" smtClean="0"/>
              <a:pPr/>
              <a:t>11.04.2020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267BB-ACDE-4CEC-8E80-320326E831D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0013" y="301625"/>
            <a:ext cx="7313612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1370013" y="1827213"/>
            <a:ext cx="7313612" cy="4114800"/>
          </a:xfrm>
        </p:spPr>
        <p:txBody>
          <a:bodyPr/>
          <a:lstStyle/>
          <a:p>
            <a:pPr lvl="0"/>
            <a:endParaRPr lang="ru-RU" noProof="0" dirty="0" smtClean="0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5ABC69-3D57-4E30-9606-72911748817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DF956-6F36-4C8C-991B-03C747959853}" type="datetimeFigureOut">
              <a:rPr lang="ru-RU" smtClean="0"/>
              <a:pPr/>
              <a:t>11.04.2020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6267BB-ACDE-4CEC-8E80-320326E831D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4143372" y="4714884"/>
            <a:ext cx="3629028" cy="923916"/>
          </a:xfrm>
        </p:spPr>
        <p:txBody>
          <a:bodyPr>
            <a:noAutofit/>
          </a:bodyPr>
          <a:lstStyle/>
          <a:p>
            <a:endParaRPr lang="ru-RU" sz="1800" b="1" dirty="0">
              <a:solidFill>
                <a:schemeClr val="tx1"/>
              </a:solidFill>
              <a:latin typeface="Monotype Corsiva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28794" y="1000108"/>
            <a:ext cx="521497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ct val="0"/>
              </a:spcAft>
            </a:pPr>
            <a:endParaRPr lang="ru-RU" b="1" i="1" dirty="0" smtClean="0">
              <a:solidFill>
                <a:srgbClr val="CC0000"/>
              </a:solidFill>
              <a:latin typeface="Georgia" pitchFamily="18" charset="0"/>
            </a:endParaRPr>
          </a:p>
          <a:p>
            <a:pPr algn="ctr">
              <a:spcAft>
                <a:spcPct val="0"/>
              </a:spcAft>
            </a:pPr>
            <a:endParaRPr lang="ru-RU" b="1" i="1" dirty="0" smtClean="0">
              <a:solidFill>
                <a:srgbClr val="CC0000"/>
              </a:solidFill>
              <a:latin typeface="Georgia" pitchFamily="18" charset="0"/>
            </a:endParaRPr>
          </a:p>
          <a:p>
            <a:pPr algn="ctr">
              <a:spcAft>
                <a:spcPct val="0"/>
              </a:spcAft>
            </a:pPr>
            <a:r>
              <a:rPr lang="ru-RU" b="1" i="1" dirty="0" smtClean="0">
                <a:solidFill>
                  <a:srgbClr val="CC0000"/>
                </a:solidFill>
                <a:latin typeface="Georgia" pitchFamily="18" charset="0"/>
              </a:rPr>
              <a:t>Обобщающий урок по теме:                   </a:t>
            </a:r>
            <a:r>
              <a:rPr lang="ru-RU" sz="2400" b="1" i="1" dirty="0" smtClean="0">
                <a:solidFill>
                  <a:srgbClr val="CC0000"/>
                </a:solidFill>
                <a:latin typeface="Georgia" pitchFamily="18" charset="0"/>
              </a:rPr>
              <a:t>«</a:t>
            </a:r>
            <a:r>
              <a:rPr lang="ru-RU" sz="3600" b="1" i="1" dirty="0" smtClean="0">
                <a:solidFill>
                  <a:srgbClr val="CC0000"/>
                </a:solidFill>
                <a:latin typeface="Georgia" pitchFamily="18" charset="0"/>
              </a:rPr>
              <a:t>Разложение многочлена на множители</a:t>
            </a:r>
            <a:r>
              <a:rPr lang="ru-RU" sz="2400" b="1" i="1" dirty="0" smtClean="0">
                <a:solidFill>
                  <a:srgbClr val="CC0000"/>
                </a:solidFill>
                <a:latin typeface="Georgia" pitchFamily="18" charset="0"/>
              </a:rPr>
              <a:t>»</a:t>
            </a:r>
          </a:p>
          <a:p>
            <a:pPr algn="ctr">
              <a:spcAft>
                <a:spcPct val="0"/>
              </a:spcAft>
            </a:pPr>
            <a:r>
              <a:rPr lang="ru-RU" b="1" i="1" dirty="0" smtClean="0">
                <a:solidFill>
                  <a:srgbClr val="CC0000"/>
                </a:solidFill>
                <a:latin typeface="Georgia" pitchFamily="18" charset="0"/>
              </a:rPr>
              <a:t>алгебра </a:t>
            </a:r>
          </a:p>
          <a:p>
            <a:pPr algn="ctr">
              <a:spcAft>
                <a:spcPct val="0"/>
              </a:spcAft>
            </a:pPr>
            <a:r>
              <a:rPr lang="ru-RU" b="1" i="1" dirty="0" smtClean="0">
                <a:solidFill>
                  <a:srgbClr val="CC0000"/>
                </a:solidFill>
                <a:latin typeface="Georgia" pitchFamily="18" charset="0"/>
              </a:rPr>
              <a:t>7 класс</a:t>
            </a:r>
          </a:p>
          <a:p>
            <a:pPr algn="ctr">
              <a:spcAft>
                <a:spcPct val="0"/>
              </a:spcAft>
            </a:pPr>
            <a:endParaRPr lang="ru-RU" b="1" i="1" dirty="0" smtClean="0">
              <a:solidFill>
                <a:srgbClr val="CC0000"/>
              </a:solidFill>
              <a:latin typeface="Georgia" pitchFamily="18" charset="0"/>
            </a:endParaRPr>
          </a:p>
        </p:txBody>
      </p:sp>
      <p:pic>
        <p:nvPicPr>
          <p:cNvPr id="47106" name="Picture 2" descr="http://moodle.hayward.k12.wi.us/pluginfile.php/4908/course/section/1298/Math%20pictur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4071942"/>
            <a:ext cx="2803754" cy="23574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http://okartinkah.ru/img/kartinki-shkola-dlya-prezentacii-2002/kartinki-shkola-dlya-prezentacii-4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438151"/>
            <a:ext cx="9753600" cy="7296151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42910" y="857232"/>
            <a:ext cx="7858180" cy="1928826"/>
          </a:xfrm>
        </p:spPr>
        <p:txBody>
          <a:bodyPr>
            <a:normAutofit fontScale="90000"/>
          </a:bodyPr>
          <a:lstStyle/>
          <a:p>
            <a:pPr algn="r"/>
            <a:r>
              <a:rPr lang="ru-RU" sz="3200" i="1" dirty="0" smtClean="0"/>
              <a:t>                                    </a:t>
            </a:r>
            <a:r>
              <a:rPr lang="ru-RU" sz="2700" i="1" dirty="0" smtClean="0">
                <a:solidFill>
                  <a:schemeClr val="bg1"/>
                </a:solidFill>
              </a:rPr>
              <a:t>«Незнающие пусть научатся,                                           знающие - вспомнят еще раз». </a:t>
            </a:r>
            <a:r>
              <a:rPr lang="ru-RU" sz="3600" dirty="0" smtClean="0">
                <a:solidFill>
                  <a:schemeClr val="bg1"/>
                </a:solidFill>
              </a:rPr>
              <a:t/>
            </a:r>
            <a:br>
              <a:rPr lang="ru-RU" sz="3600" dirty="0" smtClean="0">
                <a:solidFill>
                  <a:schemeClr val="bg1"/>
                </a:solidFill>
              </a:rPr>
            </a:br>
            <a:r>
              <a:rPr lang="ru-RU" sz="3600" dirty="0" smtClean="0">
                <a:solidFill>
                  <a:schemeClr val="bg1"/>
                </a:solidFill>
              </a:rPr>
              <a:t>                                                           </a:t>
            </a:r>
            <a:r>
              <a:rPr lang="ru-RU" sz="2200" dirty="0" smtClean="0">
                <a:solidFill>
                  <a:schemeClr val="bg1"/>
                </a:solidFill>
              </a:rPr>
              <a:t>Античный афоризм.</a:t>
            </a:r>
            <a:br>
              <a:rPr lang="ru-RU" sz="2200" dirty="0" smtClean="0">
                <a:solidFill>
                  <a:schemeClr val="bg1"/>
                </a:solidFill>
              </a:rPr>
            </a:br>
            <a:endParaRPr lang="ru-RU" sz="2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14"/>
          <p:cNvSpPr txBox="1">
            <a:spLocks noChangeArrowheads="1"/>
          </p:cNvSpPr>
          <p:nvPr/>
        </p:nvSpPr>
        <p:spPr bwMode="auto">
          <a:xfrm>
            <a:off x="0" y="0"/>
            <a:ext cx="9144000" cy="430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algn="ctr"/>
            <a:r>
              <a:rPr lang="ru-RU" sz="2200" b="1" i="1" u="sng" dirty="0"/>
              <a:t> </a:t>
            </a:r>
            <a:endParaRPr lang="ru-RU" dirty="0"/>
          </a:p>
        </p:txBody>
      </p:sp>
      <p:sp>
        <p:nvSpPr>
          <p:cNvPr id="4099" name="Rectangle 2"/>
          <p:cNvSpPr>
            <a:spLocks noChangeArrowheads="1"/>
          </p:cNvSpPr>
          <p:nvPr/>
        </p:nvSpPr>
        <p:spPr bwMode="auto">
          <a:xfrm>
            <a:off x="0" y="-184661"/>
            <a:ext cx="184710" cy="369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0" tIns="45715" rIns="91430" bIns="45715" anchor="ctr">
            <a:spAutoFit/>
          </a:bodyPr>
          <a:lstStyle/>
          <a:p>
            <a:endParaRPr lang="ru-RU" dirty="0">
              <a:latin typeface="Times New Roman" pitchFamily="18" charset="0"/>
            </a:endParaRP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-184661"/>
            <a:ext cx="184710" cy="369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0" tIns="45715" rIns="91430" bIns="45715" anchor="ctr">
            <a:spAutoFit/>
          </a:bodyPr>
          <a:lstStyle/>
          <a:p>
            <a:endParaRPr lang="ru-RU" dirty="0">
              <a:latin typeface="Times New Roman" pitchFamily="18" charset="0"/>
            </a:endParaRPr>
          </a:p>
        </p:txBody>
      </p:sp>
      <p:sp>
        <p:nvSpPr>
          <p:cNvPr id="4101" name="Rectangle 6"/>
          <p:cNvSpPr>
            <a:spLocks noChangeArrowheads="1"/>
          </p:cNvSpPr>
          <p:nvPr/>
        </p:nvSpPr>
        <p:spPr bwMode="auto">
          <a:xfrm>
            <a:off x="0" y="44323"/>
            <a:ext cx="184710" cy="369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0" tIns="45715" rIns="91430" bIns="45715" anchor="ctr">
            <a:spAutoFit/>
          </a:bodyPr>
          <a:lstStyle/>
          <a:p>
            <a:endParaRPr lang="ru-RU" dirty="0">
              <a:latin typeface="Times New Roman" pitchFamily="18" charset="0"/>
            </a:endParaRPr>
          </a:p>
        </p:txBody>
      </p:sp>
      <p:sp>
        <p:nvSpPr>
          <p:cNvPr id="4102" name="Rectangle 8"/>
          <p:cNvSpPr>
            <a:spLocks noChangeArrowheads="1"/>
          </p:cNvSpPr>
          <p:nvPr/>
        </p:nvSpPr>
        <p:spPr bwMode="auto">
          <a:xfrm>
            <a:off x="0" y="-184661"/>
            <a:ext cx="184710" cy="369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0" tIns="45715" rIns="91430" bIns="45715" anchor="ctr">
            <a:spAutoFit/>
          </a:bodyPr>
          <a:lstStyle/>
          <a:p>
            <a:endParaRPr lang="ru-RU" dirty="0">
              <a:latin typeface="Times New Roman" pitchFamily="18" charset="0"/>
            </a:endParaRPr>
          </a:p>
        </p:txBody>
      </p:sp>
      <p:sp>
        <p:nvSpPr>
          <p:cNvPr id="4103" name="Rectangle 10"/>
          <p:cNvSpPr>
            <a:spLocks noChangeArrowheads="1"/>
          </p:cNvSpPr>
          <p:nvPr/>
        </p:nvSpPr>
        <p:spPr bwMode="auto">
          <a:xfrm>
            <a:off x="0" y="44323"/>
            <a:ext cx="184710" cy="369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0" tIns="45715" rIns="91430" bIns="45715" anchor="ctr">
            <a:spAutoFit/>
          </a:bodyPr>
          <a:lstStyle/>
          <a:p>
            <a:endParaRPr lang="ru-RU" dirty="0">
              <a:latin typeface="Times New Roman" pitchFamily="18" charset="0"/>
            </a:endParaRPr>
          </a:p>
        </p:txBody>
      </p:sp>
      <p:sp>
        <p:nvSpPr>
          <p:cNvPr id="4104" name="Rectangle 11"/>
          <p:cNvSpPr>
            <a:spLocks noChangeArrowheads="1"/>
          </p:cNvSpPr>
          <p:nvPr/>
        </p:nvSpPr>
        <p:spPr bwMode="auto">
          <a:xfrm>
            <a:off x="90720" y="644147"/>
            <a:ext cx="184710" cy="369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0" tIns="45715" rIns="91430" bIns="45715" anchor="ctr">
            <a:spAutoFit/>
          </a:bodyPr>
          <a:lstStyle/>
          <a:p>
            <a:endParaRPr lang="ru-RU" dirty="0"/>
          </a:p>
        </p:txBody>
      </p:sp>
      <p:sp>
        <p:nvSpPr>
          <p:cNvPr id="4105" name="Oval 15"/>
          <p:cNvSpPr>
            <a:spLocks noChangeArrowheads="1"/>
          </p:cNvSpPr>
          <p:nvPr/>
        </p:nvSpPr>
        <p:spPr bwMode="auto">
          <a:xfrm>
            <a:off x="0" y="162736"/>
            <a:ext cx="9144000" cy="980247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9525">
            <a:solidFill>
              <a:srgbClr val="CC0000"/>
            </a:solidFill>
            <a:round/>
            <a:headEnd/>
            <a:tailEnd/>
          </a:ln>
        </p:spPr>
        <p:txBody>
          <a:bodyPr wrap="none" lIns="82945" tIns="41473" rIns="82945" bIns="41473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Разложение многочлена на множители - это</a:t>
            </a:r>
          </a:p>
        </p:txBody>
      </p:sp>
      <p:sp>
        <p:nvSpPr>
          <p:cNvPr id="4106" name="AutoShape 16"/>
          <p:cNvSpPr>
            <a:spLocks noChangeArrowheads="1"/>
          </p:cNvSpPr>
          <p:nvPr/>
        </p:nvSpPr>
        <p:spPr bwMode="auto">
          <a:xfrm>
            <a:off x="785786" y="1428736"/>
            <a:ext cx="2154240" cy="3526930"/>
          </a:xfrm>
          <a:prstGeom prst="roundRect">
            <a:avLst>
              <a:gd name="adj" fmla="val 16667"/>
            </a:avLst>
          </a:prstGeom>
          <a:solidFill>
            <a:schemeClr val="tx2">
              <a:lumMod val="60000"/>
              <a:lumOff val="4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82945" tIns="41473" rIns="82945" bIns="41473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</a:rPr>
              <a:t>Представление </a:t>
            </a:r>
          </a:p>
          <a:p>
            <a:pPr algn="ctr"/>
            <a:r>
              <a:rPr lang="ru-RU" sz="2000" b="1" dirty="0">
                <a:solidFill>
                  <a:schemeClr val="bg1"/>
                </a:solidFill>
              </a:rPr>
              <a:t>многочлена </a:t>
            </a:r>
          </a:p>
          <a:p>
            <a:pPr algn="ctr"/>
            <a:r>
              <a:rPr lang="ru-RU" sz="2000" b="1" dirty="0">
                <a:solidFill>
                  <a:schemeClr val="bg1"/>
                </a:solidFill>
              </a:rPr>
              <a:t>в виде </a:t>
            </a:r>
          </a:p>
          <a:p>
            <a:pPr algn="ctr"/>
            <a:r>
              <a:rPr lang="ru-RU" sz="2000" b="1" dirty="0">
                <a:solidFill>
                  <a:schemeClr val="bg1"/>
                </a:solidFill>
              </a:rPr>
              <a:t>суммы двух </a:t>
            </a:r>
          </a:p>
          <a:p>
            <a:pPr algn="ctr"/>
            <a:r>
              <a:rPr lang="ru-RU" sz="2000" b="1" dirty="0">
                <a:solidFill>
                  <a:schemeClr val="bg1"/>
                </a:solidFill>
              </a:rPr>
              <a:t>или нескольких </a:t>
            </a:r>
          </a:p>
          <a:p>
            <a:pPr algn="ctr"/>
            <a:r>
              <a:rPr lang="ru-RU" sz="2000" b="1" dirty="0">
                <a:solidFill>
                  <a:schemeClr val="bg1"/>
                </a:solidFill>
              </a:rPr>
              <a:t>многочленов </a:t>
            </a:r>
          </a:p>
          <a:p>
            <a:pPr algn="ctr"/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4107" name="AutoShape 17"/>
          <p:cNvSpPr>
            <a:spLocks noChangeArrowheads="1"/>
          </p:cNvSpPr>
          <p:nvPr/>
        </p:nvSpPr>
        <p:spPr bwMode="auto">
          <a:xfrm>
            <a:off x="3571868" y="1785926"/>
            <a:ext cx="2154240" cy="3526931"/>
          </a:xfrm>
          <a:prstGeom prst="roundRect">
            <a:avLst>
              <a:gd name="adj" fmla="val 16667"/>
            </a:avLst>
          </a:prstGeom>
          <a:solidFill>
            <a:schemeClr val="tx2">
              <a:lumMod val="60000"/>
              <a:lumOff val="4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82945" tIns="41473" rIns="82945" bIns="41473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</a:rPr>
              <a:t>Представление </a:t>
            </a:r>
          </a:p>
          <a:p>
            <a:pPr algn="ctr"/>
            <a:r>
              <a:rPr lang="ru-RU" sz="2000" b="1" dirty="0">
                <a:solidFill>
                  <a:schemeClr val="bg1"/>
                </a:solidFill>
              </a:rPr>
              <a:t>многочлена</a:t>
            </a:r>
          </a:p>
          <a:p>
            <a:pPr algn="ctr"/>
            <a:r>
              <a:rPr lang="ru-RU" sz="2000" b="1" dirty="0">
                <a:solidFill>
                  <a:schemeClr val="bg1"/>
                </a:solidFill>
              </a:rPr>
              <a:t> в виде</a:t>
            </a:r>
          </a:p>
          <a:p>
            <a:pPr algn="ctr"/>
            <a:r>
              <a:rPr lang="ru-RU" sz="2000" b="1" dirty="0">
                <a:solidFill>
                  <a:schemeClr val="bg1"/>
                </a:solidFill>
              </a:rPr>
              <a:t>произведения </a:t>
            </a:r>
          </a:p>
          <a:p>
            <a:pPr algn="ctr"/>
            <a:r>
              <a:rPr lang="ru-RU" sz="2000" b="1" dirty="0">
                <a:solidFill>
                  <a:schemeClr val="bg1"/>
                </a:solidFill>
              </a:rPr>
              <a:t>двух или</a:t>
            </a:r>
          </a:p>
          <a:p>
            <a:pPr algn="ctr"/>
            <a:r>
              <a:rPr lang="ru-RU" sz="2000" b="1" dirty="0">
                <a:solidFill>
                  <a:schemeClr val="bg1"/>
                </a:solidFill>
              </a:rPr>
              <a:t> нескольких </a:t>
            </a:r>
          </a:p>
          <a:p>
            <a:pPr algn="ctr"/>
            <a:r>
              <a:rPr lang="ru-RU" sz="2000" b="1" dirty="0">
                <a:solidFill>
                  <a:schemeClr val="bg1"/>
                </a:solidFill>
              </a:rPr>
              <a:t>одночленов</a:t>
            </a:r>
          </a:p>
        </p:txBody>
      </p:sp>
      <p:sp>
        <p:nvSpPr>
          <p:cNvPr id="4108" name="AutoShape 18"/>
          <p:cNvSpPr>
            <a:spLocks noChangeArrowheads="1"/>
          </p:cNvSpPr>
          <p:nvPr/>
        </p:nvSpPr>
        <p:spPr bwMode="auto">
          <a:xfrm>
            <a:off x="6357950" y="1928802"/>
            <a:ext cx="2154240" cy="3526930"/>
          </a:xfrm>
          <a:prstGeom prst="roundRect">
            <a:avLst>
              <a:gd name="adj" fmla="val 16667"/>
            </a:avLst>
          </a:prstGeom>
          <a:solidFill>
            <a:schemeClr val="tx2">
              <a:lumMod val="60000"/>
              <a:lumOff val="4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82945" tIns="41473" rIns="82945" bIns="41473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</a:rPr>
              <a:t>Представление </a:t>
            </a:r>
          </a:p>
          <a:p>
            <a:pPr algn="ctr"/>
            <a:r>
              <a:rPr lang="ru-RU" sz="2000" b="1" dirty="0">
                <a:solidFill>
                  <a:schemeClr val="bg1"/>
                </a:solidFill>
              </a:rPr>
              <a:t>многочлена</a:t>
            </a:r>
          </a:p>
          <a:p>
            <a:pPr algn="ctr"/>
            <a:r>
              <a:rPr lang="ru-RU" sz="2000" b="1" dirty="0">
                <a:solidFill>
                  <a:schemeClr val="bg1"/>
                </a:solidFill>
              </a:rPr>
              <a:t> в виде</a:t>
            </a:r>
          </a:p>
          <a:p>
            <a:pPr algn="ctr"/>
            <a:r>
              <a:rPr lang="ru-RU" sz="2000" b="1" dirty="0">
                <a:solidFill>
                  <a:schemeClr val="bg1"/>
                </a:solidFill>
              </a:rPr>
              <a:t>произведения </a:t>
            </a:r>
          </a:p>
          <a:p>
            <a:pPr algn="ctr"/>
            <a:r>
              <a:rPr lang="ru-RU" sz="2000" b="1" dirty="0">
                <a:solidFill>
                  <a:schemeClr val="bg1"/>
                </a:solidFill>
              </a:rPr>
              <a:t>двух или</a:t>
            </a:r>
          </a:p>
          <a:p>
            <a:pPr algn="ctr"/>
            <a:r>
              <a:rPr lang="ru-RU" sz="2000" b="1" dirty="0">
                <a:solidFill>
                  <a:schemeClr val="bg1"/>
                </a:solidFill>
              </a:rPr>
              <a:t> нескольких </a:t>
            </a:r>
          </a:p>
          <a:p>
            <a:pPr algn="ctr"/>
            <a:r>
              <a:rPr lang="ru-RU" sz="2000" b="1" dirty="0">
                <a:solidFill>
                  <a:schemeClr val="bg1"/>
                </a:solidFill>
              </a:rPr>
              <a:t>многочленов</a:t>
            </a:r>
          </a:p>
          <a:p>
            <a:pPr algn="ctr"/>
            <a:endParaRPr lang="ru-RU" b="1" dirty="0"/>
          </a:p>
        </p:txBody>
      </p:sp>
      <p:sp>
        <p:nvSpPr>
          <p:cNvPr id="4115" name="Line 19"/>
          <p:cNvSpPr>
            <a:spLocks noChangeShapeType="1"/>
          </p:cNvSpPr>
          <p:nvPr/>
        </p:nvSpPr>
        <p:spPr bwMode="auto">
          <a:xfrm>
            <a:off x="2000232" y="1142984"/>
            <a:ext cx="5421600" cy="522775"/>
          </a:xfrm>
          <a:prstGeom prst="line">
            <a:avLst/>
          </a:prstGeom>
          <a:noFill/>
          <a:ln w="76200">
            <a:solidFill>
              <a:srgbClr val="CC0000"/>
            </a:solidFill>
            <a:round/>
            <a:headEnd type="triangle" w="med" len="med"/>
            <a:tailEnd type="triangle" w="med" len="med"/>
          </a:ln>
        </p:spPr>
        <p:txBody>
          <a:bodyPr lIns="82945" tIns="41473" rIns="82945" bIns="41473"/>
          <a:lstStyle/>
          <a:p>
            <a:endParaRPr lang="ru-RU" dirty="0"/>
          </a:p>
        </p:txBody>
      </p:sp>
      <p:sp>
        <p:nvSpPr>
          <p:cNvPr id="14" name="Заголовок 1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                                                 </a:t>
            </a:r>
            <a:br>
              <a:rPr lang="ru-RU" dirty="0" smtClean="0"/>
            </a:br>
            <a:r>
              <a:rPr lang="ru-RU" sz="2700" dirty="0" smtClean="0">
                <a:latin typeface="+mn-lt"/>
              </a:rPr>
              <a:t>                                                                                    </a:t>
            </a:r>
            <a:br>
              <a:rPr lang="ru-RU" sz="2700" dirty="0" smtClean="0">
                <a:latin typeface="+mn-lt"/>
              </a:rPr>
            </a:br>
            <a:r>
              <a:rPr lang="ru-RU" sz="2700" dirty="0" smtClean="0">
                <a:latin typeface="+mn-lt"/>
              </a:rPr>
              <a:t>(1 Б.)</a:t>
            </a:r>
            <a:br>
              <a:rPr lang="ru-RU" sz="2700" dirty="0" smtClean="0">
                <a:latin typeface="+mn-lt"/>
              </a:rPr>
            </a:br>
            <a:r>
              <a:rPr lang="ru-RU" sz="2700" dirty="0" smtClean="0">
                <a:latin typeface="Monotype Corsiva" pitchFamily="66" charset="0"/>
              </a:rPr>
              <a:t/>
            </a:r>
            <a:br>
              <a:rPr lang="ru-RU" sz="2700" dirty="0" smtClean="0">
                <a:latin typeface="Monotype Corsiva" pitchFamily="66" charset="0"/>
              </a:rPr>
            </a:br>
            <a:endParaRPr lang="ru-RU" sz="2700" dirty="0">
              <a:latin typeface="Monotype Corsiva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642918"/>
            <a:ext cx="8225280" cy="803604"/>
          </a:xfrm>
        </p:spPr>
        <p:txBody>
          <a:bodyPr/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Завершить утверждение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456480" y="1077233"/>
            <a:ext cx="8225280" cy="5050611"/>
          </a:xfrm>
        </p:spPr>
        <p:txBody>
          <a:bodyPr>
            <a:normAutofit lnSpcReduction="10000"/>
          </a:bodyPr>
          <a:lstStyle/>
          <a:p>
            <a:endParaRPr lang="ru-RU" dirty="0" smtClean="0">
              <a:solidFill>
                <a:schemeClr val="accent2"/>
              </a:solidFill>
            </a:endParaRPr>
          </a:p>
          <a:p>
            <a:endParaRPr lang="ru-RU" dirty="0" smtClean="0">
              <a:solidFill>
                <a:schemeClr val="accent2"/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     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Представление многочлена в виде произведения одночлена и многочлена называется …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2"/>
                </a:solidFill>
              </a:rPr>
              <a:t>    </a:t>
            </a:r>
          </a:p>
          <a:p>
            <a:pPr>
              <a:buNone/>
            </a:pPr>
            <a:r>
              <a:rPr lang="ru-RU" dirty="0" smtClean="0"/>
              <a:t>                     </a:t>
            </a:r>
            <a:r>
              <a:rPr lang="ru-RU" sz="3300" b="1" dirty="0" smtClean="0">
                <a:solidFill>
                  <a:srgbClr val="CC0000"/>
                </a:solidFill>
              </a:rPr>
              <a:t>вынесением общего </a:t>
            </a:r>
          </a:p>
          <a:p>
            <a:pPr>
              <a:buNone/>
            </a:pPr>
            <a:r>
              <a:rPr lang="ru-RU" sz="3300" b="1" dirty="0" smtClean="0">
                <a:solidFill>
                  <a:srgbClr val="CC0000"/>
                </a:solidFill>
              </a:rPr>
              <a:t>                          множителя за   скобки</a:t>
            </a:r>
          </a:p>
          <a:p>
            <a:pPr>
              <a:buNone/>
            </a:pPr>
            <a:r>
              <a:rPr lang="ru-RU" sz="3300" b="1" dirty="0" smtClean="0">
                <a:solidFill>
                  <a:srgbClr val="CC0000"/>
                </a:solidFill>
              </a:rPr>
              <a:t>                                                              </a:t>
            </a:r>
            <a:r>
              <a:rPr lang="ru-RU" sz="3300" b="1" dirty="0" smtClean="0">
                <a:solidFill>
                  <a:schemeClr val="tx2">
                    <a:lumMod val="50000"/>
                  </a:schemeClr>
                </a:solidFill>
              </a:rPr>
              <a:t>(1 б.)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500042"/>
            <a:ext cx="8229600" cy="1143000"/>
          </a:xfrm>
        </p:spPr>
        <p:txBody>
          <a:bodyPr>
            <a:noAutofit/>
          </a:bodyPr>
          <a:lstStyle/>
          <a:p>
            <a:r>
              <a:rPr lang="ru-RU" sz="2400" dirty="0" smtClean="0"/>
              <a:t>(1 б.)   Восстановить порядок действий</a:t>
            </a:r>
            <a:br>
              <a:rPr lang="ru-RU" sz="2400" dirty="0" smtClean="0"/>
            </a:br>
            <a:r>
              <a:rPr lang="ru-RU" sz="2400" dirty="0" smtClean="0"/>
              <a:t>чтобы разложить многочлен на множители способом группировки, нужно:</a:t>
            </a:r>
          </a:p>
        </p:txBody>
      </p:sp>
      <p:sp>
        <p:nvSpPr>
          <p:cNvPr id="6148" name="Oval 5"/>
          <p:cNvSpPr>
            <a:spLocks noGrp="1" noChangeArrowheads="1"/>
          </p:cNvSpPr>
          <p:nvPr>
            <p:ph idx="1"/>
          </p:nvPr>
        </p:nvSpPr>
        <p:spPr>
          <a:xfrm>
            <a:off x="587521" y="3037279"/>
            <a:ext cx="2026080" cy="1065712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>
              <a:buNone/>
            </a:pPr>
            <a:r>
              <a:rPr lang="ru-RU" dirty="0" smtClean="0"/>
              <a:t>      </a:t>
            </a:r>
            <a:r>
              <a:rPr lang="ru-RU" sz="3300" b="1" dirty="0" smtClean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6147" name="Oval 4"/>
          <p:cNvSpPr>
            <a:spLocks noChangeArrowheads="1"/>
          </p:cNvSpPr>
          <p:nvPr/>
        </p:nvSpPr>
        <p:spPr bwMode="auto">
          <a:xfrm>
            <a:off x="979200" y="1600009"/>
            <a:ext cx="2090880" cy="104555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82945" tIns="41473" rIns="82945" bIns="41473" anchor="ctr"/>
          <a:lstStyle/>
          <a:p>
            <a:pPr algn="ctr"/>
            <a:r>
              <a:rPr lang="ru-RU" sz="33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6149" name="Oval 6"/>
          <p:cNvSpPr>
            <a:spLocks noChangeArrowheads="1"/>
          </p:cNvSpPr>
          <p:nvPr/>
        </p:nvSpPr>
        <p:spPr bwMode="auto">
          <a:xfrm>
            <a:off x="1370880" y="4539357"/>
            <a:ext cx="2090880" cy="1110357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82945" tIns="41473" rIns="82945" bIns="41473" anchor="ctr"/>
          <a:lstStyle/>
          <a:p>
            <a:pPr algn="ctr"/>
            <a:r>
              <a:rPr lang="ru-RU" sz="3300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35847" name="AutoShape 7"/>
          <p:cNvSpPr>
            <a:spLocks noChangeArrowheads="1"/>
          </p:cNvSpPr>
          <p:nvPr/>
        </p:nvSpPr>
        <p:spPr bwMode="auto">
          <a:xfrm>
            <a:off x="4311360" y="1664815"/>
            <a:ext cx="4507200" cy="1372465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82945" tIns="41473" rIns="82945" bIns="41473" anchor="ctr"/>
          <a:lstStyle/>
          <a:p>
            <a:pPr algn="ctr">
              <a:defRPr/>
            </a:pPr>
            <a: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MS Gothic" charset="-128"/>
              </a:rPr>
              <a:t>А)  Вынести </a:t>
            </a: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MS Gothic" charset="-128"/>
              </a:rPr>
              <a:t>в каждой группе </a:t>
            </a:r>
          </a:p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MS Gothic" charset="-128"/>
              </a:rPr>
              <a:t>общий множитель </a:t>
            </a:r>
          </a:p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MS Gothic" charset="-128"/>
              </a:rPr>
              <a:t>(в виде многочлена) за скобки</a:t>
            </a:r>
          </a:p>
        </p:txBody>
      </p:sp>
      <p:sp>
        <p:nvSpPr>
          <p:cNvPr id="35848" name="AutoShape 8"/>
          <p:cNvSpPr>
            <a:spLocks noChangeArrowheads="1"/>
          </p:cNvSpPr>
          <p:nvPr/>
        </p:nvSpPr>
        <p:spPr bwMode="auto">
          <a:xfrm>
            <a:off x="4311361" y="3233140"/>
            <a:ext cx="4475481" cy="1568324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82945" tIns="41473" rIns="82945" bIns="41473" anchor="ctr"/>
          <a:lstStyle/>
          <a:p>
            <a:pPr algn="ctr">
              <a:defRPr/>
            </a:pP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MS Gothic" charset="-128"/>
              </a:rPr>
              <a:t>    </a:t>
            </a:r>
            <a:r>
              <a:rPr lang="ru-RU" sz="23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MS Gothic" charset="-128"/>
              </a:rPr>
              <a:t>Б)  </a:t>
            </a:r>
            <a: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MS Gothic" charset="-128"/>
              </a:rPr>
              <a:t>Сгруппировать </a:t>
            </a: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MS Gothic" charset="-128"/>
              </a:rPr>
              <a:t>слагаемые</a:t>
            </a:r>
          </a:p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MS Gothic" charset="-128"/>
              </a:rPr>
              <a:t> так, чтобы в каждой группе</a:t>
            </a:r>
          </a:p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MS Gothic" charset="-128"/>
              </a:rPr>
              <a:t> имелся общий множитель</a:t>
            </a:r>
          </a:p>
        </p:txBody>
      </p:sp>
      <p:sp>
        <p:nvSpPr>
          <p:cNvPr id="35849" name="AutoShape 9"/>
          <p:cNvSpPr>
            <a:spLocks noChangeArrowheads="1"/>
          </p:cNvSpPr>
          <p:nvPr/>
        </p:nvSpPr>
        <p:spPr bwMode="auto">
          <a:xfrm>
            <a:off x="4357686" y="5000636"/>
            <a:ext cx="4376160" cy="1437271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82945" tIns="41473" rIns="82945" bIns="41473" anchor="ctr"/>
          <a:lstStyle/>
          <a:p>
            <a:pPr algn="ctr" hangingPunct="1">
              <a:lnSpc>
                <a:spcPct val="100000"/>
              </a:lnSpc>
              <a:spcBef>
                <a:spcPct val="20000"/>
              </a:spcBef>
              <a:buClr>
                <a:schemeClr val="hlink"/>
              </a:buClr>
              <a:buSzTx/>
              <a:buFont typeface="Wingdings" pitchFamily="2" charset="2"/>
              <a:buNone/>
              <a:defRPr/>
            </a:pPr>
            <a:endParaRPr lang="ru-RU" sz="2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MS Gothic" charset="-128"/>
            </a:endParaRPr>
          </a:p>
          <a:p>
            <a:pPr algn="ctr" hangingPunct="1">
              <a:lnSpc>
                <a:spcPct val="100000"/>
              </a:lnSpc>
              <a:spcBef>
                <a:spcPct val="20000"/>
              </a:spcBef>
              <a:buClr>
                <a:schemeClr val="hlink"/>
              </a:buClr>
              <a:buSzTx/>
              <a:buFont typeface="Wingdings" pitchFamily="2" charset="2"/>
              <a:buNone/>
              <a:defRPr/>
            </a:pPr>
            <a: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MS Gothic" charset="-128"/>
              </a:rPr>
              <a:t>В)  Вынести </a:t>
            </a: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MS Gothic" charset="-128"/>
              </a:rPr>
              <a:t>в каждой группе </a:t>
            </a:r>
          </a:p>
          <a:p>
            <a:pPr algn="ctr" hangingPunct="1">
              <a:lnSpc>
                <a:spcPct val="100000"/>
              </a:lnSpc>
              <a:spcBef>
                <a:spcPct val="20000"/>
              </a:spcBef>
              <a:buClr>
                <a:schemeClr val="hlink"/>
              </a:buClr>
              <a:buSzTx/>
              <a:buFont typeface="Wingdings" pitchFamily="2" charset="2"/>
              <a:buNone/>
              <a:defRPr/>
            </a:pP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MS Gothic" charset="-128"/>
              </a:rPr>
              <a:t>общий множитель в виде </a:t>
            </a:r>
          </a:p>
          <a:p>
            <a:pPr algn="ctr" hangingPunct="1">
              <a:lnSpc>
                <a:spcPct val="100000"/>
              </a:lnSpc>
              <a:spcBef>
                <a:spcPct val="20000"/>
              </a:spcBef>
              <a:buClr>
                <a:schemeClr val="hlink"/>
              </a:buClr>
              <a:buSzTx/>
              <a:buFont typeface="Wingdings" pitchFamily="2" charset="2"/>
              <a:buNone/>
              <a:defRPr/>
            </a:pP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MS Gothic" charset="-128"/>
              </a:rPr>
              <a:t>одночлена за скобки</a:t>
            </a:r>
          </a:p>
          <a:p>
            <a:pPr algn="ctr">
              <a:defRPr/>
            </a:pPr>
            <a:endParaRPr lang="ru-RU" sz="2200" b="1" dirty="0">
              <a:latin typeface="Arial" charset="0"/>
              <a:ea typeface="MS Gothic" charset="-128"/>
            </a:endParaRPr>
          </a:p>
        </p:txBody>
      </p:sp>
      <p:sp>
        <p:nvSpPr>
          <p:cNvPr id="35850" name="Line 10"/>
          <p:cNvSpPr>
            <a:spLocks noChangeShapeType="1"/>
          </p:cNvSpPr>
          <p:nvPr/>
        </p:nvSpPr>
        <p:spPr bwMode="auto">
          <a:xfrm flipV="1">
            <a:off x="3265920" y="2187590"/>
            <a:ext cx="1045440" cy="2678681"/>
          </a:xfrm>
          <a:prstGeom prst="line">
            <a:avLst/>
          </a:prstGeom>
          <a:noFill/>
          <a:ln w="76200" cmpd="tri">
            <a:solidFill>
              <a:srgbClr val="CC0000"/>
            </a:solidFill>
            <a:round/>
            <a:headEnd type="triangle" w="med" len="med"/>
            <a:tailEnd type="triangle" w="med" len="med"/>
          </a:ln>
        </p:spPr>
        <p:txBody>
          <a:bodyPr lIns="82945" tIns="41473" rIns="82945" bIns="41473"/>
          <a:lstStyle/>
          <a:p>
            <a:endParaRPr lang="ru-RU" dirty="0"/>
          </a:p>
        </p:txBody>
      </p:sp>
      <p:sp>
        <p:nvSpPr>
          <p:cNvPr id="35851" name="Line 11"/>
          <p:cNvSpPr>
            <a:spLocks noChangeShapeType="1"/>
          </p:cNvSpPr>
          <p:nvPr/>
        </p:nvSpPr>
        <p:spPr bwMode="auto">
          <a:xfrm>
            <a:off x="3003840" y="2187590"/>
            <a:ext cx="1241280" cy="1762745"/>
          </a:xfrm>
          <a:prstGeom prst="line">
            <a:avLst/>
          </a:prstGeom>
          <a:noFill/>
          <a:ln w="76200" cmpd="tri">
            <a:solidFill>
              <a:srgbClr val="CC0000"/>
            </a:solidFill>
            <a:round/>
            <a:headEnd type="triangle" w="med" len="med"/>
            <a:tailEnd type="triangle" w="med" len="med"/>
          </a:ln>
        </p:spPr>
        <p:txBody>
          <a:bodyPr lIns="82945" tIns="41473" rIns="82945" bIns="41473"/>
          <a:lstStyle/>
          <a:p>
            <a:endParaRPr lang="ru-RU" dirty="0"/>
          </a:p>
        </p:txBody>
      </p:sp>
      <p:sp>
        <p:nvSpPr>
          <p:cNvPr id="35852" name="Line 12"/>
          <p:cNvSpPr>
            <a:spLocks noChangeShapeType="1"/>
          </p:cNvSpPr>
          <p:nvPr/>
        </p:nvSpPr>
        <p:spPr bwMode="auto">
          <a:xfrm>
            <a:off x="2612160" y="3560054"/>
            <a:ext cx="1764000" cy="2024853"/>
          </a:xfrm>
          <a:prstGeom prst="line">
            <a:avLst/>
          </a:prstGeom>
          <a:noFill/>
          <a:ln w="76200" cmpd="tri">
            <a:solidFill>
              <a:srgbClr val="CC0000"/>
            </a:solidFill>
            <a:round/>
            <a:headEnd type="triangle" w="med" len="med"/>
            <a:tailEnd type="triangle" w="med" len="med"/>
          </a:ln>
        </p:spPr>
        <p:txBody>
          <a:bodyPr lIns="82945" tIns="41473" rIns="82945" bIns="41473"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5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5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5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50" grpId="0" animBg="1"/>
      <p:bldP spid="35851" grpId="0" animBg="1"/>
      <p:bldP spid="3585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85786" y="642918"/>
            <a:ext cx="2143140" cy="5000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85786" y="1285860"/>
            <a:ext cx="2143140" cy="42862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85786" y="1928802"/>
            <a:ext cx="2143140" cy="5000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85786" y="2500306"/>
            <a:ext cx="2143140" cy="42862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85786" y="3214686"/>
            <a:ext cx="2143140" cy="5000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85786" y="3857628"/>
            <a:ext cx="2143140" cy="5000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85786" y="4643446"/>
            <a:ext cx="2143140" cy="5000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85786" y="5500702"/>
            <a:ext cx="2143140" cy="5000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214942" y="642918"/>
            <a:ext cx="2286016" cy="1071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214942" y="2143116"/>
            <a:ext cx="2286016" cy="1071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214942" y="5000636"/>
            <a:ext cx="2286016" cy="1071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214942" y="3571876"/>
            <a:ext cx="2286016" cy="1071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1071538" y="714356"/>
            <a:ext cx="15001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20х</a:t>
            </a:r>
            <a:r>
              <a:rPr kumimoji="0" lang="ru-RU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3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у</a:t>
            </a:r>
            <a:r>
              <a:rPr kumimoji="0" lang="ru-RU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+4х</a:t>
            </a:r>
            <a:r>
              <a:rPr kumimoji="0" lang="ru-RU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у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7347" name="Rectangle 3"/>
          <p:cNvSpPr>
            <a:spLocks noChangeArrowheads="1"/>
          </p:cNvSpPr>
          <p:nvPr/>
        </p:nvSpPr>
        <p:spPr bwMode="auto">
          <a:xfrm>
            <a:off x="1071538" y="1285860"/>
            <a:ext cx="157163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4а</a:t>
            </a:r>
            <a:r>
              <a:rPr kumimoji="0" lang="ru-RU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- 5а + 9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7348" name="Rectangle 4"/>
          <p:cNvSpPr>
            <a:spLocks noChangeArrowheads="1"/>
          </p:cNvSpPr>
          <p:nvPr/>
        </p:nvSpPr>
        <p:spPr bwMode="auto">
          <a:xfrm>
            <a:off x="785786" y="2000240"/>
            <a:ext cx="207170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b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х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- 3ay – 6by + ax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7349" name="Rectangle 5"/>
          <p:cNvSpPr>
            <a:spLocks noChangeArrowheads="1"/>
          </p:cNvSpPr>
          <p:nvPr/>
        </p:nvSpPr>
        <p:spPr bwMode="auto">
          <a:xfrm>
            <a:off x="928662" y="2571744"/>
            <a:ext cx="192882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</a:t>
            </a:r>
            <a:r>
              <a:rPr kumimoji="0" lang="en-US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4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– b</a:t>
            </a:r>
            <a:r>
              <a:rPr kumimoji="0" lang="en-US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4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7350" name="Rectangle 6"/>
          <p:cNvSpPr>
            <a:spLocks noChangeArrowheads="1"/>
          </p:cNvSpPr>
          <p:nvPr/>
        </p:nvSpPr>
        <p:spPr bwMode="auto">
          <a:xfrm>
            <a:off x="928662" y="3286124"/>
            <a:ext cx="17859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27b</a:t>
            </a:r>
            <a:r>
              <a:rPr kumimoji="0" lang="ru-RU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3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+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</a:t>
            </a:r>
            <a:r>
              <a:rPr kumimoji="0" lang="en-US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6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7351" name="Rectangle 7"/>
          <p:cNvSpPr>
            <a:spLocks noChangeArrowheads="1"/>
          </p:cNvSpPr>
          <p:nvPr/>
        </p:nvSpPr>
        <p:spPr bwMode="auto">
          <a:xfrm>
            <a:off x="1071538" y="3929066"/>
            <a:ext cx="164307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9x</a:t>
            </a:r>
            <a:r>
              <a:rPr kumimoji="0" lang="ru-RU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+у</a:t>
            </a:r>
            <a:r>
              <a:rPr kumimoji="0" lang="en-US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4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7352" name="Rectangle 8"/>
          <p:cNvSpPr>
            <a:spLocks noChangeArrowheads="1"/>
          </p:cNvSpPr>
          <p:nvPr/>
        </p:nvSpPr>
        <p:spPr bwMode="auto">
          <a:xfrm>
            <a:off x="785786" y="4714884"/>
            <a:ext cx="207170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</a:t>
            </a:r>
            <a:r>
              <a:rPr kumimoji="0" lang="ru-RU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+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ba – 5a – 5b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000100" y="5572140"/>
            <a:ext cx="16995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b</a:t>
            </a:r>
            <a:r>
              <a:rPr lang="ru-RU" dirty="0" smtClean="0"/>
              <a:t>(</a:t>
            </a:r>
            <a:r>
              <a:rPr lang="en-US" dirty="0" smtClean="0"/>
              <a:t>a</a:t>
            </a:r>
            <a:r>
              <a:rPr lang="ru-RU" dirty="0" smtClean="0"/>
              <a:t> + 5) –</a:t>
            </a:r>
            <a:r>
              <a:rPr lang="en-US" dirty="0" smtClean="0"/>
              <a:t>c</a:t>
            </a:r>
            <a:r>
              <a:rPr lang="ru-RU" dirty="0" smtClean="0"/>
              <a:t>(</a:t>
            </a:r>
            <a:r>
              <a:rPr lang="en-US" dirty="0" smtClean="0"/>
              <a:t>a</a:t>
            </a:r>
            <a:r>
              <a:rPr lang="ru-RU" dirty="0" smtClean="0"/>
              <a:t>+5) </a:t>
            </a:r>
            <a:endParaRPr lang="ru-RU" dirty="0"/>
          </a:p>
        </p:txBody>
      </p:sp>
      <p:sp>
        <p:nvSpPr>
          <p:cNvPr id="57353" name="Rectangle 9"/>
          <p:cNvSpPr>
            <a:spLocks noChangeArrowheads="1"/>
          </p:cNvSpPr>
          <p:nvPr/>
        </p:nvSpPr>
        <p:spPr bwMode="auto">
          <a:xfrm>
            <a:off x="5286380" y="714356"/>
            <a:ext cx="207170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Вынесение общего множителя за скобки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7354" name="Rectangle 10"/>
          <p:cNvSpPr>
            <a:spLocks noChangeArrowheads="1"/>
          </p:cNvSpPr>
          <p:nvPr/>
        </p:nvSpPr>
        <p:spPr bwMode="auto">
          <a:xfrm>
            <a:off x="5214942" y="2214554"/>
            <a:ext cx="235745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Формулы сокращенного умножения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7355" name="Rectangle 11"/>
          <p:cNvSpPr>
            <a:spLocks noChangeArrowheads="1"/>
          </p:cNvSpPr>
          <p:nvPr/>
        </p:nvSpPr>
        <p:spPr bwMode="auto">
          <a:xfrm>
            <a:off x="5286380" y="3786190"/>
            <a:ext cx="214314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Способ группировки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7356" name="Rectangle 12"/>
          <p:cNvSpPr>
            <a:spLocks noChangeArrowheads="1"/>
          </p:cNvSpPr>
          <p:nvPr/>
        </p:nvSpPr>
        <p:spPr bwMode="auto">
          <a:xfrm>
            <a:off x="5286380" y="5214950"/>
            <a:ext cx="207170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 раскладывается на множители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30" name="Прямая со стрелкой 29"/>
          <p:cNvCxnSpPr>
            <a:stCxn id="3" idx="3"/>
          </p:cNvCxnSpPr>
          <p:nvPr/>
        </p:nvCxnSpPr>
        <p:spPr>
          <a:xfrm>
            <a:off x="2928926" y="892951"/>
            <a:ext cx="2286016" cy="39290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rot="5400000" flipH="1" flipV="1">
            <a:off x="1821636" y="2393150"/>
            <a:ext cx="4500596" cy="228601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>
            <a:stCxn id="4" idx="3"/>
            <a:endCxn id="14" idx="1"/>
          </p:cNvCxnSpPr>
          <p:nvPr/>
        </p:nvCxnSpPr>
        <p:spPr>
          <a:xfrm>
            <a:off x="2928926" y="1500174"/>
            <a:ext cx="2286016" cy="4036247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>
            <a:stCxn id="8" idx="3"/>
            <a:endCxn id="14" idx="1"/>
          </p:cNvCxnSpPr>
          <p:nvPr/>
        </p:nvCxnSpPr>
        <p:spPr>
          <a:xfrm>
            <a:off x="2928926" y="4107661"/>
            <a:ext cx="2286016" cy="142876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>
            <a:stCxn id="5" idx="3"/>
            <a:endCxn id="15" idx="1"/>
          </p:cNvCxnSpPr>
          <p:nvPr/>
        </p:nvCxnSpPr>
        <p:spPr>
          <a:xfrm>
            <a:off x="2928926" y="2178835"/>
            <a:ext cx="2286016" cy="192882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>
            <a:stCxn id="9" idx="3"/>
            <a:endCxn id="15" idx="1"/>
          </p:cNvCxnSpPr>
          <p:nvPr/>
        </p:nvCxnSpPr>
        <p:spPr>
          <a:xfrm flipV="1">
            <a:off x="2928926" y="4107661"/>
            <a:ext cx="2286016" cy="785818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>
            <a:stCxn id="7" idx="3"/>
          </p:cNvCxnSpPr>
          <p:nvPr/>
        </p:nvCxnSpPr>
        <p:spPr>
          <a:xfrm flipV="1">
            <a:off x="2928926" y="2786058"/>
            <a:ext cx="2286016" cy="678661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>
            <a:stCxn id="6" idx="3"/>
          </p:cNvCxnSpPr>
          <p:nvPr/>
        </p:nvCxnSpPr>
        <p:spPr>
          <a:xfrm>
            <a:off x="2928926" y="2714620"/>
            <a:ext cx="2286016" cy="1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3214678" y="6357958"/>
            <a:ext cx="11753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(2 балла)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://static.tumblr.com/70d7b174653caf9777c3358098bbe05d/cucwqzf/qzTnth7v0/tumblr_static_6x8jg19cq58gkwgw8o0c8g0c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785786" y="4000504"/>
            <a:ext cx="8229600" cy="1143000"/>
          </a:xfrm>
        </p:spPr>
        <p:txBody>
          <a:bodyPr/>
          <a:lstStyle/>
          <a:p>
            <a:pPr eaLnBrk="1" hangingPunct="1"/>
            <a:r>
              <a:rPr lang="ru-RU" dirty="0" smtClean="0"/>
              <a:t>Оцените свою работу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1357290" y="2500306"/>
            <a:ext cx="7400948" cy="2828932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ru-RU" sz="2800" dirty="0" smtClean="0"/>
          </a:p>
          <a:p>
            <a:pPr eaLnBrk="1" hangingPunct="1">
              <a:buFont typeface="Wingdings" pitchFamily="2" charset="2"/>
              <a:buNone/>
            </a:pPr>
            <a:endParaRPr lang="ru-R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8" name="Picture 6" descr="http://static.tumblr.com/70d7b174653caf9777c3358098bbe05d/cucwqzf/qzTnth7v0/tumblr_static_6x8jg19cq58gkwgw8o0c8g0c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57158" y="2643182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 smtClean="0"/>
              <a:t>Практическая работа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00034" y="571480"/>
            <a:ext cx="8424000" cy="1143008"/>
          </a:xfrm>
        </p:spPr>
        <p:txBody>
          <a:bodyPr>
            <a:normAutofit/>
          </a:bodyPr>
          <a:lstStyle/>
          <a:p>
            <a:r>
              <a:rPr lang="ru-RU" sz="2800" b="1" i="1" u="sng" dirty="0" smtClean="0">
                <a:latin typeface="Palatino Linotype" pitchFamily="18" charset="0"/>
              </a:rPr>
              <a:t>Разложите многочлен на множители и укажите какие приёмы использовались при этом:</a:t>
            </a:r>
          </a:p>
        </p:txBody>
      </p:sp>
      <p:sp>
        <p:nvSpPr>
          <p:cNvPr id="819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1928802"/>
            <a:ext cx="8748000" cy="4297574"/>
          </a:xfrm>
        </p:spPr>
        <p:txBody>
          <a:bodyPr>
            <a:normAutofit lnSpcReduction="10000"/>
          </a:bodyPr>
          <a:lstStyle/>
          <a:p>
            <a:r>
              <a:rPr lang="ru-RU" sz="3600" b="1" dirty="0" smtClean="0">
                <a:solidFill>
                  <a:schemeClr val="tx1"/>
                </a:solidFill>
              </a:rPr>
              <a:t>                      </a:t>
            </a:r>
            <a:r>
              <a:rPr lang="ru-RU" sz="3600" b="1" dirty="0" smtClean="0">
                <a:solidFill>
                  <a:srgbClr val="C00000"/>
                </a:solidFill>
              </a:rPr>
              <a:t>36а</a:t>
            </a:r>
            <a:r>
              <a:rPr lang="ru-RU" sz="3600" b="1" baseline="30000" dirty="0" smtClean="0">
                <a:solidFill>
                  <a:srgbClr val="C00000"/>
                </a:solidFill>
              </a:rPr>
              <a:t>6</a:t>
            </a:r>
            <a:r>
              <a:rPr lang="en-US" sz="3600" b="1" dirty="0" smtClean="0">
                <a:solidFill>
                  <a:srgbClr val="C00000"/>
                </a:solidFill>
              </a:rPr>
              <a:t>b</a:t>
            </a:r>
            <a:r>
              <a:rPr lang="en-US" sz="3600" b="1" baseline="30000" dirty="0" smtClean="0">
                <a:solidFill>
                  <a:srgbClr val="C00000"/>
                </a:solidFill>
              </a:rPr>
              <a:t>3</a:t>
            </a:r>
            <a:r>
              <a:rPr lang="en-US" sz="3600" b="1" dirty="0" smtClean="0">
                <a:solidFill>
                  <a:srgbClr val="C00000"/>
                </a:solidFill>
              </a:rPr>
              <a:t>-96a</a:t>
            </a:r>
            <a:r>
              <a:rPr lang="en-US" sz="3600" b="1" baseline="30000" dirty="0" smtClean="0">
                <a:solidFill>
                  <a:srgbClr val="C00000"/>
                </a:solidFill>
              </a:rPr>
              <a:t>4</a:t>
            </a:r>
            <a:r>
              <a:rPr lang="en-US" sz="3600" b="1" dirty="0" smtClean="0">
                <a:solidFill>
                  <a:srgbClr val="C00000"/>
                </a:solidFill>
              </a:rPr>
              <a:t>b</a:t>
            </a:r>
            <a:r>
              <a:rPr lang="en-US" sz="3600" b="1" baseline="30000" dirty="0" smtClean="0">
                <a:solidFill>
                  <a:srgbClr val="C00000"/>
                </a:solidFill>
              </a:rPr>
              <a:t>4</a:t>
            </a:r>
            <a:r>
              <a:rPr lang="en-US" sz="3600" b="1" dirty="0" smtClean="0">
                <a:solidFill>
                  <a:srgbClr val="C00000"/>
                </a:solidFill>
              </a:rPr>
              <a:t>+64a</a:t>
            </a:r>
            <a:r>
              <a:rPr lang="en-US" sz="3600" b="1" baseline="30000" dirty="0" smtClean="0">
                <a:solidFill>
                  <a:srgbClr val="C00000"/>
                </a:solidFill>
              </a:rPr>
              <a:t>2</a:t>
            </a:r>
            <a:r>
              <a:rPr lang="en-US" sz="3600" b="1" dirty="0" smtClean="0">
                <a:solidFill>
                  <a:srgbClr val="C00000"/>
                </a:solidFill>
              </a:rPr>
              <a:t>b</a:t>
            </a:r>
            <a:r>
              <a:rPr lang="en-US" sz="3600" b="1" baseline="30000" dirty="0" smtClean="0">
                <a:solidFill>
                  <a:srgbClr val="C00000"/>
                </a:solidFill>
              </a:rPr>
              <a:t>5</a:t>
            </a:r>
          </a:p>
          <a:p>
            <a:r>
              <a:rPr lang="ru-RU" sz="2800" u="sng" dirty="0" smtClean="0">
                <a:solidFill>
                  <a:schemeClr val="tx1"/>
                </a:solidFill>
              </a:rPr>
              <a:t>Решение</a:t>
            </a:r>
          </a:p>
          <a:p>
            <a:r>
              <a:rPr lang="ru-RU" sz="2800" dirty="0" smtClean="0">
                <a:solidFill>
                  <a:schemeClr val="tx1"/>
                </a:solidFill>
              </a:rPr>
              <a:t>36а</a:t>
            </a:r>
            <a:r>
              <a:rPr lang="ru-RU" sz="2800" baseline="30000" dirty="0" smtClean="0">
                <a:solidFill>
                  <a:schemeClr val="tx1"/>
                </a:solidFill>
              </a:rPr>
              <a:t>6</a:t>
            </a:r>
            <a:r>
              <a:rPr lang="en-US" sz="2800" dirty="0" smtClean="0">
                <a:solidFill>
                  <a:schemeClr val="tx1"/>
                </a:solidFill>
              </a:rPr>
              <a:t>b</a:t>
            </a:r>
            <a:r>
              <a:rPr lang="en-US" sz="2800" baseline="30000" dirty="0" smtClean="0">
                <a:solidFill>
                  <a:schemeClr val="tx1"/>
                </a:solidFill>
              </a:rPr>
              <a:t>3</a:t>
            </a:r>
            <a:r>
              <a:rPr lang="en-US" sz="2800" dirty="0" smtClean="0">
                <a:solidFill>
                  <a:schemeClr val="tx1"/>
                </a:solidFill>
              </a:rPr>
              <a:t>-96a</a:t>
            </a:r>
            <a:r>
              <a:rPr lang="en-US" sz="2800" baseline="30000" dirty="0" smtClean="0">
                <a:solidFill>
                  <a:schemeClr val="tx1"/>
                </a:solidFill>
              </a:rPr>
              <a:t>4</a:t>
            </a:r>
            <a:r>
              <a:rPr lang="en-US" sz="2800" dirty="0" smtClean="0">
                <a:solidFill>
                  <a:schemeClr val="tx1"/>
                </a:solidFill>
              </a:rPr>
              <a:t>b</a:t>
            </a:r>
            <a:r>
              <a:rPr lang="en-US" sz="2800" baseline="30000" dirty="0" smtClean="0">
                <a:solidFill>
                  <a:schemeClr val="tx1"/>
                </a:solidFill>
              </a:rPr>
              <a:t>4</a:t>
            </a:r>
            <a:r>
              <a:rPr lang="en-US" sz="2800" dirty="0" smtClean="0">
                <a:solidFill>
                  <a:schemeClr val="tx1"/>
                </a:solidFill>
              </a:rPr>
              <a:t>+64a</a:t>
            </a:r>
            <a:r>
              <a:rPr lang="en-US" sz="2800" baseline="30000" dirty="0" smtClean="0">
                <a:solidFill>
                  <a:schemeClr val="tx1"/>
                </a:solidFill>
              </a:rPr>
              <a:t>2</a:t>
            </a:r>
            <a:r>
              <a:rPr lang="en-US" sz="2800" dirty="0" smtClean="0">
                <a:solidFill>
                  <a:schemeClr val="tx1"/>
                </a:solidFill>
              </a:rPr>
              <a:t>b</a:t>
            </a:r>
            <a:r>
              <a:rPr lang="en-US" sz="2800" baseline="30000" dirty="0" smtClean="0">
                <a:solidFill>
                  <a:schemeClr val="tx1"/>
                </a:solidFill>
              </a:rPr>
              <a:t>5</a:t>
            </a:r>
            <a:r>
              <a:rPr lang="ru-RU" sz="2800" dirty="0" smtClean="0">
                <a:solidFill>
                  <a:schemeClr val="tx1"/>
                </a:solidFill>
              </a:rPr>
              <a:t>=</a:t>
            </a:r>
          </a:p>
          <a:p>
            <a:r>
              <a:rPr lang="ru-RU" sz="2800" dirty="0" smtClean="0">
                <a:solidFill>
                  <a:schemeClr val="tx1"/>
                </a:solidFill>
              </a:rPr>
              <a:t>=</a:t>
            </a:r>
            <a:r>
              <a:rPr lang="en-US" sz="2800" dirty="0" smtClean="0">
                <a:solidFill>
                  <a:schemeClr val="tx1"/>
                </a:solidFill>
              </a:rPr>
              <a:t>4a</a:t>
            </a:r>
            <a:r>
              <a:rPr lang="en-US" sz="2800" baseline="30000" dirty="0" smtClean="0">
                <a:solidFill>
                  <a:schemeClr val="tx1"/>
                </a:solidFill>
              </a:rPr>
              <a:t>2</a:t>
            </a:r>
            <a:r>
              <a:rPr lang="en-US" sz="2800" dirty="0" smtClean="0">
                <a:solidFill>
                  <a:schemeClr val="tx1"/>
                </a:solidFill>
              </a:rPr>
              <a:t>b</a:t>
            </a:r>
            <a:r>
              <a:rPr lang="en-US" sz="2800" baseline="30000" dirty="0" smtClean="0">
                <a:solidFill>
                  <a:schemeClr val="tx1"/>
                </a:solidFill>
              </a:rPr>
              <a:t>3</a:t>
            </a:r>
            <a:r>
              <a:rPr lang="en-US" sz="2800" dirty="0" smtClean="0">
                <a:solidFill>
                  <a:schemeClr val="tx1"/>
                </a:solidFill>
              </a:rPr>
              <a:t>(9a</a:t>
            </a:r>
            <a:r>
              <a:rPr lang="en-US" sz="2800" baseline="30000" dirty="0" smtClean="0">
                <a:solidFill>
                  <a:schemeClr val="tx1"/>
                </a:solidFill>
              </a:rPr>
              <a:t>4</a:t>
            </a:r>
            <a:r>
              <a:rPr lang="en-US" sz="2800" dirty="0" smtClean="0">
                <a:solidFill>
                  <a:schemeClr val="tx1"/>
                </a:solidFill>
              </a:rPr>
              <a:t>-24a</a:t>
            </a:r>
            <a:r>
              <a:rPr lang="en-US" sz="2800" baseline="30000" dirty="0" smtClean="0">
                <a:solidFill>
                  <a:schemeClr val="tx1"/>
                </a:solidFill>
              </a:rPr>
              <a:t>2</a:t>
            </a:r>
            <a:r>
              <a:rPr lang="en-US" sz="2800" dirty="0" smtClean="0">
                <a:solidFill>
                  <a:schemeClr val="tx1"/>
                </a:solidFill>
              </a:rPr>
              <a:t>b+16b</a:t>
            </a:r>
            <a:r>
              <a:rPr lang="en-US" sz="2800" baseline="30000" dirty="0" smtClean="0">
                <a:solidFill>
                  <a:schemeClr val="tx1"/>
                </a:solidFill>
              </a:rPr>
              <a:t>2</a:t>
            </a:r>
            <a:r>
              <a:rPr lang="en-US" sz="2800" dirty="0" smtClean="0">
                <a:solidFill>
                  <a:schemeClr val="tx1"/>
                </a:solidFill>
              </a:rPr>
              <a:t>)=</a:t>
            </a:r>
            <a:endParaRPr lang="ru-RU" sz="2800" dirty="0" smtClean="0">
              <a:solidFill>
                <a:schemeClr val="tx1"/>
              </a:solidFill>
            </a:endParaRPr>
          </a:p>
          <a:p>
            <a:r>
              <a:rPr lang="ru-RU" sz="3600" b="1" u="sng" dirty="0" smtClean="0">
                <a:solidFill>
                  <a:schemeClr val="tx1"/>
                </a:solidFill>
              </a:rPr>
              <a:t>=</a:t>
            </a:r>
            <a:r>
              <a:rPr lang="en-US" sz="3600" b="1" u="sng" dirty="0" smtClean="0">
                <a:solidFill>
                  <a:schemeClr val="tx1"/>
                </a:solidFill>
              </a:rPr>
              <a:t>4a</a:t>
            </a:r>
            <a:r>
              <a:rPr lang="en-US" sz="3600" b="1" u="sng" baseline="30000" dirty="0" smtClean="0">
                <a:solidFill>
                  <a:schemeClr val="tx1"/>
                </a:solidFill>
              </a:rPr>
              <a:t>2</a:t>
            </a:r>
            <a:r>
              <a:rPr lang="en-US" sz="3600" b="1" u="sng" dirty="0" smtClean="0">
                <a:solidFill>
                  <a:schemeClr val="tx1"/>
                </a:solidFill>
              </a:rPr>
              <a:t>b</a:t>
            </a:r>
            <a:r>
              <a:rPr lang="en-US" sz="3600" b="1" u="sng" baseline="30000" dirty="0" smtClean="0">
                <a:solidFill>
                  <a:schemeClr val="tx1"/>
                </a:solidFill>
              </a:rPr>
              <a:t>3</a:t>
            </a:r>
            <a:r>
              <a:rPr lang="en-US" sz="3600" b="1" u="sng" dirty="0" smtClean="0">
                <a:solidFill>
                  <a:schemeClr val="tx1"/>
                </a:solidFill>
              </a:rPr>
              <a:t>(3a</a:t>
            </a:r>
            <a:r>
              <a:rPr lang="en-US" sz="3600" b="1" u="sng" baseline="30000" dirty="0" smtClean="0">
                <a:solidFill>
                  <a:schemeClr val="tx1"/>
                </a:solidFill>
              </a:rPr>
              <a:t>2</a:t>
            </a:r>
            <a:r>
              <a:rPr lang="en-US" sz="3600" b="1" u="sng" dirty="0" smtClean="0">
                <a:solidFill>
                  <a:schemeClr val="tx1"/>
                </a:solidFill>
              </a:rPr>
              <a:t>-4b)</a:t>
            </a:r>
            <a:r>
              <a:rPr lang="en-US" sz="3600" b="1" u="sng" baseline="30000" dirty="0" smtClean="0">
                <a:solidFill>
                  <a:schemeClr val="tx1"/>
                </a:solidFill>
              </a:rPr>
              <a:t>2</a:t>
            </a:r>
          </a:p>
          <a:p>
            <a:pPr algn="l"/>
            <a:r>
              <a:rPr lang="ru-RU" sz="2800" dirty="0" smtClean="0">
                <a:solidFill>
                  <a:schemeClr val="tx1"/>
                </a:solidFill>
              </a:rPr>
              <a:t>           - 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вынесение общего множителя за скобки;</a:t>
            </a:r>
          </a:p>
          <a:p>
            <a:pPr algn="l"/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-использование формул сокращённого  </a:t>
            </a:r>
          </a:p>
          <a:p>
            <a:pPr algn="l"/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умножения.</a:t>
            </a:r>
            <a:endParaRPr lang="en-US" sz="2800" baseline="30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2800" baseline="30000" dirty="0" smtClean="0">
              <a:solidFill>
                <a:srgbClr val="CC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14348" y="1000108"/>
            <a:ext cx="7773120" cy="772215"/>
          </a:xfrm>
          <a:noFill/>
        </p:spPr>
        <p:txBody>
          <a:bodyPr>
            <a:noAutofit/>
          </a:bodyPr>
          <a:lstStyle/>
          <a:p>
            <a:r>
              <a:rPr lang="ru-RU" sz="2800" b="1" i="1" u="sng" dirty="0" smtClean="0">
                <a:latin typeface="Palatino Linotype" pitchFamily="18" charset="0"/>
              </a:rPr>
              <a:t>Разложите многочлен на множители и укажите какие приёмы использовались при этом:</a:t>
            </a:r>
          </a:p>
        </p:txBody>
      </p:sp>
      <p:sp>
        <p:nvSpPr>
          <p:cNvPr id="921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71538" y="2143116"/>
            <a:ext cx="7143800" cy="4143404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  <a:tabLst>
                <a:tab pos="181443" algn="l"/>
              </a:tabLst>
            </a:pPr>
            <a:r>
              <a:rPr lang="en-US" sz="3600" b="1" dirty="0" smtClean="0">
                <a:solidFill>
                  <a:srgbClr val="CC0000"/>
                </a:solidFill>
              </a:rPr>
              <a:t>a</a:t>
            </a:r>
            <a:r>
              <a:rPr lang="en-US" sz="3600" b="1" baseline="30000" dirty="0" smtClean="0">
                <a:solidFill>
                  <a:srgbClr val="CC0000"/>
                </a:solidFill>
              </a:rPr>
              <a:t>2</a:t>
            </a:r>
            <a:r>
              <a:rPr lang="en-US" sz="3600" b="1" dirty="0" smtClean="0">
                <a:solidFill>
                  <a:srgbClr val="CC0000"/>
                </a:solidFill>
              </a:rPr>
              <a:t>+2ab+b</a:t>
            </a:r>
            <a:r>
              <a:rPr lang="en-US" sz="3600" b="1" baseline="30000" dirty="0" smtClean="0">
                <a:solidFill>
                  <a:srgbClr val="CC0000"/>
                </a:solidFill>
              </a:rPr>
              <a:t>2</a:t>
            </a:r>
            <a:r>
              <a:rPr lang="en-US" sz="3600" b="1" dirty="0" smtClean="0">
                <a:solidFill>
                  <a:srgbClr val="CC0000"/>
                </a:solidFill>
              </a:rPr>
              <a:t>-c</a:t>
            </a:r>
            <a:r>
              <a:rPr lang="en-US" sz="3600" b="1" baseline="30000" dirty="0" smtClean="0">
                <a:solidFill>
                  <a:srgbClr val="CC0000"/>
                </a:solidFill>
              </a:rPr>
              <a:t>2</a:t>
            </a:r>
          </a:p>
          <a:p>
            <a:pPr>
              <a:lnSpc>
                <a:spcPct val="90000"/>
              </a:lnSpc>
              <a:tabLst>
                <a:tab pos="181443" algn="l"/>
              </a:tabLst>
            </a:pPr>
            <a:r>
              <a:rPr lang="ru-RU" sz="2800" u="sng" dirty="0" smtClean="0">
                <a:solidFill>
                  <a:schemeClr val="tx1"/>
                </a:solidFill>
              </a:rPr>
              <a:t>Решение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</a:p>
          <a:p>
            <a:pPr>
              <a:lnSpc>
                <a:spcPct val="90000"/>
              </a:lnSpc>
              <a:tabLst>
                <a:tab pos="181443" algn="l"/>
              </a:tabLst>
            </a:pPr>
            <a:r>
              <a:rPr lang="en-US" sz="2800" dirty="0" smtClean="0">
                <a:solidFill>
                  <a:schemeClr val="tx1"/>
                </a:solidFill>
              </a:rPr>
              <a:t>a</a:t>
            </a:r>
            <a:r>
              <a:rPr lang="en-US" sz="2800" baseline="30000" dirty="0" smtClean="0">
                <a:solidFill>
                  <a:schemeClr val="tx1"/>
                </a:solidFill>
              </a:rPr>
              <a:t>2</a:t>
            </a:r>
            <a:r>
              <a:rPr lang="en-US" sz="2800" dirty="0" smtClean="0">
                <a:solidFill>
                  <a:schemeClr val="tx1"/>
                </a:solidFill>
              </a:rPr>
              <a:t>+2ab+b</a:t>
            </a:r>
            <a:r>
              <a:rPr lang="en-US" sz="2800" baseline="30000" dirty="0" smtClean="0">
                <a:solidFill>
                  <a:schemeClr val="tx1"/>
                </a:solidFill>
              </a:rPr>
              <a:t>2</a:t>
            </a:r>
            <a:r>
              <a:rPr lang="en-US" sz="2800" dirty="0" smtClean="0">
                <a:solidFill>
                  <a:schemeClr val="tx1"/>
                </a:solidFill>
              </a:rPr>
              <a:t>-</a:t>
            </a:r>
            <a:r>
              <a:rPr lang="ru-RU" sz="2800" dirty="0" smtClean="0">
                <a:solidFill>
                  <a:schemeClr val="tx1"/>
                </a:solidFill>
              </a:rPr>
              <a:t>с</a:t>
            </a:r>
            <a:r>
              <a:rPr lang="en-US" sz="2800" baseline="30000" dirty="0" smtClean="0">
                <a:solidFill>
                  <a:schemeClr val="tx1"/>
                </a:solidFill>
              </a:rPr>
              <a:t>2</a:t>
            </a:r>
            <a:r>
              <a:rPr lang="ru-RU" sz="2800" dirty="0" smtClean="0">
                <a:solidFill>
                  <a:schemeClr val="tx1"/>
                </a:solidFill>
              </a:rPr>
              <a:t>=</a:t>
            </a:r>
          </a:p>
          <a:p>
            <a:pPr>
              <a:lnSpc>
                <a:spcPct val="90000"/>
              </a:lnSpc>
              <a:tabLst>
                <a:tab pos="181443" algn="l"/>
              </a:tabLst>
            </a:pPr>
            <a:r>
              <a:rPr lang="ru-RU" sz="2800" dirty="0" smtClean="0">
                <a:solidFill>
                  <a:schemeClr val="tx1"/>
                </a:solidFill>
              </a:rPr>
              <a:t>=(</a:t>
            </a:r>
            <a:r>
              <a:rPr lang="en-US" sz="2800" dirty="0" smtClean="0">
                <a:solidFill>
                  <a:schemeClr val="tx1"/>
                </a:solidFill>
              </a:rPr>
              <a:t>a</a:t>
            </a:r>
            <a:r>
              <a:rPr lang="en-US" sz="2800" baseline="30000" dirty="0" smtClean="0">
                <a:solidFill>
                  <a:schemeClr val="tx1"/>
                </a:solidFill>
              </a:rPr>
              <a:t>2</a:t>
            </a:r>
            <a:r>
              <a:rPr lang="en-US" sz="2800" dirty="0" smtClean="0">
                <a:solidFill>
                  <a:schemeClr val="tx1"/>
                </a:solidFill>
              </a:rPr>
              <a:t>+2ab+b</a:t>
            </a:r>
            <a:r>
              <a:rPr lang="en-US" sz="2800" baseline="30000" dirty="0" smtClean="0">
                <a:solidFill>
                  <a:schemeClr val="tx1"/>
                </a:solidFill>
              </a:rPr>
              <a:t>2</a:t>
            </a:r>
            <a:r>
              <a:rPr lang="en-US" sz="2800" dirty="0" smtClean="0">
                <a:solidFill>
                  <a:schemeClr val="tx1"/>
                </a:solidFill>
              </a:rPr>
              <a:t>)-c</a:t>
            </a:r>
            <a:r>
              <a:rPr lang="en-US" sz="2800" baseline="30000" dirty="0" smtClean="0">
                <a:solidFill>
                  <a:schemeClr val="tx1"/>
                </a:solidFill>
              </a:rPr>
              <a:t>2</a:t>
            </a:r>
            <a:r>
              <a:rPr lang="en-US" sz="2800" dirty="0" smtClean="0">
                <a:solidFill>
                  <a:schemeClr val="tx1"/>
                </a:solidFill>
              </a:rPr>
              <a:t>=</a:t>
            </a:r>
            <a:endParaRPr lang="ru-RU" sz="2800" dirty="0" smtClean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tabLst>
                <a:tab pos="181443" algn="l"/>
              </a:tabLst>
            </a:pPr>
            <a:r>
              <a:rPr lang="ru-RU" sz="2800" dirty="0" smtClean="0">
                <a:solidFill>
                  <a:schemeClr val="tx1"/>
                </a:solidFill>
              </a:rPr>
              <a:t>=</a:t>
            </a:r>
            <a:r>
              <a:rPr lang="en-US" sz="2800" dirty="0" smtClean="0">
                <a:solidFill>
                  <a:schemeClr val="tx1"/>
                </a:solidFill>
              </a:rPr>
              <a:t>(a+b)</a:t>
            </a:r>
            <a:r>
              <a:rPr lang="en-US" sz="2800" baseline="30000" dirty="0" smtClean="0">
                <a:solidFill>
                  <a:schemeClr val="tx1"/>
                </a:solidFill>
              </a:rPr>
              <a:t>2</a:t>
            </a:r>
            <a:r>
              <a:rPr lang="en-US" sz="2800" dirty="0" smtClean="0">
                <a:solidFill>
                  <a:schemeClr val="tx1"/>
                </a:solidFill>
              </a:rPr>
              <a:t>-c</a:t>
            </a:r>
            <a:r>
              <a:rPr lang="en-US" sz="2800" baseline="30000" dirty="0" smtClean="0">
                <a:solidFill>
                  <a:schemeClr val="tx1"/>
                </a:solidFill>
              </a:rPr>
              <a:t>2</a:t>
            </a:r>
            <a:r>
              <a:rPr lang="en-US" sz="2800" dirty="0" smtClean="0">
                <a:solidFill>
                  <a:schemeClr val="tx1"/>
                </a:solidFill>
              </a:rPr>
              <a:t>=</a:t>
            </a:r>
            <a:endParaRPr lang="ru-RU" sz="2800" dirty="0" smtClean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tabLst>
                <a:tab pos="181443" algn="l"/>
              </a:tabLst>
            </a:pPr>
            <a:r>
              <a:rPr lang="ru-RU" sz="2800" b="1" u="sng" dirty="0" smtClean="0">
                <a:solidFill>
                  <a:schemeClr val="tx1"/>
                </a:solidFill>
              </a:rPr>
              <a:t>=</a:t>
            </a:r>
            <a:r>
              <a:rPr lang="en-US" sz="2800" b="1" u="sng" dirty="0" smtClean="0">
                <a:solidFill>
                  <a:schemeClr val="tx1"/>
                </a:solidFill>
              </a:rPr>
              <a:t>(a+b-c)(a+b+c)</a:t>
            </a:r>
          </a:p>
          <a:p>
            <a:pPr algn="l">
              <a:lnSpc>
                <a:spcPct val="90000"/>
              </a:lnSpc>
              <a:tabLst>
                <a:tab pos="181443" algn="l"/>
              </a:tabLst>
            </a:pPr>
            <a:r>
              <a:rPr lang="ru-RU" sz="2800" dirty="0" smtClean="0">
                <a:solidFill>
                  <a:schemeClr val="tx1"/>
                </a:solidFill>
              </a:rPr>
              <a:t>              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-группировка;</a:t>
            </a:r>
          </a:p>
          <a:p>
            <a:pPr algn="l">
              <a:lnSpc>
                <a:spcPct val="90000"/>
              </a:lnSpc>
              <a:tabLst>
                <a:tab pos="181443" algn="l"/>
              </a:tabLst>
            </a:pP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-использование формул сокращенного   </a:t>
            </a:r>
          </a:p>
          <a:p>
            <a:pPr algn="l">
              <a:lnSpc>
                <a:spcPct val="90000"/>
              </a:lnSpc>
              <a:tabLst>
                <a:tab pos="181443" algn="l"/>
              </a:tabLst>
            </a:pP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умножения.</a:t>
            </a:r>
            <a:endParaRPr lang="en-US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9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92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9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92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92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92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92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34" y="714356"/>
            <a:ext cx="8225280" cy="1158151"/>
          </a:xfrm>
        </p:spPr>
        <p:txBody>
          <a:bodyPr>
            <a:normAutofit fontScale="90000"/>
          </a:bodyPr>
          <a:lstStyle/>
          <a:p>
            <a:r>
              <a:rPr lang="ru-RU" sz="2800" b="1" i="1" u="sng" dirty="0" smtClean="0">
                <a:latin typeface="Palatino Linotype" pitchFamily="18" charset="0"/>
              </a:rPr>
              <a:t>Разложите многочлен на множители и укажите, какие приемы использовались при этом: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1571604" y="1928802"/>
            <a:ext cx="6858048" cy="4286280"/>
          </a:xfrm>
        </p:spPr>
        <p:txBody>
          <a:bodyPr>
            <a:normAutofit fontScale="92500"/>
          </a:bodyPr>
          <a:lstStyle/>
          <a:p>
            <a:pPr lvl="1" algn="ctr">
              <a:buFont typeface="Wingdings" pitchFamily="2" charset="2"/>
              <a:buNone/>
            </a:pPr>
            <a:r>
              <a:rPr lang="en-US" sz="3600" b="1" dirty="0" smtClean="0">
                <a:solidFill>
                  <a:srgbClr val="CC0000"/>
                </a:solidFill>
              </a:rPr>
              <a:t>y</a:t>
            </a:r>
            <a:r>
              <a:rPr lang="en-US" sz="3600" b="1" baseline="30000" dirty="0" smtClean="0">
                <a:solidFill>
                  <a:srgbClr val="CC0000"/>
                </a:solidFill>
              </a:rPr>
              <a:t>3</a:t>
            </a:r>
            <a:r>
              <a:rPr lang="en-US" sz="3600" b="1" dirty="0" smtClean="0">
                <a:solidFill>
                  <a:srgbClr val="CC0000"/>
                </a:solidFill>
              </a:rPr>
              <a:t>-3y</a:t>
            </a:r>
            <a:r>
              <a:rPr lang="en-US" sz="3600" b="1" baseline="30000" dirty="0" smtClean="0">
                <a:solidFill>
                  <a:srgbClr val="CC0000"/>
                </a:solidFill>
              </a:rPr>
              <a:t>2</a:t>
            </a:r>
            <a:r>
              <a:rPr lang="en-US" sz="3600" b="1" dirty="0" smtClean="0">
                <a:solidFill>
                  <a:srgbClr val="CC0000"/>
                </a:solidFill>
              </a:rPr>
              <a:t>+6y-8</a:t>
            </a:r>
          </a:p>
          <a:p>
            <a:pPr lvl="1" algn="ctr">
              <a:buFont typeface="Wingdings" pitchFamily="2" charset="2"/>
              <a:buNone/>
            </a:pPr>
            <a:r>
              <a:rPr lang="ru-RU" sz="2400" u="sng" dirty="0" smtClean="0"/>
              <a:t>Решение</a:t>
            </a:r>
          </a:p>
          <a:p>
            <a:pPr lvl="1" algn="ctr">
              <a:buFont typeface="Wingdings" pitchFamily="2" charset="2"/>
              <a:buNone/>
            </a:pPr>
            <a:r>
              <a:rPr lang="en-US" sz="2400" dirty="0" smtClean="0"/>
              <a:t>y</a:t>
            </a:r>
            <a:r>
              <a:rPr lang="en-US" sz="2400" baseline="30000" dirty="0" smtClean="0"/>
              <a:t>3</a:t>
            </a:r>
            <a:r>
              <a:rPr lang="en-US" sz="2400" dirty="0" smtClean="0"/>
              <a:t>-3y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+6y-8=(y</a:t>
            </a:r>
            <a:r>
              <a:rPr lang="en-US" sz="2400" baseline="30000" dirty="0" smtClean="0"/>
              <a:t>3</a:t>
            </a:r>
            <a:r>
              <a:rPr lang="en-US" sz="2400" dirty="0" smtClean="0"/>
              <a:t>-8)-(3y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-6y)=</a:t>
            </a:r>
            <a:endParaRPr lang="en-US" sz="2400" baseline="30000" dirty="0" smtClean="0"/>
          </a:p>
          <a:p>
            <a:pPr lvl="1" algn="ctr">
              <a:buFont typeface="Wingdings" pitchFamily="2" charset="2"/>
              <a:buNone/>
            </a:pPr>
            <a:r>
              <a:rPr lang="ru-RU" sz="2400" dirty="0" smtClean="0"/>
              <a:t>=</a:t>
            </a:r>
            <a:r>
              <a:rPr lang="en-US" sz="2400" dirty="0" smtClean="0"/>
              <a:t>(y-2)(y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+2y+4)-3y(y-2)=</a:t>
            </a:r>
          </a:p>
          <a:p>
            <a:pPr lvl="1" algn="ctr">
              <a:buFont typeface="Wingdings" pitchFamily="2" charset="2"/>
              <a:buNone/>
            </a:pPr>
            <a:r>
              <a:rPr lang="ru-RU" sz="2400" dirty="0" smtClean="0"/>
              <a:t>=</a:t>
            </a:r>
            <a:r>
              <a:rPr lang="en-US" sz="2400" dirty="0" smtClean="0"/>
              <a:t>(y-2)(y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+2y+4-3y)=</a:t>
            </a:r>
            <a:endParaRPr lang="ru-RU" sz="2400" dirty="0" smtClean="0"/>
          </a:p>
          <a:p>
            <a:pPr lvl="1" algn="ctr">
              <a:buFont typeface="Wingdings" pitchFamily="2" charset="2"/>
              <a:buNone/>
            </a:pPr>
            <a:r>
              <a:rPr lang="ru-RU" sz="3000" b="1" u="sng" dirty="0" smtClean="0"/>
              <a:t>=</a:t>
            </a:r>
            <a:r>
              <a:rPr lang="en-US" sz="3000" b="1" u="sng" dirty="0" smtClean="0"/>
              <a:t>(y-2)(y</a:t>
            </a:r>
            <a:r>
              <a:rPr lang="en-US" sz="3000" b="1" u="sng" baseline="30000" dirty="0" smtClean="0"/>
              <a:t>2</a:t>
            </a:r>
            <a:r>
              <a:rPr lang="en-US" sz="3000" b="1" u="sng" dirty="0" smtClean="0"/>
              <a:t>-y+4</a:t>
            </a:r>
            <a:r>
              <a:rPr lang="ru-RU" sz="3000" b="1" u="sng" dirty="0" smtClean="0"/>
              <a:t>)</a:t>
            </a:r>
          </a:p>
          <a:p>
            <a:pPr>
              <a:buFont typeface="Wingdings" pitchFamily="2" charset="2"/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            -группировка;</a:t>
            </a:r>
          </a:p>
          <a:p>
            <a:pPr lvl="1">
              <a:buFont typeface="Wingdings" pitchFamily="2" charset="2"/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      -формулы сокращенного умножения;</a:t>
            </a:r>
          </a:p>
          <a:p>
            <a:pPr lvl="1">
              <a:buFont typeface="Wingdings" pitchFamily="2" charset="2"/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      -вынесение общего множителя за скобки.</a:t>
            </a:r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ctr"/>
            <a:endParaRPr lang="ru-RU" sz="2400" dirty="0" smtClean="0">
              <a:solidFill>
                <a:srgbClr val="CC0000"/>
              </a:solidFill>
            </a:endParaRPr>
          </a:p>
          <a:p>
            <a:pPr lvl="1" algn="ctr"/>
            <a:endParaRPr lang="en-US" sz="2400" dirty="0" smtClean="0">
              <a:solidFill>
                <a:srgbClr val="CC0000"/>
              </a:solidFill>
            </a:endParaRPr>
          </a:p>
          <a:p>
            <a:pPr lvl="1" algn="ctr"/>
            <a:endParaRPr lang="ru-R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500" b="1" i="1" u="sng" dirty="0" smtClean="0">
                <a:latin typeface="Palatino Linotype" pitchFamily="18" charset="0"/>
              </a:rPr>
              <a:t>Разложите многочлен на множители и укажите какие приёмы использовались при этом:</a:t>
            </a:r>
            <a:endParaRPr lang="ru-RU" sz="2500" dirty="0"/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3300" b="1" dirty="0" smtClean="0">
                <a:solidFill>
                  <a:srgbClr val="FF0000"/>
                </a:solidFill>
              </a:rPr>
              <a:t>n</a:t>
            </a:r>
            <a:r>
              <a:rPr lang="en-US" sz="3300" b="1" baseline="30000" dirty="0" smtClean="0">
                <a:solidFill>
                  <a:srgbClr val="FF0000"/>
                </a:solidFill>
              </a:rPr>
              <a:t>3 </a:t>
            </a:r>
            <a:r>
              <a:rPr lang="en-US" sz="3300" b="1" dirty="0">
                <a:solidFill>
                  <a:srgbClr val="FF0000"/>
                </a:solidFill>
              </a:rPr>
              <a:t>+ 3n + 2n </a:t>
            </a:r>
            <a:endParaRPr lang="en-US" sz="33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ru-RU" sz="2400" u="sng" dirty="0" smtClean="0"/>
              <a:t>Решение:</a:t>
            </a:r>
            <a:endParaRPr lang="en-US" sz="2400" u="sng" dirty="0" smtClean="0"/>
          </a:p>
          <a:p>
            <a:pPr algn="ctr">
              <a:buNone/>
            </a:pPr>
            <a:r>
              <a:rPr lang="en-US" sz="2400" dirty="0" smtClean="0"/>
              <a:t>n</a:t>
            </a:r>
            <a:r>
              <a:rPr lang="en-US" sz="2400" baseline="30000" dirty="0" smtClean="0"/>
              <a:t>3 </a:t>
            </a:r>
            <a:r>
              <a:rPr lang="en-US" sz="2400" dirty="0"/>
              <a:t>+ 3n + 2n = n(n</a:t>
            </a:r>
            <a:r>
              <a:rPr lang="en-US" sz="2400" baseline="30000" dirty="0"/>
              <a:t>2</a:t>
            </a:r>
            <a:r>
              <a:rPr lang="en-US" sz="2400" dirty="0"/>
              <a:t>+2n+n+2</a:t>
            </a:r>
            <a:r>
              <a:rPr lang="en-US" sz="2400" dirty="0" smtClean="0"/>
              <a:t>)</a:t>
            </a:r>
            <a:r>
              <a:rPr lang="ru-RU" sz="2400" dirty="0" smtClean="0"/>
              <a:t>=</a:t>
            </a:r>
          </a:p>
          <a:p>
            <a:pPr algn="ctr">
              <a:buNone/>
            </a:pPr>
            <a:r>
              <a:rPr lang="en-US" sz="2400" dirty="0" smtClean="0"/>
              <a:t> </a:t>
            </a:r>
            <a:r>
              <a:rPr lang="en-US" sz="2400" dirty="0"/>
              <a:t>= n[ n·(n+2)+(n+2</a:t>
            </a:r>
            <a:r>
              <a:rPr lang="en-US" sz="2400" dirty="0" smtClean="0"/>
              <a:t>)]</a:t>
            </a:r>
            <a:r>
              <a:rPr lang="ru-RU" sz="2400" dirty="0" smtClean="0"/>
              <a:t>=</a:t>
            </a:r>
          </a:p>
          <a:p>
            <a:pPr algn="ctr">
              <a:buNone/>
            </a:pPr>
            <a:r>
              <a:rPr lang="en-US" sz="2400" dirty="0" smtClean="0"/>
              <a:t>= </a:t>
            </a:r>
            <a:r>
              <a:rPr lang="en-US" sz="2400" b="1" dirty="0"/>
              <a:t>n(n+2)(n+1</a:t>
            </a:r>
            <a:r>
              <a:rPr lang="en-US" sz="2400" b="1" dirty="0" smtClean="0"/>
              <a:t>)</a:t>
            </a:r>
            <a:endParaRPr lang="ru-RU" sz="2400" b="1" dirty="0" smtClean="0"/>
          </a:p>
          <a:p>
            <a:pPr>
              <a:buFont typeface="Wingdings" pitchFamily="2" charset="2"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-вынесение общего множителя за скобку;</a:t>
            </a:r>
          </a:p>
          <a:p>
            <a:pPr>
              <a:buFont typeface="Wingdings" pitchFamily="2" charset="2"/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- предварительное преобразование многочлена;</a:t>
            </a:r>
          </a:p>
          <a:p>
            <a:pPr>
              <a:buFont typeface="Wingdings" pitchFamily="2" charset="2"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-группировка</a:t>
            </a:r>
          </a:p>
          <a:p>
            <a:pPr algn="ctr">
              <a:buFont typeface="Wingdings" pitchFamily="2" charset="2"/>
              <a:buNone/>
            </a:pP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endParaRPr lang="ru-RU" sz="2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://static.tumblr.com/70d7b174653caf9777c3358098bbe05d/cucwqzf/qzTnth7v0/tumblr_static_6x8jg19cq58gkwgw8o0c8g0c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785786" y="4000504"/>
            <a:ext cx="8229600" cy="1143000"/>
          </a:xfrm>
        </p:spPr>
        <p:txBody>
          <a:bodyPr/>
          <a:lstStyle/>
          <a:p>
            <a:pPr eaLnBrk="1" hangingPunct="1"/>
            <a:r>
              <a:rPr lang="ru-RU" dirty="0" smtClean="0"/>
              <a:t>Оцените свою работу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1357290" y="2500306"/>
            <a:ext cx="7400948" cy="2828932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ru-RU" sz="2800" dirty="0" smtClean="0"/>
          </a:p>
          <a:p>
            <a:pPr eaLnBrk="1" hangingPunct="1">
              <a:buFont typeface="Wingdings" pitchFamily="2" charset="2"/>
              <a:buNone/>
            </a:pPr>
            <a:endParaRPr lang="ru-R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1"/>
          <p:cNvSpPr txBox="1">
            <a:spLocks noChangeArrowheads="1"/>
          </p:cNvSpPr>
          <p:nvPr/>
        </p:nvSpPr>
        <p:spPr bwMode="auto">
          <a:xfrm>
            <a:off x="714348" y="357166"/>
            <a:ext cx="7786742" cy="575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0" tIns="45715" rIns="91430" bIns="45715">
            <a:spAutoFit/>
          </a:bodyPr>
          <a:lstStyle/>
          <a:p>
            <a:pPr algn="ctr"/>
            <a:endParaRPr lang="ru-RU" sz="3200" b="1" dirty="0">
              <a:solidFill>
                <a:srgbClr val="CC0000"/>
              </a:solidFill>
              <a:latin typeface="Times New Roman" pitchFamily="18" charset="0"/>
            </a:endParaRPr>
          </a:p>
          <a:p>
            <a:pPr algn="ctr"/>
            <a:r>
              <a:rPr lang="ru-RU" sz="2800" b="1" dirty="0">
                <a:solidFill>
                  <a:schemeClr val="accent2">
                    <a:lumMod val="75000"/>
                  </a:schemeClr>
                </a:solidFill>
              </a:rPr>
              <a:t>Алгоритм разложения многочлена на множители:</a:t>
            </a:r>
          </a:p>
          <a:p>
            <a:pPr>
              <a:buFont typeface="Wingdings" pitchFamily="2" charset="2"/>
              <a:buChar char="§"/>
            </a:pPr>
            <a:r>
              <a:rPr lang="ru-RU" sz="2800" b="1" dirty="0" smtClean="0">
                <a:latin typeface="Times New Roman" pitchFamily="18" charset="0"/>
              </a:rPr>
              <a:t> </a:t>
            </a:r>
            <a:r>
              <a:rPr lang="ru-RU" sz="2800" dirty="0" smtClean="0">
                <a:latin typeface="+mj-lt"/>
              </a:rPr>
              <a:t>вынести </a:t>
            </a:r>
            <a:r>
              <a:rPr lang="ru-RU" sz="2800" dirty="0">
                <a:latin typeface="+mj-lt"/>
              </a:rPr>
              <a:t>общий множитель за</a:t>
            </a:r>
            <a:r>
              <a:rPr lang="en-US" sz="2800" dirty="0">
                <a:latin typeface="Bauhaus 93" pitchFamily="82" charset="0"/>
              </a:rPr>
              <a:t>	</a:t>
            </a:r>
            <a:r>
              <a:rPr lang="ru-RU" sz="2800" dirty="0">
                <a:latin typeface="+mj-lt"/>
              </a:rPr>
              <a:t>скобки</a:t>
            </a:r>
            <a:r>
              <a:rPr lang="en-US" sz="2800" dirty="0">
                <a:latin typeface="Bauhaus 93" pitchFamily="82" charset="0"/>
              </a:rPr>
              <a:t> </a:t>
            </a:r>
            <a:r>
              <a:rPr lang="ru-RU" sz="2800" dirty="0" smtClean="0">
                <a:latin typeface="+mj-lt"/>
              </a:rPr>
              <a:t>(</a:t>
            </a:r>
            <a:r>
              <a:rPr lang="ru-RU" sz="2800" dirty="0">
                <a:latin typeface="+mj-lt"/>
              </a:rPr>
              <a:t>если он есть);</a:t>
            </a:r>
          </a:p>
          <a:p>
            <a:pPr>
              <a:buFont typeface="Wingdings" pitchFamily="2" charset="2"/>
              <a:buChar char="§"/>
            </a:pPr>
            <a:endParaRPr lang="ru-RU" sz="2800" dirty="0">
              <a:latin typeface="+mj-lt"/>
            </a:endParaRPr>
          </a:p>
          <a:p>
            <a:pPr>
              <a:buFont typeface="Wingdings" pitchFamily="2" charset="2"/>
              <a:buChar char="§"/>
            </a:pPr>
            <a:r>
              <a:rPr lang="ru-RU" sz="2800" dirty="0" smtClean="0">
                <a:latin typeface="+mj-lt"/>
              </a:rPr>
              <a:t> применить </a:t>
            </a:r>
            <a:r>
              <a:rPr lang="ru-RU" sz="2800" dirty="0">
                <a:latin typeface="+mj-lt"/>
              </a:rPr>
              <a:t>формулы </a:t>
            </a:r>
            <a:r>
              <a:rPr lang="ru-RU" sz="2800" dirty="0" smtClean="0">
                <a:latin typeface="+mj-lt"/>
              </a:rPr>
              <a:t>сокращенного умножения</a:t>
            </a:r>
            <a:r>
              <a:rPr lang="en-US" sz="2800" dirty="0" smtClean="0">
                <a:latin typeface="Bauhaus 93" pitchFamily="82" charset="0"/>
              </a:rPr>
              <a:t> </a:t>
            </a:r>
            <a:r>
              <a:rPr lang="ru-RU" sz="2800" dirty="0">
                <a:latin typeface="+mj-lt"/>
              </a:rPr>
              <a:t>(если это возможно</a:t>
            </a:r>
            <a:r>
              <a:rPr lang="ru-RU" sz="2800" dirty="0" smtClean="0">
                <a:latin typeface="+mj-lt"/>
              </a:rPr>
              <a:t>);</a:t>
            </a:r>
          </a:p>
          <a:p>
            <a:pPr>
              <a:buFont typeface="Wingdings" pitchFamily="2" charset="2"/>
              <a:buChar char="§"/>
            </a:pPr>
            <a:endParaRPr lang="ru-RU" sz="2800" dirty="0">
              <a:latin typeface="+mj-lt"/>
            </a:endParaRPr>
          </a:p>
          <a:p>
            <a:pPr>
              <a:buFont typeface="Wingdings" pitchFamily="2" charset="2"/>
              <a:buChar char="§"/>
            </a:pPr>
            <a:r>
              <a:rPr lang="ru-RU" sz="2800" dirty="0" smtClean="0">
                <a:latin typeface="+mj-lt"/>
              </a:rPr>
              <a:t>  применить </a:t>
            </a:r>
            <a:r>
              <a:rPr lang="ru-RU" sz="2800" dirty="0">
                <a:latin typeface="+mj-lt"/>
              </a:rPr>
              <a:t>способ группировки</a:t>
            </a:r>
            <a:r>
              <a:rPr lang="ru-RU" sz="2800" dirty="0" smtClean="0">
                <a:latin typeface="+mj-lt"/>
              </a:rPr>
              <a:t>;</a:t>
            </a:r>
          </a:p>
          <a:p>
            <a:pPr>
              <a:buFont typeface="Wingdings" pitchFamily="2" charset="2"/>
              <a:buChar char="§"/>
            </a:pPr>
            <a:endParaRPr lang="ru-RU" sz="2800" dirty="0" smtClean="0">
              <a:latin typeface="+mj-lt"/>
            </a:endParaRPr>
          </a:p>
          <a:p>
            <a:pPr>
              <a:buFont typeface="Wingdings" pitchFamily="2" charset="2"/>
              <a:buChar char="§"/>
            </a:pPr>
            <a:r>
              <a:rPr lang="ru-RU" sz="2800" dirty="0" smtClean="0">
                <a:latin typeface="+mj-lt"/>
              </a:rPr>
              <a:t>  можно </a:t>
            </a:r>
            <a:r>
              <a:rPr lang="ru-RU" sz="2800" dirty="0">
                <a:latin typeface="+mj-lt"/>
              </a:rPr>
              <a:t>проверить </a:t>
            </a:r>
            <a:r>
              <a:rPr lang="ru-RU" sz="2800" dirty="0" smtClean="0">
                <a:latin typeface="+mj-lt"/>
              </a:rPr>
              <a:t>полученный </a:t>
            </a:r>
            <a:r>
              <a:rPr lang="ru-RU" sz="2800" dirty="0">
                <a:latin typeface="+mj-lt"/>
              </a:rPr>
              <a:t>результат </a:t>
            </a:r>
            <a:r>
              <a:rPr lang="ru-RU" sz="2800" dirty="0" smtClean="0">
                <a:latin typeface="+mj-lt"/>
              </a:rPr>
              <a:t>умножением</a:t>
            </a:r>
            <a:r>
              <a:rPr lang="ru-RU" sz="2800" b="1" dirty="0">
                <a:latin typeface="+mj-lt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3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3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3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3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3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3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3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3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3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http://static.tumblr.com/70d7b174653caf9777c3358098bbe05d/cucwqzf/qzTnth7v0/tumblr_static_6x8jg19cq58gkwgw8o0c8g0c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3214686"/>
            <a:ext cx="8229600" cy="1143000"/>
          </a:xfrm>
        </p:spPr>
        <p:txBody>
          <a:bodyPr/>
          <a:lstStyle/>
          <a:p>
            <a:r>
              <a:rPr lang="ru-RU" dirty="0" smtClean="0"/>
              <a:t>Работа в парах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://static.tumblr.com/70d7b174653caf9777c3358098bbe05d/cucwqzf/qzTnth7v0/tumblr_static_6x8jg19cq58gkwgw8o0c8g0c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785786" y="4000504"/>
            <a:ext cx="8229600" cy="1143000"/>
          </a:xfrm>
        </p:spPr>
        <p:txBody>
          <a:bodyPr/>
          <a:lstStyle/>
          <a:p>
            <a:pPr eaLnBrk="1" hangingPunct="1"/>
            <a:r>
              <a:rPr lang="ru-RU" dirty="0" smtClean="0"/>
              <a:t>Оцените свою работу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1357290" y="2500306"/>
            <a:ext cx="7400948" cy="2828932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ru-RU" sz="2800" dirty="0" smtClean="0"/>
          </a:p>
          <a:p>
            <a:pPr eaLnBrk="1" hangingPunct="1">
              <a:buFont typeface="Wingdings" pitchFamily="2" charset="2"/>
              <a:buNone/>
            </a:pPr>
            <a:endParaRPr lang="ru-R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" name="Picture 6" descr="http://static.tumblr.com/70d7b174653caf9777c3358098bbe05d/cucwqzf/qzTnth7v0/tumblr_static_6x8jg19cq58gkwgw8o0c8g0c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643042" y="3929066"/>
            <a:ext cx="650085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Физкультминутка 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4000" dirty="0" smtClean="0"/>
              <a:t>              </a:t>
            </a:r>
            <a:r>
              <a:rPr lang="en-US" sz="3600" dirty="0" smtClean="0"/>
              <a:t>a</a:t>
            </a:r>
            <a:r>
              <a:rPr lang="en-US" sz="3600" baseline="30000" dirty="0" smtClean="0"/>
              <a:t>3</a:t>
            </a:r>
            <a:r>
              <a:rPr lang="en-US" sz="3600" dirty="0" smtClean="0"/>
              <a:t> – b</a:t>
            </a:r>
            <a:r>
              <a:rPr lang="en-US" sz="3600" baseline="30000" dirty="0" smtClean="0"/>
              <a:t>3</a:t>
            </a:r>
            <a:r>
              <a:rPr lang="en-US" sz="3600" dirty="0" smtClean="0"/>
              <a:t> = (a – b)( a</a:t>
            </a:r>
            <a:r>
              <a:rPr lang="en-US" sz="3600" baseline="30000" dirty="0" smtClean="0"/>
              <a:t>2</a:t>
            </a:r>
            <a:r>
              <a:rPr lang="en-US" sz="3600" dirty="0" smtClean="0"/>
              <a:t> + 2ab +b</a:t>
            </a:r>
            <a:r>
              <a:rPr lang="en-US" sz="3600" baseline="30000" dirty="0" smtClean="0"/>
              <a:t>2</a:t>
            </a:r>
            <a:r>
              <a:rPr lang="en-US" sz="3600" dirty="0" smtClean="0"/>
              <a:t>)</a:t>
            </a:r>
            <a:endParaRPr lang="ru-RU" sz="3600" dirty="0" smtClean="0"/>
          </a:p>
          <a:p>
            <a:pPr>
              <a:buNone/>
            </a:pPr>
            <a:r>
              <a:rPr lang="ru-RU" sz="3600" dirty="0" smtClean="0"/>
              <a:t>      </a:t>
            </a:r>
            <a:r>
              <a:rPr lang="en-US" sz="3600" dirty="0" smtClean="0"/>
              <a:t>a</a:t>
            </a:r>
            <a:r>
              <a:rPr lang="en-US" sz="3600" baseline="30000" dirty="0" smtClean="0"/>
              <a:t>3</a:t>
            </a:r>
            <a:r>
              <a:rPr lang="en-US" sz="3600" dirty="0" smtClean="0"/>
              <a:t> + b</a:t>
            </a:r>
            <a:r>
              <a:rPr lang="en-US" sz="3600" baseline="30000" dirty="0" smtClean="0"/>
              <a:t>3</a:t>
            </a:r>
            <a:r>
              <a:rPr lang="en-US" sz="3600" dirty="0" smtClean="0"/>
              <a:t> = (a + b)( a</a:t>
            </a:r>
            <a:r>
              <a:rPr lang="en-US" sz="3600" baseline="30000" dirty="0" smtClean="0"/>
              <a:t>2</a:t>
            </a:r>
            <a:r>
              <a:rPr lang="en-US" sz="3600" dirty="0" smtClean="0"/>
              <a:t> - ab +b</a:t>
            </a:r>
            <a:r>
              <a:rPr lang="en-US" sz="3600" baseline="30000" dirty="0" smtClean="0"/>
              <a:t>2</a:t>
            </a:r>
            <a:r>
              <a:rPr lang="en-US" sz="3600" dirty="0" smtClean="0"/>
              <a:t>)</a:t>
            </a:r>
            <a:endParaRPr lang="ru-RU" sz="3600" dirty="0" smtClean="0"/>
          </a:p>
          <a:p>
            <a:pPr>
              <a:buNone/>
            </a:pPr>
            <a:r>
              <a:rPr lang="en-US" sz="4000" dirty="0" smtClean="0"/>
              <a:t>                          </a:t>
            </a:r>
            <a:r>
              <a:rPr lang="ru-RU" sz="4000" dirty="0" smtClean="0"/>
              <a:t> </a:t>
            </a:r>
            <a:r>
              <a:rPr lang="en-US" sz="3600" dirty="0" smtClean="0"/>
              <a:t>(a + b)</a:t>
            </a:r>
            <a:r>
              <a:rPr lang="en-US" sz="3600" baseline="30000" dirty="0" smtClean="0"/>
              <a:t>2</a:t>
            </a:r>
            <a:r>
              <a:rPr lang="en-US" sz="3600" dirty="0" smtClean="0"/>
              <a:t> = a</a:t>
            </a:r>
            <a:r>
              <a:rPr lang="en-US" sz="3600" baseline="30000" dirty="0" smtClean="0"/>
              <a:t>2</a:t>
            </a:r>
            <a:r>
              <a:rPr lang="en-US" sz="3600" dirty="0" smtClean="0"/>
              <a:t> + b</a:t>
            </a:r>
            <a:r>
              <a:rPr lang="en-US" sz="3600" baseline="30000" dirty="0" smtClean="0"/>
              <a:t>2</a:t>
            </a:r>
            <a:r>
              <a:rPr lang="en-US" sz="3600" dirty="0" smtClean="0"/>
              <a:t> + 2ab</a:t>
            </a:r>
            <a:endParaRPr lang="ru-RU" sz="3600" dirty="0" smtClean="0"/>
          </a:p>
          <a:p>
            <a:pPr>
              <a:buNone/>
            </a:pPr>
            <a:r>
              <a:rPr lang="ru-RU" sz="4000" dirty="0" smtClean="0"/>
              <a:t>          </a:t>
            </a:r>
            <a:r>
              <a:rPr lang="en-US" sz="3600" dirty="0" smtClean="0"/>
              <a:t>(a - b)</a:t>
            </a:r>
            <a:r>
              <a:rPr lang="en-US" sz="3600" baseline="30000" dirty="0" smtClean="0"/>
              <a:t>3 </a:t>
            </a:r>
            <a:r>
              <a:rPr lang="en-US" sz="3600" dirty="0" smtClean="0"/>
              <a:t>= a</a:t>
            </a:r>
            <a:r>
              <a:rPr lang="en-US" sz="3600" baseline="30000" dirty="0" smtClean="0"/>
              <a:t>3</a:t>
            </a:r>
            <a:r>
              <a:rPr lang="en-US" sz="3600" dirty="0" smtClean="0"/>
              <a:t> – 3a</a:t>
            </a:r>
            <a:r>
              <a:rPr lang="en-US" sz="3600" baseline="30000" dirty="0" smtClean="0"/>
              <a:t>2</a:t>
            </a:r>
            <a:r>
              <a:rPr lang="en-US" sz="3600" dirty="0" smtClean="0"/>
              <a:t>b + 3ab</a:t>
            </a:r>
            <a:r>
              <a:rPr lang="en-US" sz="3600" baseline="30000" dirty="0" smtClean="0"/>
              <a:t>2</a:t>
            </a:r>
            <a:r>
              <a:rPr lang="en-US" sz="3600" dirty="0" smtClean="0"/>
              <a:t> – b</a:t>
            </a:r>
            <a:r>
              <a:rPr lang="en-US" sz="3600" baseline="30000" dirty="0" smtClean="0"/>
              <a:t>3</a:t>
            </a:r>
            <a:endParaRPr lang="ru-RU" sz="3600" baseline="30000" dirty="0" smtClean="0"/>
          </a:p>
          <a:p>
            <a:pPr>
              <a:buNone/>
            </a:pPr>
            <a:r>
              <a:rPr lang="ru-RU" sz="4000" dirty="0" smtClean="0"/>
              <a:t>     </a:t>
            </a:r>
            <a:r>
              <a:rPr lang="en-US" sz="3600" dirty="0" smtClean="0"/>
              <a:t>a</a:t>
            </a:r>
            <a:r>
              <a:rPr lang="en-US" sz="3600" baseline="30000" dirty="0" smtClean="0"/>
              <a:t>2</a:t>
            </a:r>
            <a:r>
              <a:rPr lang="en-US" sz="3600" dirty="0" smtClean="0"/>
              <a:t> – b</a:t>
            </a:r>
            <a:r>
              <a:rPr lang="en-US" sz="3600" baseline="30000" dirty="0" smtClean="0"/>
              <a:t>2</a:t>
            </a:r>
            <a:r>
              <a:rPr lang="en-US" sz="3600" dirty="0" smtClean="0"/>
              <a:t> = (a – b)(a - b)</a:t>
            </a:r>
            <a:endParaRPr lang="ru-RU" sz="3600" dirty="0" smtClean="0"/>
          </a:p>
          <a:p>
            <a:pPr>
              <a:buNone/>
            </a:pPr>
            <a:r>
              <a:rPr lang="ru-RU" sz="4000" dirty="0" smtClean="0"/>
              <a:t>                                   </a:t>
            </a:r>
            <a:r>
              <a:rPr lang="en-US" sz="3600" dirty="0" smtClean="0"/>
              <a:t>a</a:t>
            </a:r>
            <a:r>
              <a:rPr lang="en-US" sz="3600" baseline="30000" dirty="0" smtClean="0"/>
              <a:t>2</a:t>
            </a:r>
            <a:r>
              <a:rPr lang="en-US" sz="3600" dirty="0" smtClean="0"/>
              <a:t> + b</a:t>
            </a:r>
            <a:r>
              <a:rPr lang="en-US" sz="3600" baseline="30000" dirty="0" smtClean="0"/>
              <a:t>2</a:t>
            </a:r>
            <a:r>
              <a:rPr lang="en-US" sz="3600" dirty="0" smtClean="0"/>
              <a:t> + 2ab = (a – b)</a:t>
            </a:r>
            <a:r>
              <a:rPr lang="en-US" sz="3600" baseline="30000" dirty="0" smtClean="0"/>
              <a:t>2</a:t>
            </a:r>
            <a:endParaRPr lang="ru-RU" sz="3600" dirty="0" smtClean="0"/>
          </a:p>
          <a:p>
            <a:pPr>
              <a:buNone/>
            </a:pPr>
            <a:r>
              <a:rPr lang="en-US" sz="3600" dirty="0" smtClean="0"/>
              <a:t>        (a + b)</a:t>
            </a:r>
            <a:r>
              <a:rPr lang="en-US" sz="3600" baseline="30000" dirty="0" smtClean="0"/>
              <a:t>3 </a:t>
            </a:r>
            <a:r>
              <a:rPr lang="en-US" sz="3600" dirty="0" smtClean="0"/>
              <a:t>= a</a:t>
            </a:r>
            <a:r>
              <a:rPr lang="en-US" sz="3600" baseline="30000" dirty="0" smtClean="0"/>
              <a:t>3</a:t>
            </a:r>
            <a:r>
              <a:rPr lang="en-US" sz="3600" dirty="0" smtClean="0"/>
              <a:t> - 3a</a:t>
            </a:r>
            <a:r>
              <a:rPr lang="en-US" sz="3600" baseline="30000" dirty="0" smtClean="0"/>
              <a:t>2</a:t>
            </a:r>
            <a:r>
              <a:rPr lang="en-US" sz="3600" dirty="0" smtClean="0"/>
              <a:t>b + 3ab</a:t>
            </a:r>
            <a:r>
              <a:rPr lang="en-US" sz="3600" baseline="30000" dirty="0" smtClean="0"/>
              <a:t>2</a:t>
            </a:r>
            <a:r>
              <a:rPr lang="en-US" sz="3600" dirty="0" smtClean="0"/>
              <a:t> - b</a:t>
            </a:r>
            <a:r>
              <a:rPr lang="en-US" sz="3600" baseline="30000" dirty="0" smtClean="0"/>
              <a:t>3 </a:t>
            </a:r>
            <a:endParaRPr lang="ru-RU" sz="3600" dirty="0" smtClean="0"/>
          </a:p>
          <a:p>
            <a:pPr>
              <a:buNone/>
            </a:pPr>
            <a:endParaRPr lang="ru-RU" sz="4000" dirty="0" smtClean="0"/>
          </a:p>
          <a:p>
            <a:pPr>
              <a:buNone/>
            </a:pPr>
            <a:endParaRPr lang="ru-RU" sz="4000" dirty="0" smtClean="0"/>
          </a:p>
          <a:p>
            <a:pPr>
              <a:buNone/>
            </a:pPr>
            <a:endParaRPr lang="ru-RU" sz="4000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00034" y="357166"/>
            <a:ext cx="63579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a</a:t>
            </a:r>
            <a:r>
              <a:rPr lang="en-US" sz="3600" baseline="30000" dirty="0" smtClean="0"/>
              <a:t>2</a:t>
            </a:r>
            <a:r>
              <a:rPr lang="en-US" sz="3600" dirty="0" smtClean="0"/>
              <a:t> + b</a:t>
            </a:r>
            <a:r>
              <a:rPr lang="en-US" sz="3600" baseline="30000" dirty="0" smtClean="0"/>
              <a:t>2</a:t>
            </a:r>
            <a:r>
              <a:rPr lang="en-US" sz="3600" dirty="0" smtClean="0"/>
              <a:t> – 2ab = (a – b)</a:t>
            </a:r>
            <a:r>
              <a:rPr lang="ru-RU" sz="3600" dirty="0" smtClean="0"/>
              <a:t>(а – </a:t>
            </a:r>
            <a:r>
              <a:rPr lang="en-US" sz="3600" dirty="0" smtClean="0"/>
              <a:t>b)</a:t>
            </a:r>
            <a:endParaRPr lang="ru-RU" sz="36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5643578"/>
            <a:ext cx="1785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Рисуй </a:t>
            </a: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43504" y="214290"/>
            <a:ext cx="21262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глазами</a:t>
            </a: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43570" y="5857892"/>
            <a:ext cx="30207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треугольник</a:t>
            </a: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5 -0.00647 L 0.3776 -0.7408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900" y="-36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3.17919E-6 L 0.24357 0.80879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00" y="40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35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4 -0.00162 L -0.48768 0.00879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300" y="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  <p:bldP spid="4" grpId="1" build="allAtOnce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5643578"/>
            <a:ext cx="178595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Рисуй </a:t>
            </a:r>
            <a:endParaRPr lang="ru-RU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43504" y="214290"/>
            <a:ext cx="1854354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глазами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43570" y="5857892"/>
            <a:ext cx="2735108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треугольник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5 -0.00647 L 0.3776 -0.7408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900" y="-36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3.17919E-6 L 0.24357 0.80879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00" y="40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35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6.93642E-7 L -0.58906 0.0104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500" y="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4" grpId="0" build="allAtOnce"/>
      <p:bldP spid="4" grpId="1" build="allAtOnce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357166"/>
            <a:ext cx="46434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Теперь его переверни</a:t>
            </a: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286512" y="1000108"/>
            <a:ext cx="26372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Вершиной</a:t>
            </a:r>
            <a:r>
              <a:rPr lang="ru-RU" sz="3600" dirty="0" smtClean="0"/>
              <a:t> </a:t>
            </a:r>
            <a:endParaRPr lang="ru-RU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3786182" y="6000768"/>
            <a:ext cx="12586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вниз</a:t>
            </a: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2.59259E-6 L 0.51406 0.0018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700" y="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49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1.85185E-6 L -0.28386 0.695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200" y="34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226 -0.0331 L -0.29705 -0.78009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500" y="-37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  <p:bldP spid="4" grpId="0" build="allAtOnce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357166"/>
            <a:ext cx="3709029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 вновь глазами 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57818" y="428604"/>
            <a:ext cx="3267754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по периметру 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00496" y="5786454"/>
            <a:ext cx="2571768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пройдись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4.62428E-7 L 0.59913 4.62428E-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49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757 -0.01041 L -0.23559 0.78867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2" y="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56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4.68208E-6 L -0.4099 -0.74474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5" y="-3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  <p:bldP spid="4" grpId="0"/>
      <p:bldP spid="4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85919" y="2428868"/>
            <a:ext cx="3857652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Рисуй восьмерку 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57554" y="2928934"/>
            <a:ext cx="2818977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вертикально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423 -0.00717 C -0.03351 -0.11144 -0.08091 -0.21549 -0.07587 -0.27191 C -0.07066 -0.32786 0.01007 -0.33734 0.04548 -0.34428 C 0.08073 -0.35098 0.11666 -0.32786 0.1368 -0.31399 C 0.15694 -0.29988 0.16406 -0.28254 0.16684 -0.25988 C 0.16979 -0.23745 0.16111 -0.2037 0.15347 -0.17919 C 0.14618 -0.15468 0.13264 -0.13295 0.12239 -0.11329 C 0.11232 -0.09364 0.1085 -0.08069 0.09236 -0.06127 C 0.07621 -0.04162 0.03628 -0.00647 0.02517 0.00486 " pathEditMode="relative" rAng="0" ptsTypes="aaaaaaaaA">
                                      <p:cBhvr>
                                        <p:cTn id="6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0" y="-16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625 0.09063 C -0.16076 0.14497 -0.21527 0.1993 -0.23246 0.2578 C -0.24965 0.3163 -0.23541 0.39838 -0.20902 0.44208 C -0.18263 0.48578 -0.12239 0.51537 -0.0743 0.52023 C -0.02621 0.52531 0.05018 0.51167 0.07969 0.47167 C 0.10921 0.43144 0.11598 0.33826 0.10348 0.27907 C 0.09098 0.21988 0.03646 0.14936 0.00469 0.1163 C -0.02708 0.083 -0.07222 0.08578 -0.0868 0.08023 " pathEditMode="relative" rAng="0" ptsTypes="aaaaaaaA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00" y="21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4" grpId="0"/>
      <p:bldP spid="4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3108" y="3286124"/>
            <a:ext cx="4476546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Ты головою не крути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23 0.00532 C -0.06025 -0.08948 -0.10226 -0.18427 -0.09983 -0.24161 C -0.0974 -0.29872 -0.04271 -0.32531 -0.00382 -0.33872 C 0.03507 -0.35213 0.10225 -0.34265 0.13298 -0.32254 C 0.16336 -0.30242 0.18559 -0.27098 0.18021 -0.21826 C 0.17482 -0.16508 0.13576 -0.05225 0.1 -0.00531 C 0.06423 0.04209 0.00486 0.03261 -0.0342 0.06498 C -0.07292 0.09758 -0.11823 0.14451 -0.13282 0.1896 C -0.14723 0.23446 -0.14236 0.30058 -0.12223 0.33388 C -0.10209 0.36671 -0.05104 0.37896 -0.01181 0.38798 C 0.02743 0.397 0.07205 0.39469 0.11319 0.38798 C 0.15399 0.38081 0.21007 0.3822 0.23402 0.34636 C 0.25816 0.31076 0.27309 0.2222 0.25781 0.17318 C 0.24253 0.1244 0.18628 0.08139 0.1434 0.05249 C 0.10052 0.02359 0.05017 0.0118 3.33333E-6 -4.62428E-6 " pathEditMode="relative" rAng="0" ptsTypes="aaaaaaaaaaaaaaA">
                                      <p:cBhvr>
                                        <p:cTn id="6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00" y="1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0"/>
                            </p:stCondLst>
                            <p:childTnLst>
                              <p:par>
                                <p:cTn id="8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5786454"/>
            <a:ext cx="66046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 лишь глазами осторожно</a:t>
            </a: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00298" y="285728"/>
            <a:ext cx="62310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Ты вдоль по линиям води</a:t>
            </a: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5720" y="1000108"/>
            <a:ext cx="738664" cy="4678076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 на бочок её клади</a:t>
            </a: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1.44509E-6 L 0.31007 -0.6938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00" y="-34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49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59259E-6 L -0.32673 0.71574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300" y="35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4.44444E-6 L 0.80642 -0.00787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300" y="-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/>
      <p:bldP spid="3" grpId="1"/>
      <p:bldP spid="4" grpId="0"/>
      <p:bldP spid="4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yourorigami.info/wp-content/uploads/2013/03/tetradnii_list_origami_yourorigami_inf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49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642910" y="642918"/>
            <a:ext cx="7572428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000" b="1" spc="50" dirty="0" smtClean="0">
                <a:ln w="3810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Зажмурься крепко, не ленись</a:t>
            </a:r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.</a:t>
            </a:r>
            <a:endParaRPr lang="ru-RU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14546" y="2571744"/>
            <a:ext cx="3985771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Ты – МОЛОДЕЦ </a:t>
            </a:r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!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71934" y="4714884"/>
            <a:ext cx="4143404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Собой гордись!</a:t>
            </a:r>
            <a:endParaRPr lang="ru-RU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://static.tumblr.com/70d7b174653caf9777c3358098bbe05d/cucwqzf/qzTnth7v0/tumblr_static_6x8jg19cq58gkwgw8o0c8g0c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071810"/>
            <a:ext cx="8229600" cy="2071702"/>
          </a:xfrm>
        </p:spPr>
        <p:txBody>
          <a:bodyPr>
            <a:normAutofit/>
          </a:bodyPr>
          <a:lstStyle/>
          <a:p>
            <a:pPr eaLnBrk="1" hangingPunct="1"/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Самостоятельная</a:t>
            </a:r>
            <a:br>
              <a:rPr lang="ru-RU" sz="3600" dirty="0" smtClean="0"/>
            </a:br>
            <a:r>
              <a:rPr lang="ru-RU" sz="3600" dirty="0" smtClean="0"/>
              <a:t> работа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785786" y="428605"/>
            <a:ext cx="7313612" cy="785818"/>
          </a:xfrm>
        </p:spPr>
        <p:txBody>
          <a:bodyPr>
            <a:normAutofit/>
          </a:bodyPr>
          <a:lstStyle/>
          <a:p>
            <a:pPr eaLnBrk="1" hangingPunct="1"/>
            <a:r>
              <a:rPr lang="ru-RU" sz="3100" dirty="0" smtClean="0"/>
              <a:t>1. </a:t>
            </a:r>
            <a:r>
              <a:rPr lang="ru-RU" sz="3100" u="sng" dirty="0" smtClean="0"/>
              <a:t>Выполнить вынесение за скобку</a:t>
            </a:r>
            <a:r>
              <a:rPr lang="ru-RU" u="sng" dirty="0" smtClean="0"/>
              <a:t>: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428596" y="1214422"/>
            <a:ext cx="8143932" cy="4895850"/>
          </a:xfrm>
        </p:spPr>
        <p:txBody>
          <a:bodyPr numCol="2">
            <a:normAutofit/>
          </a:bodyPr>
          <a:lstStyle/>
          <a:p>
            <a:pPr marL="552450" indent="-552450" eaLnBrk="1" hangingPunct="1">
              <a:lnSpc>
                <a:spcPct val="90000"/>
              </a:lnSpc>
              <a:buNone/>
            </a:pPr>
            <a:r>
              <a:rPr lang="ru-RU" u="sng" dirty="0" smtClean="0"/>
              <a:t>1 В</a:t>
            </a:r>
          </a:p>
          <a:p>
            <a:pPr marL="552450" indent="-55245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dirty="0" smtClean="0"/>
              <a:t>5</a:t>
            </a:r>
            <a:r>
              <a:rPr lang="ru-RU" dirty="0" smtClean="0"/>
              <a:t>а – 25в</a:t>
            </a:r>
          </a:p>
          <a:p>
            <a:pPr marL="552450" indent="-55245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dirty="0" smtClean="0"/>
              <a:t>9а</a:t>
            </a:r>
            <a:r>
              <a:rPr lang="en-US" dirty="0" smtClean="0"/>
              <a:t>³</a:t>
            </a:r>
            <a:r>
              <a:rPr lang="ru-RU" dirty="0" smtClean="0"/>
              <a:t>в – 18ав</a:t>
            </a:r>
            <a:r>
              <a:rPr lang="en-US" dirty="0" smtClean="0"/>
              <a:t>²</a:t>
            </a:r>
            <a:r>
              <a:rPr lang="ru-RU" dirty="0" smtClean="0"/>
              <a:t> - 9ав</a:t>
            </a:r>
          </a:p>
          <a:p>
            <a:pPr marL="552450" indent="-55245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dirty="0" smtClean="0"/>
              <a:t>ав + ас –а</a:t>
            </a:r>
          </a:p>
          <a:p>
            <a:pPr marL="552450" indent="-55245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dirty="0" smtClean="0"/>
              <a:t>3 х</a:t>
            </a:r>
            <a:r>
              <a:rPr lang="en-US" dirty="0" smtClean="0"/>
              <a:t>²</a:t>
            </a:r>
            <a:r>
              <a:rPr lang="ru-RU" dirty="0" smtClean="0"/>
              <a:t>у + 12ху</a:t>
            </a:r>
            <a:r>
              <a:rPr lang="en-US" dirty="0" smtClean="0"/>
              <a:t>³</a:t>
            </a:r>
            <a:endParaRPr lang="ru-RU" dirty="0" smtClean="0"/>
          </a:p>
          <a:p>
            <a:pPr marL="552450" indent="-55245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dirty="0" smtClean="0"/>
              <a:t>а(3-в)- 2(в-3)</a:t>
            </a:r>
          </a:p>
          <a:p>
            <a:pPr marL="552450" indent="-55245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ru-RU" dirty="0" smtClean="0"/>
          </a:p>
          <a:p>
            <a:pPr marL="552450" indent="-55245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ru-RU" dirty="0" smtClean="0"/>
          </a:p>
          <a:p>
            <a:pPr marL="552450" indent="-55245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ru-RU" dirty="0" smtClean="0"/>
          </a:p>
          <a:p>
            <a:pPr marL="552450" indent="-552450" eaLnBrk="1" hangingPunct="1">
              <a:lnSpc>
                <a:spcPct val="90000"/>
              </a:lnSpc>
              <a:buNone/>
            </a:pPr>
            <a:r>
              <a:rPr lang="ru-RU" u="sng" dirty="0" smtClean="0"/>
              <a:t>2 В</a:t>
            </a:r>
          </a:p>
          <a:p>
            <a:pPr marL="552450" indent="-552450">
              <a:lnSpc>
                <a:spcPct val="90000"/>
              </a:lnSpc>
              <a:buNone/>
            </a:pPr>
            <a:r>
              <a:rPr lang="ru-RU" dirty="0" smtClean="0"/>
              <a:t> 1. 7а</a:t>
            </a:r>
            <a:r>
              <a:rPr lang="en-US" dirty="0" smtClean="0"/>
              <a:t>²</a:t>
            </a:r>
            <a:r>
              <a:rPr lang="ru-RU" dirty="0" smtClean="0"/>
              <a:t>в – 14ав</a:t>
            </a:r>
            <a:r>
              <a:rPr lang="en-US" dirty="0" smtClean="0"/>
              <a:t>²</a:t>
            </a:r>
            <a:r>
              <a:rPr lang="ru-RU" dirty="0" smtClean="0"/>
              <a:t> + 7ав</a:t>
            </a:r>
          </a:p>
          <a:p>
            <a:pPr marL="552450" indent="-552450">
              <a:lnSpc>
                <a:spcPct val="90000"/>
              </a:lnSpc>
              <a:buNone/>
            </a:pPr>
            <a:r>
              <a:rPr lang="ru-RU" dirty="0" smtClean="0"/>
              <a:t> 2. 2х + 44у – 86</a:t>
            </a:r>
          </a:p>
          <a:p>
            <a:pPr marL="552450" indent="-552450">
              <a:lnSpc>
                <a:spcPct val="90000"/>
              </a:lnSpc>
              <a:buNone/>
            </a:pPr>
            <a:r>
              <a:rPr lang="ru-RU" dirty="0" smtClean="0"/>
              <a:t>3. 9в + 3вс – 81в</a:t>
            </a:r>
            <a:r>
              <a:rPr lang="en-US" dirty="0" smtClean="0"/>
              <a:t>m</a:t>
            </a:r>
            <a:endParaRPr lang="ru-RU" dirty="0" smtClean="0"/>
          </a:p>
          <a:p>
            <a:pPr marL="552450" indent="-552450">
              <a:lnSpc>
                <a:spcPct val="90000"/>
              </a:lnSpc>
              <a:buNone/>
            </a:pPr>
            <a:r>
              <a:rPr lang="ru-RU" dirty="0" smtClean="0"/>
              <a:t>4. х</a:t>
            </a:r>
            <a:r>
              <a:rPr lang="en-US" dirty="0" smtClean="0"/>
              <a:t>²</a:t>
            </a:r>
            <a:r>
              <a:rPr lang="ru-RU" dirty="0" smtClean="0"/>
              <a:t> - 5х</a:t>
            </a:r>
          </a:p>
          <a:p>
            <a:pPr marL="552450" indent="-552450">
              <a:lnSpc>
                <a:spcPct val="90000"/>
              </a:lnSpc>
              <a:buNone/>
            </a:pPr>
            <a:r>
              <a:rPr lang="ru-RU" dirty="0" smtClean="0"/>
              <a:t>5. 8а</a:t>
            </a:r>
            <a:r>
              <a:rPr lang="en-US" dirty="0" smtClean="0"/>
              <a:t>³</a:t>
            </a:r>
            <a:r>
              <a:rPr lang="ru-RU" dirty="0" smtClean="0"/>
              <a:t>в</a:t>
            </a:r>
            <a:r>
              <a:rPr lang="en-US" dirty="0" smtClean="0"/>
              <a:t>²</a:t>
            </a:r>
            <a:r>
              <a:rPr lang="ru-RU" dirty="0" smtClean="0"/>
              <a:t> - 12а</a:t>
            </a:r>
            <a:r>
              <a:rPr lang="en-US" dirty="0" smtClean="0"/>
              <a:t>²</a:t>
            </a:r>
            <a:r>
              <a:rPr lang="ru-RU" dirty="0" smtClean="0"/>
              <a:t>в</a:t>
            </a:r>
            <a:r>
              <a:rPr lang="en-US" dirty="0" smtClean="0"/>
              <a:t>³</a:t>
            </a:r>
            <a:r>
              <a:rPr lang="ru-RU" dirty="0" smtClean="0"/>
              <a:t> + 4а</a:t>
            </a:r>
            <a:r>
              <a:rPr lang="en-US" dirty="0" smtClean="0"/>
              <a:t>²</a:t>
            </a:r>
            <a:endParaRPr lang="ru-RU" dirty="0" smtClean="0"/>
          </a:p>
          <a:p>
            <a:pPr marL="552450" indent="-552450" eaLnBrk="1" hangingPunct="1">
              <a:lnSpc>
                <a:spcPct val="90000"/>
              </a:lnSpc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370013" y="301625"/>
            <a:ext cx="7313612" cy="769921"/>
          </a:xfrm>
        </p:spPr>
        <p:txBody>
          <a:bodyPr/>
          <a:lstStyle/>
          <a:p>
            <a:pPr eaLnBrk="1" hangingPunct="1"/>
            <a:r>
              <a:rPr lang="ru-RU" sz="2800" u="sng" dirty="0" smtClean="0"/>
              <a:t>Проверим: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500034" y="928670"/>
            <a:ext cx="8001055" cy="5286412"/>
          </a:xfrm>
        </p:spPr>
        <p:txBody>
          <a:bodyPr numCol="2">
            <a:normAutofit/>
          </a:bodyPr>
          <a:lstStyle/>
          <a:p>
            <a:pPr marL="552450" indent="-552450" eaLnBrk="1" hangingPunct="1">
              <a:lnSpc>
                <a:spcPct val="90000"/>
              </a:lnSpc>
              <a:buNone/>
            </a:pPr>
            <a:r>
              <a:rPr lang="ru-RU" u="sng" dirty="0" smtClean="0"/>
              <a:t>1 В.</a:t>
            </a:r>
          </a:p>
          <a:p>
            <a:pPr marL="552450" indent="-55245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dirty="0" smtClean="0"/>
              <a:t>5</a:t>
            </a:r>
            <a:r>
              <a:rPr lang="en-US" dirty="0" smtClean="0"/>
              <a:t>·</a:t>
            </a:r>
            <a:r>
              <a:rPr lang="ru-RU" dirty="0" smtClean="0"/>
              <a:t>(а – 5в)</a:t>
            </a:r>
          </a:p>
          <a:p>
            <a:pPr marL="552450" indent="-55245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dirty="0" smtClean="0"/>
              <a:t>9ав</a:t>
            </a:r>
            <a:r>
              <a:rPr lang="en-US" dirty="0" smtClean="0"/>
              <a:t>·</a:t>
            </a:r>
            <a:r>
              <a:rPr lang="ru-RU" dirty="0" smtClean="0"/>
              <a:t>(а</a:t>
            </a:r>
            <a:r>
              <a:rPr lang="en-US" dirty="0" smtClean="0"/>
              <a:t>²</a:t>
            </a:r>
            <a:r>
              <a:rPr lang="ru-RU" dirty="0" smtClean="0"/>
              <a:t> - 2в – 1)</a:t>
            </a:r>
          </a:p>
          <a:p>
            <a:pPr marL="552450" indent="-55245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dirty="0" smtClean="0"/>
              <a:t>а</a:t>
            </a:r>
            <a:r>
              <a:rPr lang="en-US" dirty="0" smtClean="0"/>
              <a:t>·</a:t>
            </a:r>
            <a:r>
              <a:rPr lang="ru-RU" dirty="0" smtClean="0"/>
              <a:t>(в + с - 1)</a:t>
            </a:r>
          </a:p>
          <a:p>
            <a:pPr marL="552450" indent="-55245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dirty="0" smtClean="0"/>
              <a:t>3ху (х + 4у</a:t>
            </a:r>
            <a:r>
              <a:rPr lang="ru-RU" baseline="30000" dirty="0" smtClean="0"/>
              <a:t>2</a:t>
            </a:r>
            <a:r>
              <a:rPr lang="ru-RU" dirty="0" smtClean="0"/>
              <a:t>)</a:t>
            </a:r>
          </a:p>
          <a:p>
            <a:pPr marL="552450" indent="-55245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dirty="0" smtClean="0"/>
              <a:t>(3 - в)(а + 2)</a:t>
            </a:r>
          </a:p>
          <a:p>
            <a:pPr marL="552450" indent="-55245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ru-RU" dirty="0" smtClean="0"/>
          </a:p>
          <a:p>
            <a:pPr marL="552450" indent="-55245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ru-RU" dirty="0" smtClean="0"/>
          </a:p>
          <a:p>
            <a:pPr marL="552450" indent="-55245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ru-RU" dirty="0" smtClean="0"/>
          </a:p>
          <a:p>
            <a:pPr marL="552450" indent="-552450" eaLnBrk="1" hangingPunct="1">
              <a:lnSpc>
                <a:spcPct val="90000"/>
              </a:lnSpc>
              <a:buNone/>
            </a:pPr>
            <a:r>
              <a:rPr lang="ru-RU" u="sng" dirty="0" smtClean="0"/>
              <a:t>2 В.</a:t>
            </a:r>
          </a:p>
          <a:p>
            <a:pPr marL="552450" indent="-55245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dirty="0" smtClean="0"/>
              <a:t>7ав</a:t>
            </a:r>
            <a:r>
              <a:rPr lang="en-US" dirty="0" smtClean="0"/>
              <a:t>·</a:t>
            </a:r>
            <a:r>
              <a:rPr lang="ru-RU" dirty="0" smtClean="0"/>
              <a:t>(а – 2в + 1)</a:t>
            </a:r>
          </a:p>
          <a:p>
            <a:pPr marL="552450" indent="-55245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dirty="0" smtClean="0"/>
              <a:t>2</a:t>
            </a:r>
            <a:r>
              <a:rPr lang="en-US" dirty="0" smtClean="0"/>
              <a:t>·</a:t>
            </a:r>
            <a:r>
              <a:rPr lang="ru-RU" dirty="0" smtClean="0"/>
              <a:t>(х + 22у - 43)</a:t>
            </a:r>
          </a:p>
          <a:p>
            <a:pPr marL="552450" indent="-55245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dirty="0" smtClean="0"/>
              <a:t>3в(3 + с – 27</a:t>
            </a:r>
            <a:r>
              <a:rPr lang="en-US" dirty="0" smtClean="0"/>
              <a:t>m</a:t>
            </a:r>
            <a:r>
              <a:rPr lang="ru-RU" dirty="0" smtClean="0"/>
              <a:t>)</a:t>
            </a:r>
          </a:p>
          <a:p>
            <a:pPr marL="552450" indent="-55245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dirty="0" smtClean="0"/>
              <a:t>х(х - 5)</a:t>
            </a:r>
          </a:p>
          <a:p>
            <a:pPr marL="552450" indent="-552450">
              <a:lnSpc>
                <a:spcPct val="90000"/>
              </a:lnSpc>
              <a:buNone/>
            </a:pPr>
            <a:r>
              <a:rPr lang="ru-RU" dirty="0" smtClean="0"/>
              <a:t>5. 4а</a:t>
            </a:r>
            <a:r>
              <a:rPr lang="en-US" dirty="0" smtClean="0"/>
              <a:t>²</a:t>
            </a:r>
            <a:r>
              <a:rPr lang="ru-RU" dirty="0" smtClean="0"/>
              <a:t>(2ав</a:t>
            </a:r>
            <a:r>
              <a:rPr lang="en-US" dirty="0" smtClean="0"/>
              <a:t>²</a:t>
            </a:r>
            <a:r>
              <a:rPr lang="ru-RU" dirty="0" smtClean="0"/>
              <a:t> -3в</a:t>
            </a:r>
            <a:r>
              <a:rPr lang="ru-RU" baseline="30000" dirty="0" smtClean="0"/>
              <a:t>3</a:t>
            </a:r>
            <a:r>
              <a:rPr lang="ru-RU" dirty="0" smtClean="0"/>
              <a:t>+1)</a:t>
            </a:r>
          </a:p>
          <a:p>
            <a:pPr marL="552450" indent="-552450" eaLnBrk="1" hangingPunct="1">
              <a:lnSpc>
                <a:spcPct val="90000"/>
              </a:lnSpc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://static.tumblr.com/70d7b174653caf9777c3358098bbe05d/cucwqzf/qzTnth7v0/tumblr_static_6x8jg19cq58gkwgw8o0c8g0c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785786" y="4000504"/>
            <a:ext cx="8229600" cy="1143000"/>
          </a:xfrm>
        </p:spPr>
        <p:txBody>
          <a:bodyPr/>
          <a:lstStyle/>
          <a:p>
            <a:pPr eaLnBrk="1" hangingPunct="1"/>
            <a:r>
              <a:rPr lang="ru-RU" dirty="0" smtClean="0"/>
              <a:t>Оцените свою работу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1357290" y="2500306"/>
            <a:ext cx="7400948" cy="2828932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ru-RU" sz="2800" dirty="0" smtClean="0"/>
          </a:p>
          <a:p>
            <a:pPr eaLnBrk="1" hangingPunct="1">
              <a:buFont typeface="Wingdings" pitchFamily="2" charset="2"/>
              <a:buNone/>
            </a:pPr>
            <a:endParaRPr lang="ru-R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42910" y="642917"/>
            <a:ext cx="8040715" cy="841395"/>
          </a:xfrm>
        </p:spPr>
        <p:txBody>
          <a:bodyPr>
            <a:noAutofit/>
          </a:bodyPr>
          <a:lstStyle/>
          <a:p>
            <a:pPr eaLnBrk="1" hangingPunct="1"/>
            <a:r>
              <a:rPr lang="ru-RU" sz="2800" dirty="0" smtClean="0"/>
              <a:t>2. </a:t>
            </a:r>
            <a:r>
              <a:rPr lang="ru-RU" sz="2800" u="sng" dirty="0" smtClean="0"/>
              <a:t>Разложить многочлен на множители выполнив </a:t>
            </a:r>
            <a:r>
              <a:rPr lang="ru-RU" sz="2800" b="1" i="1" u="sng" dirty="0" smtClean="0"/>
              <a:t>группировку: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357158" y="1557339"/>
            <a:ext cx="8572560" cy="4729182"/>
          </a:xfrm>
        </p:spPr>
        <p:txBody>
          <a:bodyPr numCol="2">
            <a:normAutofit fontScale="92500" lnSpcReduction="20000"/>
          </a:bodyPr>
          <a:lstStyle/>
          <a:p>
            <a:pPr marL="552450" indent="-552450" eaLnBrk="1" hangingPunct="1">
              <a:buNone/>
            </a:pPr>
            <a:r>
              <a:rPr lang="ru-RU" sz="2800" u="sng" dirty="0" smtClean="0"/>
              <a:t>1 В.</a:t>
            </a:r>
          </a:p>
          <a:p>
            <a:pPr marL="552450" indent="-552450" eaLnBrk="1" hangingPunct="1">
              <a:buFont typeface="Wingdings" pitchFamily="2" charset="2"/>
              <a:buAutoNum type="arabicPeriod"/>
            </a:pPr>
            <a:r>
              <a:rPr lang="ru-RU" sz="2800" dirty="0" smtClean="0"/>
              <a:t>х</a:t>
            </a:r>
            <a:r>
              <a:rPr lang="en-US" sz="2800" dirty="0" smtClean="0"/>
              <a:t>³</a:t>
            </a:r>
            <a:r>
              <a:rPr lang="ru-RU" sz="2800" dirty="0" smtClean="0"/>
              <a:t> + 3х</a:t>
            </a:r>
            <a:r>
              <a:rPr lang="en-US" sz="2800" dirty="0" smtClean="0"/>
              <a:t>²</a:t>
            </a:r>
            <a:r>
              <a:rPr lang="ru-RU" sz="2800" dirty="0" smtClean="0"/>
              <a:t> - х – 3</a:t>
            </a:r>
          </a:p>
          <a:p>
            <a:pPr marL="552450" indent="-552450" eaLnBrk="1" hangingPunct="1">
              <a:buFont typeface="Wingdings" pitchFamily="2" charset="2"/>
              <a:buAutoNum type="arabicPeriod"/>
            </a:pPr>
            <a:r>
              <a:rPr lang="ru-RU" sz="2800" dirty="0" smtClean="0"/>
              <a:t>в</a:t>
            </a:r>
            <a:r>
              <a:rPr lang="en-US" sz="2800" dirty="0" smtClean="0"/>
              <a:t>²</a:t>
            </a:r>
            <a:r>
              <a:rPr lang="ru-RU" sz="2800" dirty="0" smtClean="0"/>
              <a:t>а + в</a:t>
            </a:r>
            <a:r>
              <a:rPr lang="en-US" sz="2800" dirty="0" smtClean="0"/>
              <a:t>²</a:t>
            </a:r>
            <a:r>
              <a:rPr lang="ru-RU" sz="2800" dirty="0" smtClean="0"/>
              <a:t> - а</a:t>
            </a:r>
            <a:r>
              <a:rPr lang="en-US" sz="2800" dirty="0" smtClean="0"/>
              <a:t>³</a:t>
            </a:r>
            <a:r>
              <a:rPr lang="ru-RU" sz="2800" dirty="0" smtClean="0"/>
              <a:t> - а</a:t>
            </a:r>
            <a:r>
              <a:rPr lang="en-US" sz="2800" dirty="0" smtClean="0"/>
              <a:t>²</a:t>
            </a:r>
          </a:p>
          <a:p>
            <a:pPr marL="552450" indent="-552450" eaLnBrk="1" hangingPunct="1">
              <a:buFont typeface="Wingdings" pitchFamily="2" charset="2"/>
              <a:buAutoNum type="arabicPeriod"/>
            </a:pPr>
            <a:r>
              <a:rPr lang="ru-RU" sz="2800" dirty="0" smtClean="0"/>
              <a:t>х</a:t>
            </a:r>
            <a:r>
              <a:rPr lang="en-US" sz="2800" dirty="0" smtClean="0"/>
              <a:t>³</a:t>
            </a:r>
            <a:r>
              <a:rPr lang="ru-RU" sz="2800" dirty="0" smtClean="0"/>
              <a:t> + 6х</a:t>
            </a:r>
            <a:r>
              <a:rPr lang="en-US" sz="2800" dirty="0" smtClean="0"/>
              <a:t>²</a:t>
            </a:r>
            <a:r>
              <a:rPr lang="ru-RU" sz="2800" dirty="0" smtClean="0"/>
              <a:t> - х – 6</a:t>
            </a:r>
          </a:p>
          <a:p>
            <a:pPr marL="552450" indent="-552450" eaLnBrk="1" hangingPunct="1">
              <a:buFont typeface="Wingdings" pitchFamily="2" charset="2"/>
              <a:buAutoNum type="arabicPeriod"/>
            </a:pPr>
            <a:r>
              <a:rPr lang="ru-RU" sz="2800" dirty="0" smtClean="0"/>
              <a:t>2а + 2в + а</a:t>
            </a:r>
            <a:r>
              <a:rPr lang="en-US" sz="2800" dirty="0" smtClean="0"/>
              <a:t>²</a:t>
            </a:r>
            <a:r>
              <a:rPr lang="ru-RU" sz="2800" dirty="0" smtClean="0"/>
              <a:t> + ав</a:t>
            </a:r>
          </a:p>
          <a:p>
            <a:pPr marL="552450" indent="-552450" eaLnBrk="1" hangingPunct="1">
              <a:buFont typeface="Wingdings" pitchFamily="2" charset="2"/>
              <a:buAutoNum type="arabicPeriod"/>
            </a:pPr>
            <a:r>
              <a:rPr lang="ru-RU" sz="2800" dirty="0" smtClean="0"/>
              <a:t>4а</a:t>
            </a:r>
            <a:r>
              <a:rPr lang="en-US" sz="2800" dirty="0" smtClean="0"/>
              <a:t>²</a:t>
            </a:r>
            <a:r>
              <a:rPr lang="ru-RU" sz="2800" dirty="0" smtClean="0"/>
              <a:t> - в</a:t>
            </a:r>
            <a:r>
              <a:rPr lang="en-US" sz="2800" dirty="0" smtClean="0"/>
              <a:t>²</a:t>
            </a:r>
            <a:r>
              <a:rPr lang="ru-RU" sz="2800" dirty="0" smtClean="0"/>
              <a:t> + 2а – в</a:t>
            </a:r>
          </a:p>
          <a:p>
            <a:pPr marL="552450" indent="-552450" eaLnBrk="1" hangingPunct="1">
              <a:buFont typeface="Wingdings" pitchFamily="2" charset="2"/>
              <a:buNone/>
            </a:pPr>
            <a:endParaRPr lang="ru-RU" sz="2800" dirty="0" smtClean="0"/>
          </a:p>
          <a:p>
            <a:pPr marL="552450" indent="-552450" eaLnBrk="1" hangingPunct="1">
              <a:buFont typeface="Wingdings" pitchFamily="2" charset="2"/>
              <a:buNone/>
            </a:pPr>
            <a:endParaRPr lang="ru-RU" sz="2800" dirty="0" smtClean="0"/>
          </a:p>
          <a:p>
            <a:pPr marL="552450" indent="-552450" eaLnBrk="1" hangingPunct="1">
              <a:buFont typeface="Wingdings" pitchFamily="2" charset="2"/>
              <a:buNone/>
            </a:pPr>
            <a:endParaRPr lang="en-US" sz="2800" dirty="0" smtClean="0"/>
          </a:p>
          <a:p>
            <a:pPr marL="552450" indent="-552450" eaLnBrk="1" hangingPunct="1">
              <a:buNone/>
            </a:pPr>
            <a:endParaRPr lang="ru-RU" sz="2800" u="sng" dirty="0" smtClean="0"/>
          </a:p>
          <a:p>
            <a:pPr marL="552450" indent="-552450" eaLnBrk="1" hangingPunct="1">
              <a:buNone/>
            </a:pPr>
            <a:endParaRPr lang="ru-RU" sz="2800" u="sng" dirty="0" smtClean="0"/>
          </a:p>
          <a:p>
            <a:pPr marL="552450" indent="-552450" eaLnBrk="1" hangingPunct="1">
              <a:buNone/>
            </a:pPr>
            <a:r>
              <a:rPr lang="ru-RU" sz="2800" u="sng" dirty="0" smtClean="0"/>
              <a:t>2 В.</a:t>
            </a:r>
            <a:endParaRPr lang="ru-RU" sz="2800" dirty="0" smtClean="0"/>
          </a:p>
          <a:p>
            <a:pPr marL="552450" indent="-552450">
              <a:buAutoNum type="arabicPeriod"/>
            </a:pPr>
            <a:r>
              <a:rPr lang="ru-RU" sz="2800" dirty="0" smtClean="0"/>
              <a:t>х</a:t>
            </a:r>
            <a:r>
              <a:rPr lang="en-US" sz="2800" dirty="0" smtClean="0"/>
              <a:t>³</a:t>
            </a:r>
            <a:r>
              <a:rPr lang="ru-RU" sz="2800" dirty="0" smtClean="0"/>
              <a:t> + х</a:t>
            </a:r>
            <a:r>
              <a:rPr lang="en-US" sz="2800" dirty="0" smtClean="0"/>
              <a:t>²</a:t>
            </a:r>
            <a:r>
              <a:rPr lang="ru-RU" sz="2800" dirty="0" smtClean="0"/>
              <a:t> - 4х – 4</a:t>
            </a:r>
          </a:p>
          <a:p>
            <a:pPr marL="552450" indent="-552450">
              <a:buFont typeface="Arial" pitchFamily="34" charset="0"/>
              <a:buAutoNum type="arabicPeriod"/>
            </a:pPr>
            <a:r>
              <a:rPr lang="ru-RU" sz="2800" dirty="0" smtClean="0"/>
              <a:t>х</a:t>
            </a:r>
            <a:r>
              <a:rPr lang="en-US" sz="2800" dirty="0" smtClean="0"/>
              <a:t>³</a:t>
            </a:r>
            <a:r>
              <a:rPr lang="ru-RU" sz="2800" dirty="0" smtClean="0"/>
              <a:t> - 4х</a:t>
            </a:r>
            <a:r>
              <a:rPr lang="en-US" sz="2800" dirty="0" smtClean="0"/>
              <a:t>²</a:t>
            </a:r>
            <a:r>
              <a:rPr lang="ru-RU" sz="2800" dirty="0" smtClean="0"/>
              <a:t> - х + 4</a:t>
            </a:r>
          </a:p>
          <a:p>
            <a:pPr marL="552450" indent="-552450">
              <a:buFont typeface="Arial" pitchFamily="34" charset="0"/>
              <a:buAutoNum type="arabicPeriod"/>
            </a:pPr>
            <a:r>
              <a:rPr lang="en-US" sz="2800" dirty="0" smtClean="0"/>
              <a:t>m² + mn – m – mq – nq + q</a:t>
            </a:r>
            <a:r>
              <a:rPr lang="ru-RU" sz="2800" dirty="0" smtClean="0"/>
              <a:t> </a:t>
            </a:r>
          </a:p>
          <a:p>
            <a:pPr marL="552450" indent="-552450">
              <a:buNone/>
            </a:pPr>
            <a:r>
              <a:rPr lang="ru-RU" sz="2800" dirty="0" smtClean="0"/>
              <a:t>4.    2ху – 3ау + 2х</a:t>
            </a:r>
            <a:r>
              <a:rPr lang="en-US" sz="2800" dirty="0" smtClean="0"/>
              <a:t>²</a:t>
            </a:r>
            <a:r>
              <a:rPr lang="ru-RU" sz="2800" dirty="0" smtClean="0"/>
              <a:t> - 3ах</a:t>
            </a:r>
          </a:p>
          <a:p>
            <a:pPr marL="552450" indent="-552450">
              <a:buNone/>
            </a:pPr>
            <a:r>
              <a:rPr lang="ru-RU" sz="2800" dirty="0" smtClean="0"/>
              <a:t>5.    ху + а</a:t>
            </a:r>
            <a:r>
              <a:rPr lang="en-US" sz="2800" dirty="0" smtClean="0"/>
              <a:t>²</a:t>
            </a:r>
            <a:r>
              <a:rPr lang="ru-RU" sz="2800" dirty="0" smtClean="0"/>
              <a:t>  - ах - ау </a:t>
            </a:r>
            <a:endParaRPr lang="en-US" sz="2800" dirty="0" smtClean="0"/>
          </a:p>
          <a:p>
            <a:pPr marL="552450" indent="-552450">
              <a:buFont typeface="Arial" pitchFamily="34" charset="0"/>
              <a:buAutoNum type="arabicPeriod"/>
            </a:pPr>
            <a:endParaRPr lang="en-US" sz="2800" dirty="0" smtClean="0"/>
          </a:p>
          <a:p>
            <a:pPr marL="552450" indent="-552450">
              <a:buAutoNum type="arabicPeriod"/>
            </a:pPr>
            <a:endParaRPr lang="ru-RU" sz="2800" dirty="0" smtClean="0"/>
          </a:p>
          <a:p>
            <a:pPr marL="552450" indent="-552450" eaLnBrk="1" hangingPunct="1">
              <a:buNone/>
            </a:pPr>
            <a:endParaRPr lang="ru-RU" sz="2800" u="sng" dirty="0" smtClean="0"/>
          </a:p>
          <a:p>
            <a:pPr marL="552450" indent="-552450" eaLnBrk="1" hangingPunct="1"/>
            <a:endParaRPr lang="ru-RU" sz="1900" dirty="0" smtClean="0"/>
          </a:p>
          <a:p>
            <a:pPr marL="552450" indent="-552450" eaLnBrk="1" hangingPunct="1"/>
            <a:endParaRPr lang="ru-RU" sz="19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370013" y="301625"/>
            <a:ext cx="7313612" cy="769921"/>
          </a:xfrm>
        </p:spPr>
        <p:txBody>
          <a:bodyPr>
            <a:normAutofit/>
          </a:bodyPr>
          <a:lstStyle/>
          <a:p>
            <a:pPr eaLnBrk="1" hangingPunct="1"/>
            <a:r>
              <a:rPr lang="ru-RU" sz="2800" u="sng" dirty="0" smtClean="0"/>
              <a:t>Проверим: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1071538" y="928670"/>
            <a:ext cx="7313612" cy="5040312"/>
          </a:xfrm>
        </p:spPr>
        <p:txBody>
          <a:bodyPr numCol="2">
            <a:normAutofit/>
          </a:bodyPr>
          <a:lstStyle/>
          <a:p>
            <a:pPr marL="552450" indent="-552450" eaLnBrk="1" hangingPunct="1">
              <a:lnSpc>
                <a:spcPct val="90000"/>
              </a:lnSpc>
              <a:buNone/>
            </a:pPr>
            <a:r>
              <a:rPr lang="ru-RU" u="sng" dirty="0" smtClean="0"/>
              <a:t>1 В.</a:t>
            </a:r>
          </a:p>
          <a:p>
            <a:pPr marL="552450" indent="-55245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dirty="0" smtClean="0"/>
              <a:t>(х+3)(х-1)(х+1)</a:t>
            </a:r>
          </a:p>
          <a:p>
            <a:pPr marL="552450" indent="-55245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dirty="0" smtClean="0"/>
              <a:t>(а+1)(в-а)(в+а)</a:t>
            </a:r>
          </a:p>
          <a:p>
            <a:pPr marL="552450" indent="-55245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dirty="0" smtClean="0"/>
              <a:t>(х+6)(х-1)(х+1)</a:t>
            </a:r>
          </a:p>
          <a:p>
            <a:pPr marL="552450" indent="-55245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dirty="0" smtClean="0"/>
              <a:t>(а+в)(2+а)</a:t>
            </a:r>
          </a:p>
          <a:p>
            <a:pPr marL="552450" indent="-55245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dirty="0" smtClean="0"/>
              <a:t>(2а-</a:t>
            </a:r>
            <a:r>
              <a:rPr lang="en-US" dirty="0" smtClean="0"/>
              <a:t>b)(2a+b+1)</a:t>
            </a:r>
            <a:endParaRPr lang="ru-RU" dirty="0" smtClean="0"/>
          </a:p>
          <a:p>
            <a:pPr marL="552450" indent="-552450" eaLnBrk="1" hangingPunct="1">
              <a:lnSpc>
                <a:spcPct val="90000"/>
              </a:lnSpc>
              <a:buNone/>
            </a:pPr>
            <a:endParaRPr lang="ru-RU" dirty="0" smtClean="0"/>
          </a:p>
          <a:p>
            <a:pPr marL="552450" indent="-552450" eaLnBrk="1" hangingPunct="1">
              <a:lnSpc>
                <a:spcPct val="90000"/>
              </a:lnSpc>
              <a:buNone/>
            </a:pPr>
            <a:endParaRPr lang="ru-RU" dirty="0" smtClean="0"/>
          </a:p>
          <a:p>
            <a:pPr marL="552450" indent="-55245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ru-RU" dirty="0" smtClean="0"/>
          </a:p>
          <a:p>
            <a:pPr marL="552450" indent="-552450" eaLnBrk="1" hangingPunct="1">
              <a:lnSpc>
                <a:spcPct val="90000"/>
              </a:lnSpc>
              <a:buNone/>
            </a:pPr>
            <a:r>
              <a:rPr lang="ru-RU" u="sng" dirty="0" smtClean="0"/>
              <a:t>2 В.</a:t>
            </a:r>
            <a:endParaRPr lang="ru-RU" dirty="0" smtClean="0"/>
          </a:p>
          <a:p>
            <a:pPr marL="552450" indent="-552450">
              <a:lnSpc>
                <a:spcPct val="90000"/>
              </a:lnSpc>
              <a:buAutoNum type="arabicPeriod"/>
            </a:pPr>
            <a:r>
              <a:rPr lang="ru-RU" dirty="0" smtClean="0"/>
              <a:t>(х+1)(х-2)(х+2)</a:t>
            </a:r>
          </a:p>
          <a:p>
            <a:pPr marL="552450" indent="-552450">
              <a:lnSpc>
                <a:spcPct val="90000"/>
              </a:lnSpc>
              <a:buAutoNum type="arabicPeriod"/>
            </a:pPr>
            <a:r>
              <a:rPr lang="ru-RU" dirty="0" smtClean="0"/>
              <a:t>(х-4)(х-1)(х+1)</a:t>
            </a:r>
          </a:p>
          <a:p>
            <a:pPr marL="552450" indent="-552450">
              <a:lnSpc>
                <a:spcPct val="90000"/>
              </a:lnSpc>
              <a:buFont typeface="Arial" pitchFamily="34" charset="0"/>
              <a:buAutoNum type="arabicPeriod"/>
            </a:pPr>
            <a:r>
              <a:rPr lang="ru-RU" dirty="0" smtClean="0"/>
              <a:t>(</a:t>
            </a:r>
            <a:r>
              <a:rPr lang="en-US" dirty="0" smtClean="0"/>
              <a:t>m+n-1</a:t>
            </a:r>
            <a:r>
              <a:rPr lang="ru-RU" dirty="0" smtClean="0"/>
              <a:t>)(</a:t>
            </a:r>
            <a:r>
              <a:rPr lang="en-US" dirty="0" smtClean="0"/>
              <a:t>m-q</a:t>
            </a:r>
            <a:r>
              <a:rPr lang="ru-RU" dirty="0" smtClean="0"/>
              <a:t>)</a:t>
            </a:r>
            <a:endParaRPr lang="en-US" dirty="0" smtClean="0"/>
          </a:p>
          <a:p>
            <a:pPr marL="552450" indent="-55245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dirty="0" smtClean="0"/>
              <a:t>(х+у)(2х-3а)</a:t>
            </a:r>
          </a:p>
          <a:p>
            <a:pPr marL="552450" indent="-55245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dirty="0" smtClean="0"/>
              <a:t>(у-а)(х-а)</a:t>
            </a:r>
          </a:p>
          <a:p>
            <a:pPr marL="552450" indent="-552450">
              <a:lnSpc>
                <a:spcPct val="90000"/>
              </a:lnSpc>
              <a:buNone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://static.tumblr.com/70d7b174653caf9777c3358098bbe05d/cucwqzf/qzTnth7v0/tumblr_static_6x8jg19cq58gkwgw8o0c8g0c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785786" y="4000504"/>
            <a:ext cx="8229600" cy="1143000"/>
          </a:xfrm>
        </p:spPr>
        <p:txBody>
          <a:bodyPr/>
          <a:lstStyle/>
          <a:p>
            <a:pPr eaLnBrk="1" hangingPunct="1"/>
            <a:r>
              <a:rPr lang="ru-RU" dirty="0" smtClean="0"/>
              <a:t>Оцените свою работу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1357290" y="2500306"/>
            <a:ext cx="7400948" cy="2828932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ru-RU" sz="2800" dirty="0" smtClean="0"/>
          </a:p>
          <a:p>
            <a:pPr eaLnBrk="1" hangingPunct="1">
              <a:buFont typeface="Wingdings" pitchFamily="2" charset="2"/>
              <a:buNone/>
            </a:pPr>
            <a:endParaRPr lang="ru-R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785786" y="642917"/>
            <a:ext cx="7897839" cy="76995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2800" dirty="0" smtClean="0"/>
              <a:t>3. </a:t>
            </a:r>
            <a:r>
              <a:rPr lang="ru-RU" sz="2800" u="sng" dirty="0" smtClean="0"/>
              <a:t>Разложить на множители с использованием             </a:t>
            </a:r>
            <a:br>
              <a:rPr lang="ru-RU" sz="2800" u="sng" dirty="0" smtClean="0"/>
            </a:br>
            <a:r>
              <a:rPr lang="ru-RU" sz="2800" u="sng" dirty="0" smtClean="0"/>
              <a:t>           </a:t>
            </a:r>
            <a:r>
              <a:rPr lang="ru-RU" sz="2800" b="1" i="1" u="sng" dirty="0" smtClean="0"/>
              <a:t>формул сокращенного умножения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1000100" y="1557339"/>
            <a:ext cx="7683525" cy="4800620"/>
          </a:xfrm>
        </p:spPr>
        <p:txBody>
          <a:bodyPr numCol="2">
            <a:normAutofit lnSpcReduction="10000"/>
          </a:bodyPr>
          <a:lstStyle/>
          <a:p>
            <a:pPr marL="552450" indent="-55245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u="sng" dirty="0" smtClean="0"/>
              <a:t>1 В.</a:t>
            </a:r>
          </a:p>
          <a:p>
            <a:pPr marL="552450" indent="-55245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dirty="0" smtClean="0"/>
              <a:t>1. 16х</a:t>
            </a:r>
            <a:r>
              <a:rPr lang="en-US" dirty="0" smtClean="0"/>
              <a:t>²</a:t>
            </a:r>
            <a:r>
              <a:rPr lang="ru-RU" dirty="0" smtClean="0"/>
              <a:t> - 8х +1</a:t>
            </a:r>
            <a:endParaRPr lang="en-US" dirty="0" smtClean="0"/>
          </a:p>
          <a:p>
            <a:pPr marL="552450" indent="-552450" eaLnBrk="1" hangingPunct="1">
              <a:lnSpc>
                <a:spcPct val="90000"/>
              </a:lnSpc>
              <a:buFont typeface="Wingdings" pitchFamily="2" charset="2"/>
              <a:buAutoNum type="arabicPeriod" startAt="2"/>
            </a:pPr>
            <a:r>
              <a:rPr lang="ru-RU" dirty="0" smtClean="0"/>
              <a:t>64х</a:t>
            </a:r>
            <a:r>
              <a:rPr lang="en-US" dirty="0" smtClean="0"/>
              <a:t>²</a:t>
            </a:r>
            <a:r>
              <a:rPr lang="ru-RU" dirty="0" smtClean="0"/>
              <a:t> - 9у</a:t>
            </a:r>
            <a:r>
              <a:rPr lang="en-US" dirty="0" smtClean="0"/>
              <a:t>²</a:t>
            </a:r>
          </a:p>
          <a:p>
            <a:pPr marL="552450" indent="-552450" eaLnBrk="1" hangingPunct="1">
              <a:lnSpc>
                <a:spcPct val="90000"/>
              </a:lnSpc>
              <a:buFont typeface="Wingdings" pitchFamily="2" charset="2"/>
              <a:buAutoNum type="arabicPeriod" startAt="2"/>
            </a:pPr>
            <a:r>
              <a:rPr lang="ru-RU" dirty="0" smtClean="0"/>
              <a:t>(х+2)</a:t>
            </a:r>
            <a:r>
              <a:rPr lang="en-US" dirty="0" smtClean="0"/>
              <a:t>²</a:t>
            </a:r>
            <a:r>
              <a:rPr lang="ru-RU" dirty="0" smtClean="0"/>
              <a:t> - 9</a:t>
            </a:r>
          </a:p>
          <a:p>
            <a:pPr marL="552450" indent="-552450" eaLnBrk="1" hangingPunct="1">
              <a:lnSpc>
                <a:spcPct val="90000"/>
              </a:lnSpc>
              <a:buFont typeface="Wingdings" pitchFamily="2" charset="2"/>
              <a:buAutoNum type="arabicPeriod" startAt="4"/>
            </a:pPr>
            <a:r>
              <a:rPr lang="ru-RU" dirty="0" smtClean="0"/>
              <a:t>9х</a:t>
            </a:r>
            <a:r>
              <a:rPr lang="en-US" dirty="0" smtClean="0"/>
              <a:t>²</a:t>
            </a:r>
            <a:r>
              <a:rPr lang="ru-RU" dirty="0" smtClean="0"/>
              <a:t> +6ху +у</a:t>
            </a:r>
            <a:r>
              <a:rPr lang="en-US" dirty="0" smtClean="0"/>
              <a:t>²</a:t>
            </a:r>
            <a:r>
              <a:rPr lang="ru-RU" dirty="0" smtClean="0"/>
              <a:t> </a:t>
            </a:r>
          </a:p>
          <a:p>
            <a:pPr marL="552450" indent="-552450" eaLnBrk="1" hangingPunct="1">
              <a:lnSpc>
                <a:spcPct val="90000"/>
              </a:lnSpc>
              <a:buAutoNum type="arabicPeriod" startAt="5"/>
            </a:pPr>
            <a:r>
              <a:rPr lang="ru-RU" dirty="0" smtClean="0"/>
              <a:t>(х+2)</a:t>
            </a:r>
            <a:r>
              <a:rPr lang="en-US" dirty="0" smtClean="0"/>
              <a:t>²</a:t>
            </a:r>
            <a:r>
              <a:rPr lang="ru-RU" dirty="0" smtClean="0"/>
              <a:t> - (у+2)</a:t>
            </a:r>
            <a:r>
              <a:rPr lang="en-US" dirty="0" smtClean="0"/>
              <a:t>²</a:t>
            </a:r>
            <a:endParaRPr lang="ru-RU" dirty="0" smtClean="0"/>
          </a:p>
          <a:p>
            <a:pPr marL="552450" indent="-552450" eaLnBrk="1" hangingPunct="1">
              <a:lnSpc>
                <a:spcPct val="90000"/>
              </a:lnSpc>
              <a:buAutoNum type="arabicPeriod" startAt="5"/>
            </a:pPr>
            <a:endParaRPr lang="ru-RU" dirty="0" smtClean="0"/>
          </a:p>
          <a:p>
            <a:pPr marL="552450" indent="-552450" eaLnBrk="1" hangingPunct="1">
              <a:lnSpc>
                <a:spcPct val="90000"/>
              </a:lnSpc>
              <a:buAutoNum type="arabicPeriod" startAt="5"/>
            </a:pPr>
            <a:endParaRPr lang="ru-RU" dirty="0" smtClean="0"/>
          </a:p>
          <a:p>
            <a:pPr marL="552450" indent="-552450" eaLnBrk="1" hangingPunct="1">
              <a:lnSpc>
                <a:spcPct val="90000"/>
              </a:lnSpc>
              <a:buNone/>
            </a:pPr>
            <a:endParaRPr lang="ru-RU" u="sng" dirty="0" smtClean="0"/>
          </a:p>
          <a:p>
            <a:pPr marL="552450" indent="-552450" eaLnBrk="1" hangingPunct="1">
              <a:lnSpc>
                <a:spcPct val="90000"/>
              </a:lnSpc>
              <a:buNone/>
            </a:pPr>
            <a:r>
              <a:rPr lang="ru-RU" u="sng" dirty="0" smtClean="0"/>
              <a:t>2 В.</a:t>
            </a:r>
            <a:endParaRPr lang="ru-RU" dirty="0" smtClean="0"/>
          </a:p>
          <a:p>
            <a:pPr marL="552450" indent="-552450">
              <a:lnSpc>
                <a:spcPct val="90000"/>
              </a:lnSpc>
              <a:buAutoNum type="arabicPeriod"/>
            </a:pPr>
            <a:r>
              <a:rPr lang="ru-RU" dirty="0" smtClean="0"/>
              <a:t>4а</a:t>
            </a:r>
            <a:r>
              <a:rPr lang="en-US" dirty="0" smtClean="0"/>
              <a:t>²</a:t>
            </a:r>
            <a:r>
              <a:rPr lang="ru-RU" dirty="0" smtClean="0"/>
              <a:t> - в</a:t>
            </a:r>
            <a:r>
              <a:rPr lang="en-US" dirty="0" smtClean="0"/>
              <a:t>²</a:t>
            </a:r>
            <a:endParaRPr lang="ru-RU" dirty="0" smtClean="0"/>
          </a:p>
          <a:p>
            <a:pPr marL="552450" indent="-552450">
              <a:lnSpc>
                <a:spcPct val="90000"/>
              </a:lnSpc>
              <a:buAutoNum type="arabicPeriod"/>
            </a:pPr>
            <a:r>
              <a:rPr lang="ru-RU" dirty="0" smtClean="0"/>
              <a:t>а</a:t>
            </a:r>
            <a:r>
              <a:rPr lang="en-US" dirty="0" smtClean="0"/>
              <a:t>²</a:t>
            </a:r>
            <a:r>
              <a:rPr lang="ru-RU" dirty="0" smtClean="0"/>
              <a:t>+2ав+в</a:t>
            </a:r>
            <a:r>
              <a:rPr lang="en-US" dirty="0" smtClean="0"/>
              <a:t>²</a:t>
            </a:r>
            <a:r>
              <a:rPr lang="ru-RU" dirty="0" smtClean="0"/>
              <a:t>-с</a:t>
            </a:r>
            <a:r>
              <a:rPr lang="en-US" dirty="0" smtClean="0"/>
              <a:t>²</a:t>
            </a:r>
            <a:endParaRPr lang="ru-RU" dirty="0" smtClean="0"/>
          </a:p>
          <a:p>
            <a:pPr marL="552450" indent="-552450">
              <a:lnSpc>
                <a:spcPct val="90000"/>
              </a:lnSpc>
              <a:buNone/>
            </a:pPr>
            <a:r>
              <a:rPr lang="ru-RU" dirty="0" smtClean="0"/>
              <a:t>3.   х</a:t>
            </a:r>
            <a:r>
              <a:rPr lang="en-US" dirty="0" smtClean="0"/>
              <a:t>²</a:t>
            </a:r>
            <a:r>
              <a:rPr lang="ru-RU" dirty="0" smtClean="0"/>
              <a:t> - 4х +4 </a:t>
            </a:r>
          </a:p>
          <a:p>
            <a:pPr marL="552450" indent="-552450">
              <a:lnSpc>
                <a:spcPct val="90000"/>
              </a:lnSpc>
              <a:buAutoNum type="arabicPeriod" startAt="4"/>
            </a:pPr>
            <a:r>
              <a:rPr lang="ru-RU" sz="3000" dirty="0" smtClean="0"/>
              <a:t>х</a:t>
            </a:r>
            <a:r>
              <a:rPr lang="en-US" sz="3000" dirty="0" smtClean="0"/>
              <a:t> </a:t>
            </a:r>
            <a:r>
              <a:rPr lang="en-US" sz="3000" baseline="30000" dirty="0" smtClean="0"/>
              <a:t>4</a:t>
            </a:r>
            <a:r>
              <a:rPr lang="ru-RU" sz="3000" dirty="0" smtClean="0"/>
              <a:t>-у</a:t>
            </a:r>
            <a:r>
              <a:rPr lang="en-US" sz="3000" baseline="30000" dirty="0" smtClean="0"/>
              <a:t>4</a:t>
            </a:r>
            <a:endParaRPr lang="ru-RU" dirty="0" smtClean="0"/>
          </a:p>
          <a:p>
            <a:pPr marL="552450" indent="-552450">
              <a:lnSpc>
                <a:spcPct val="90000"/>
              </a:lnSpc>
              <a:buAutoNum type="arabicPeriod" startAt="4"/>
            </a:pPr>
            <a:r>
              <a:rPr lang="ru-RU" dirty="0" smtClean="0"/>
              <a:t>а</a:t>
            </a:r>
            <a:r>
              <a:rPr lang="en-US" dirty="0" smtClean="0"/>
              <a:t>²</a:t>
            </a:r>
            <a:r>
              <a:rPr lang="ru-RU" dirty="0" smtClean="0"/>
              <a:t>-в</a:t>
            </a:r>
            <a:r>
              <a:rPr lang="en-US" dirty="0" smtClean="0"/>
              <a:t>²</a:t>
            </a:r>
            <a:endParaRPr lang="ru-RU" dirty="0" smtClean="0"/>
          </a:p>
          <a:p>
            <a:pPr marL="552450" indent="-552450"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dirty="0" smtClean="0"/>
          </a:p>
          <a:p>
            <a:pPr marL="552450" indent="-552450">
              <a:lnSpc>
                <a:spcPct val="90000"/>
              </a:lnSpc>
              <a:buNone/>
            </a:pPr>
            <a:endParaRPr lang="ru-RU" dirty="0" smtClean="0"/>
          </a:p>
          <a:p>
            <a:pPr marL="552450" indent="-552450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370013" y="301625"/>
            <a:ext cx="7313612" cy="841359"/>
          </a:xfrm>
        </p:spPr>
        <p:txBody>
          <a:bodyPr>
            <a:normAutofit/>
          </a:bodyPr>
          <a:lstStyle/>
          <a:p>
            <a:pPr eaLnBrk="1" hangingPunct="1"/>
            <a:r>
              <a:rPr lang="ru-RU" sz="2800" u="sng" dirty="0" smtClean="0"/>
              <a:t>Проверим: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1071546"/>
            <a:ext cx="8493129" cy="5111750"/>
          </a:xfrm>
        </p:spPr>
        <p:txBody>
          <a:bodyPr numCol="2" spcCol="180000">
            <a:normAutofit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u="sng" dirty="0" smtClean="0"/>
              <a:t>1 В.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800" dirty="0" smtClean="0"/>
              <a:t>1.</a:t>
            </a:r>
            <a:r>
              <a:rPr lang="ru-RU" sz="2800" i="1" dirty="0" smtClean="0">
                <a:solidFill>
                  <a:schemeClr val="accent1"/>
                </a:solidFill>
              </a:rPr>
              <a:t>(4х-1)</a:t>
            </a:r>
            <a:r>
              <a:rPr lang="en-US" sz="2800" i="1" dirty="0" smtClean="0">
                <a:solidFill>
                  <a:schemeClr val="accent1"/>
                </a:solidFill>
              </a:rPr>
              <a:t>²</a:t>
            </a:r>
            <a:r>
              <a:rPr lang="ru-RU" sz="2800" dirty="0" smtClean="0"/>
              <a:t>= (4х-1)(4х-1)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800" dirty="0" smtClean="0"/>
              <a:t>2. (8х-3у)(8х+3у)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800" dirty="0" smtClean="0"/>
              <a:t>3. </a:t>
            </a:r>
            <a:r>
              <a:rPr lang="ru-RU" sz="2800" i="1" dirty="0" smtClean="0">
                <a:solidFill>
                  <a:schemeClr val="accent1"/>
                </a:solidFill>
              </a:rPr>
              <a:t>(х+2-3)(х+2+3</a:t>
            </a:r>
            <a:r>
              <a:rPr lang="ru-RU" sz="2800" dirty="0" smtClean="0"/>
              <a:t>)=(х-1)(х+5)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800" dirty="0" smtClean="0"/>
              <a:t>4. </a:t>
            </a:r>
            <a:r>
              <a:rPr lang="ru-RU" sz="2800" i="1" dirty="0" smtClean="0">
                <a:solidFill>
                  <a:schemeClr val="accent1"/>
                </a:solidFill>
              </a:rPr>
              <a:t>(3х+у)</a:t>
            </a:r>
            <a:r>
              <a:rPr lang="en-US" sz="2800" i="1" dirty="0" smtClean="0">
                <a:solidFill>
                  <a:schemeClr val="accent1"/>
                </a:solidFill>
              </a:rPr>
              <a:t>²</a:t>
            </a:r>
            <a:r>
              <a:rPr lang="ru-RU" sz="2800" dirty="0" smtClean="0"/>
              <a:t>=(3х+у)(3х+у)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800" dirty="0" smtClean="0"/>
              <a:t>5. </a:t>
            </a:r>
            <a:r>
              <a:rPr lang="ru-RU" sz="2800" i="1" dirty="0" smtClean="0">
                <a:solidFill>
                  <a:schemeClr val="accent1"/>
                </a:solidFill>
              </a:rPr>
              <a:t>(х+2-у-2)(х+2+у+2)</a:t>
            </a:r>
            <a:r>
              <a:rPr lang="ru-RU" sz="2800" dirty="0" smtClean="0"/>
              <a:t>=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800" dirty="0" smtClean="0"/>
              <a:t>  = (х-у)(х+у+4)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sz="28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sz="28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sz="2800" u="sng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800" u="sng" dirty="0" smtClean="0"/>
              <a:t>2 В.</a:t>
            </a:r>
            <a:endParaRPr lang="ru-RU" sz="2800" dirty="0" smtClean="0"/>
          </a:p>
          <a:p>
            <a:pPr marL="514350" indent="-514350">
              <a:lnSpc>
                <a:spcPct val="90000"/>
              </a:lnSpc>
              <a:buAutoNum type="arabicPeriod"/>
            </a:pPr>
            <a:r>
              <a:rPr lang="ru-RU" sz="2800" dirty="0" smtClean="0"/>
              <a:t>(2а-в)(2а+в)</a:t>
            </a:r>
          </a:p>
          <a:p>
            <a:pPr marL="514350" indent="-514350">
              <a:lnSpc>
                <a:spcPct val="90000"/>
              </a:lnSpc>
              <a:buAutoNum type="arabicPeriod"/>
            </a:pPr>
            <a:r>
              <a:rPr lang="ru-RU" sz="2800" dirty="0" smtClean="0"/>
              <a:t>(а+в-с)(а+в+с)</a:t>
            </a:r>
          </a:p>
          <a:p>
            <a:pPr>
              <a:lnSpc>
                <a:spcPct val="90000"/>
              </a:lnSpc>
              <a:buNone/>
            </a:pPr>
            <a:r>
              <a:rPr lang="ru-RU" sz="2800" i="1" dirty="0" smtClean="0">
                <a:solidFill>
                  <a:schemeClr val="accent1"/>
                </a:solidFill>
              </a:rPr>
              <a:t> </a:t>
            </a:r>
            <a:r>
              <a:rPr lang="ru-RU" sz="2800" i="1" dirty="0" smtClean="0"/>
              <a:t>3.   </a:t>
            </a:r>
            <a:r>
              <a:rPr lang="ru-RU" sz="2800" i="1" dirty="0" smtClean="0">
                <a:solidFill>
                  <a:schemeClr val="accent1"/>
                </a:solidFill>
              </a:rPr>
              <a:t>(х-2)</a:t>
            </a:r>
            <a:r>
              <a:rPr lang="en-US" sz="2800" i="1" dirty="0" smtClean="0">
                <a:solidFill>
                  <a:schemeClr val="accent1"/>
                </a:solidFill>
              </a:rPr>
              <a:t>²</a:t>
            </a:r>
            <a:r>
              <a:rPr lang="ru-RU" sz="2800" dirty="0" smtClean="0"/>
              <a:t> =(х-2)(х-2)</a:t>
            </a:r>
          </a:p>
          <a:p>
            <a:pPr>
              <a:lnSpc>
                <a:spcPct val="90000"/>
              </a:lnSpc>
              <a:buNone/>
            </a:pPr>
            <a:r>
              <a:rPr lang="ru-RU" sz="2800" dirty="0" smtClean="0"/>
              <a:t> 4.  </a:t>
            </a:r>
            <a:r>
              <a:rPr lang="ru-RU" sz="2800" i="1" dirty="0" smtClean="0">
                <a:solidFill>
                  <a:schemeClr val="accent1"/>
                </a:solidFill>
              </a:rPr>
              <a:t>(х</a:t>
            </a:r>
            <a:r>
              <a:rPr lang="en-US" sz="2800" i="1" dirty="0" smtClean="0">
                <a:solidFill>
                  <a:schemeClr val="accent1"/>
                </a:solidFill>
              </a:rPr>
              <a:t>²</a:t>
            </a:r>
            <a:r>
              <a:rPr lang="ru-RU" sz="2800" i="1" dirty="0" smtClean="0">
                <a:solidFill>
                  <a:schemeClr val="accent1"/>
                </a:solidFill>
              </a:rPr>
              <a:t>-у</a:t>
            </a:r>
            <a:r>
              <a:rPr lang="en-US" sz="2800" i="1" dirty="0" smtClean="0">
                <a:solidFill>
                  <a:schemeClr val="accent1"/>
                </a:solidFill>
              </a:rPr>
              <a:t>²</a:t>
            </a:r>
            <a:r>
              <a:rPr lang="ru-RU" sz="2800" i="1" dirty="0" smtClean="0">
                <a:solidFill>
                  <a:schemeClr val="accent1"/>
                </a:solidFill>
              </a:rPr>
              <a:t>)(х</a:t>
            </a:r>
            <a:r>
              <a:rPr lang="en-US" sz="2800" i="1" dirty="0" smtClean="0">
                <a:solidFill>
                  <a:schemeClr val="accent1"/>
                </a:solidFill>
              </a:rPr>
              <a:t>²</a:t>
            </a:r>
            <a:r>
              <a:rPr lang="ru-RU" sz="2800" i="1" dirty="0" smtClean="0">
                <a:solidFill>
                  <a:schemeClr val="accent1"/>
                </a:solidFill>
              </a:rPr>
              <a:t>+у</a:t>
            </a:r>
            <a:r>
              <a:rPr lang="en-US" sz="2800" i="1" dirty="0" smtClean="0">
                <a:solidFill>
                  <a:schemeClr val="accent1"/>
                </a:solidFill>
              </a:rPr>
              <a:t>²</a:t>
            </a:r>
            <a:r>
              <a:rPr lang="ru-RU" sz="2800" i="1" dirty="0" smtClean="0">
                <a:solidFill>
                  <a:schemeClr val="accent1"/>
                </a:solidFill>
              </a:rPr>
              <a:t>)</a:t>
            </a:r>
            <a:r>
              <a:rPr lang="ru-RU" sz="2800" dirty="0" smtClean="0"/>
              <a:t> =</a:t>
            </a:r>
          </a:p>
          <a:p>
            <a:pPr>
              <a:lnSpc>
                <a:spcPct val="90000"/>
              </a:lnSpc>
              <a:buNone/>
            </a:pPr>
            <a:r>
              <a:rPr lang="ru-RU" sz="2800" dirty="0" smtClean="0"/>
              <a:t> = (х-у)(х+у)(х</a:t>
            </a:r>
            <a:r>
              <a:rPr lang="en-US" sz="2800" dirty="0" smtClean="0"/>
              <a:t>²</a:t>
            </a:r>
            <a:r>
              <a:rPr lang="ru-RU" sz="2800" dirty="0" smtClean="0"/>
              <a:t>+у</a:t>
            </a:r>
            <a:r>
              <a:rPr lang="en-US" sz="2800" dirty="0" smtClean="0"/>
              <a:t>²</a:t>
            </a:r>
            <a:r>
              <a:rPr lang="ru-RU" sz="2800" dirty="0" smtClean="0"/>
              <a:t>)</a:t>
            </a:r>
          </a:p>
          <a:p>
            <a:pPr>
              <a:lnSpc>
                <a:spcPct val="90000"/>
              </a:lnSpc>
              <a:buNone/>
            </a:pPr>
            <a:r>
              <a:rPr lang="ru-RU" sz="2800" dirty="0" smtClean="0"/>
              <a:t> 5. (а-в)(а+в)</a:t>
            </a:r>
            <a:endParaRPr lang="en-US" sz="2800" dirty="0" smtClean="0"/>
          </a:p>
          <a:p>
            <a:pPr marL="514350" indent="-514350">
              <a:lnSpc>
                <a:spcPct val="90000"/>
              </a:lnSpc>
              <a:buAutoNum type="arabicPeriod"/>
            </a:pPr>
            <a:endParaRPr lang="ru-R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://static.tumblr.com/70d7b174653caf9777c3358098bbe05d/cucwqzf/qzTnth7v0/tumblr_static_6x8jg19cq58gkwgw8o0c8g0c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785786" y="4000504"/>
            <a:ext cx="8229600" cy="1143000"/>
          </a:xfrm>
        </p:spPr>
        <p:txBody>
          <a:bodyPr/>
          <a:lstStyle/>
          <a:p>
            <a:pPr eaLnBrk="1" hangingPunct="1"/>
            <a:r>
              <a:rPr lang="ru-RU" dirty="0" smtClean="0"/>
              <a:t>Оцените свою работу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1357290" y="2500306"/>
            <a:ext cx="7400948" cy="2828932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ru-RU" sz="2800" dirty="0" smtClean="0"/>
          </a:p>
          <a:p>
            <a:pPr eaLnBrk="1" hangingPunct="1">
              <a:buFont typeface="Wingdings" pitchFamily="2" charset="2"/>
              <a:buNone/>
            </a:pPr>
            <a:endParaRPr lang="ru-R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://static.tumblr.com/70d7b174653caf9777c3358098bbe05d/cucwqzf/qzTnth7v0/tumblr_static_6x8jg19cq58gkwgw8o0c8g0c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785786" y="3214686"/>
            <a:ext cx="8229600" cy="1928818"/>
          </a:xfrm>
        </p:spPr>
        <p:txBody>
          <a:bodyPr>
            <a:normAutofit/>
          </a:bodyPr>
          <a:lstStyle/>
          <a:p>
            <a:pPr eaLnBrk="1" hangingPunct="1"/>
            <a:r>
              <a:rPr lang="ru-RU" sz="3600" dirty="0" smtClean="0"/>
              <a:t>Подведение итогов урока</a:t>
            </a:r>
            <a:br>
              <a:rPr lang="ru-RU" sz="3600" dirty="0" smtClean="0"/>
            </a:br>
            <a:r>
              <a:rPr lang="ru-RU" sz="3600" dirty="0" smtClean="0"/>
              <a:t>Выставление оценок 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1357290" y="2500306"/>
            <a:ext cx="7400948" cy="1285884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ru-RU" sz="2800" dirty="0" smtClean="0"/>
          </a:p>
          <a:p>
            <a:pPr eaLnBrk="1" hangingPunct="1">
              <a:buFont typeface="Wingdings" pitchFamily="2" charset="2"/>
              <a:buNone/>
            </a:pPr>
            <a:endParaRPr lang="ru-R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28604"/>
            <a:ext cx="9008641" cy="114204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  </a:t>
            </a:r>
            <a:r>
              <a:rPr lang="ru-RU" sz="3100" b="1" dirty="0" smtClean="0">
                <a:solidFill>
                  <a:schemeClr val="tx2">
                    <a:lumMod val="50000"/>
                  </a:schemeClr>
                </a:solidFill>
              </a:rPr>
              <a:t>Методы разложения на множители</a:t>
            </a:r>
            <a:r>
              <a:rPr lang="ru-RU" sz="3100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ru-RU" sz="3100" dirty="0" smtClean="0">
                <a:solidFill>
                  <a:schemeClr val="tx2">
                    <a:lumMod val="50000"/>
                  </a:schemeClr>
                </a:solidFill>
              </a:rPr>
            </a:br>
            <a:endParaRPr lang="ru-RU" sz="3100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868" name="AutoShape 4"/>
          <p:cNvSpPr>
            <a:spLocks noChangeArrowheads="1"/>
          </p:cNvSpPr>
          <p:nvPr/>
        </p:nvSpPr>
        <p:spPr bwMode="auto">
          <a:xfrm>
            <a:off x="357158" y="1428736"/>
            <a:ext cx="1959840" cy="2089659"/>
          </a:xfrm>
          <a:prstGeom prst="wedgeRectCallout">
            <a:avLst>
              <a:gd name="adj1" fmla="val -44565"/>
              <a:gd name="adj2" fmla="val 113681"/>
            </a:avLst>
          </a:pr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82945" tIns="41473" rIns="82945" bIns="41473"/>
          <a:lstStyle/>
          <a:p>
            <a:endParaRPr lang="ru-RU" sz="2200" b="1" dirty="0"/>
          </a:p>
          <a:p>
            <a:r>
              <a:rPr lang="ru-RU" sz="2200" b="1" dirty="0"/>
              <a:t> </a:t>
            </a:r>
            <a:r>
              <a:rPr lang="ru-RU" sz="2200" b="1" dirty="0">
                <a:solidFill>
                  <a:schemeClr val="bg1"/>
                </a:solidFill>
              </a:rPr>
              <a:t>Вынесение </a:t>
            </a:r>
          </a:p>
          <a:p>
            <a:r>
              <a:rPr lang="ru-RU" sz="2200" b="1" dirty="0">
                <a:solidFill>
                  <a:schemeClr val="bg1"/>
                </a:solidFill>
              </a:rPr>
              <a:t>    общего </a:t>
            </a:r>
          </a:p>
          <a:p>
            <a:r>
              <a:rPr lang="ru-RU" sz="2200" b="1" dirty="0">
                <a:solidFill>
                  <a:schemeClr val="bg1"/>
                </a:solidFill>
              </a:rPr>
              <a:t> множителя    </a:t>
            </a:r>
          </a:p>
          <a:p>
            <a:r>
              <a:rPr lang="ru-RU" sz="2200" b="1" dirty="0">
                <a:solidFill>
                  <a:schemeClr val="bg1"/>
                </a:solidFill>
              </a:rPr>
              <a:t>  за  скобки</a:t>
            </a:r>
          </a:p>
          <a:p>
            <a:pPr algn="ctr"/>
            <a:endParaRPr lang="ru-RU" sz="2200" b="1" dirty="0"/>
          </a:p>
        </p:txBody>
      </p:sp>
      <p:sp>
        <p:nvSpPr>
          <p:cNvPr id="36869" name="AutoShape 5"/>
          <p:cNvSpPr>
            <a:spLocks noChangeArrowheads="1"/>
          </p:cNvSpPr>
          <p:nvPr/>
        </p:nvSpPr>
        <p:spPr bwMode="auto">
          <a:xfrm>
            <a:off x="2786050" y="1428736"/>
            <a:ext cx="2678400" cy="1893798"/>
          </a:xfrm>
          <a:prstGeom prst="wedgeRectCallout">
            <a:avLst>
              <a:gd name="adj1" fmla="val -46023"/>
              <a:gd name="adj2" fmla="val 82394"/>
            </a:avLst>
          </a:pr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82945" tIns="41473" rIns="82945" bIns="41473"/>
          <a:lstStyle/>
          <a:p>
            <a:pPr algn="ctr"/>
            <a:endParaRPr lang="ru-RU" sz="2200" b="1" dirty="0" smtClean="0">
              <a:solidFill>
                <a:schemeClr val="bg1"/>
              </a:solidFill>
            </a:endParaRPr>
          </a:p>
          <a:p>
            <a:pPr algn="ctr"/>
            <a:r>
              <a:rPr lang="ru-RU" sz="2200" b="1" dirty="0" smtClean="0">
                <a:solidFill>
                  <a:schemeClr val="bg1"/>
                </a:solidFill>
              </a:rPr>
              <a:t>Применение </a:t>
            </a:r>
            <a:r>
              <a:rPr lang="ru-RU" sz="2200" b="1" dirty="0">
                <a:solidFill>
                  <a:schemeClr val="bg1"/>
                </a:solidFill>
              </a:rPr>
              <a:t>формул сокращённого умножения</a:t>
            </a:r>
          </a:p>
        </p:txBody>
      </p:sp>
      <p:sp>
        <p:nvSpPr>
          <p:cNvPr id="36870" name="AutoShape 6"/>
          <p:cNvSpPr>
            <a:spLocks noChangeArrowheads="1"/>
          </p:cNvSpPr>
          <p:nvPr/>
        </p:nvSpPr>
        <p:spPr bwMode="auto">
          <a:xfrm>
            <a:off x="1893600" y="4016582"/>
            <a:ext cx="3005280" cy="1306217"/>
          </a:xfrm>
          <a:prstGeom prst="wedgeRectCallout">
            <a:avLst>
              <a:gd name="adj1" fmla="val -20338"/>
              <a:gd name="adj2" fmla="val 142060"/>
            </a:avLst>
          </a:pr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82945" tIns="41473" rIns="82945" bIns="41473"/>
          <a:lstStyle/>
          <a:p>
            <a:pPr algn="ctr"/>
            <a:endParaRPr lang="ru-RU" sz="2200" b="1" dirty="0" smtClean="0">
              <a:solidFill>
                <a:schemeClr val="bg1"/>
              </a:solidFill>
            </a:endParaRPr>
          </a:p>
          <a:p>
            <a:pPr algn="ctr"/>
            <a:r>
              <a:rPr lang="ru-RU" sz="2200" b="1" dirty="0" smtClean="0">
                <a:solidFill>
                  <a:schemeClr val="bg1"/>
                </a:solidFill>
              </a:rPr>
              <a:t>Выделение полного квадрата</a:t>
            </a:r>
            <a:endParaRPr lang="ru-RU" sz="2200" b="1" dirty="0">
              <a:solidFill>
                <a:schemeClr val="bg1"/>
              </a:solidFill>
            </a:endParaRPr>
          </a:p>
        </p:txBody>
      </p:sp>
      <p:sp>
        <p:nvSpPr>
          <p:cNvPr id="36871" name="AutoShape 7"/>
          <p:cNvSpPr>
            <a:spLocks noChangeArrowheads="1"/>
          </p:cNvSpPr>
          <p:nvPr/>
        </p:nvSpPr>
        <p:spPr bwMode="auto">
          <a:xfrm>
            <a:off x="6073920" y="1339341"/>
            <a:ext cx="2743200" cy="1502078"/>
          </a:xfrm>
          <a:prstGeom prst="wedgeRectCallout">
            <a:avLst>
              <a:gd name="adj1" fmla="val -46116"/>
              <a:gd name="adj2" fmla="val 116921"/>
            </a:avLst>
          </a:pr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82945" tIns="41473" rIns="82945" bIns="41473"/>
          <a:lstStyle/>
          <a:p>
            <a:pPr algn="ctr"/>
            <a:endParaRPr lang="ru-RU" sz="2200" b="1" dirty="0" smtClean="0">
              <a:solidFill>
                <a:schemeClr val="bg1"/>
              </a:solidFill>
            </a:endParaRPr>
          </a:p>
          <a:p>
            <a:pPr algn="ctr"/>
            <a:r>
              <a:rPr lang="ru-RU" sz="2200" b="1" dirty="0" smtClean="0">
                <a:solidFill>
                  <a:schemeClr val="bg1"/>
                </a:solidFill>
              </a:rPr>
              <a:t>Способ </a:t>
            </a:r>
            <a:r>
              <a:rPr lang="ru-RU" sz="2200" b="1" dirty="0">
                <a:solidFill>
                  <a:schemeClr val="bg1"/>
                </a:solidFill>
              </a:rPr>
              <a:t>группировки</a:t>
            </a:r>
          </a:p>
        </p:txBody>
      </p:sp>
      <p:sp>
        <p:nvSpPr>
          <p:cNvPr id="36872" name="AutoShape 8"/>
          <p:cNvSpPr>
            <a:spLocks noChangeArrowheads="1"/>
          </p:cNvSpPr>
          <p:nvPr/>
        </p:nvSpPr>
        <p:spPr bwMode="auto">
          <a:xfrm>
            <a:off x="5290560" y="3951775"/>
            <a:ext cx="2678400" cy="1763241"/>
          </a:xfrm>
          <a:prstGeom prst="wedgeRectCallout">
            <a:avLst>
              <a:gd name="adj1" fmla="val -46023"/>
              <a:gd name="adj2" fmla="val 66301"/>
            </a:avLst>
          </a:pr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82945" tIns="41473" rIns="82945" bIns="41473"/>
          <a:lstStyle/>
          <a:p>
            <a:pPr algn="ctr"/>
            <a:endParaRPr lang="ru-RU" sz="2200" b="1" dirty="0" smtClean="0">
              <a:solidFill>
                <a:schemeClr val="bg1"/>
              </a:solidFill>
            </a:endParaRPr>
          </a:p>
          <a:p>
            <a:pPr algn="ctr"/>
            <a:r>
              <a:rPr lang="ru-RU" sz="2200" b="1" dirty="0" smtClean="0">
                <a:solidFill>
                  <a:schemeClr val="bg1"/>
                </a:solidFill>
              </a:rPr>
              <a:t>Предварительное преобразование  </a:t>
            </a:r>
            <a:r>
              <a:rPr lang="ru-RU" sz="2200" b="1" dirty="0">
                <a:solidFill>
                  <a:schemeClr val="bg1"/>
                </a:solidFill>
              </a:rPr>
              <a:t>многочлена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68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68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 animBg="1"/>
      <p:bldP spid="36869" grpId="0" animBg="1"/>
      <p:bldP spid="36870" grpId="0" animBg="1"/>
      <p:bldP spid="36871" grpId="0" animBg="1"/>
      <p:bldP spid="3687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Продолжите заданные предложения:</a:t>
            </a:r>
          </a:p>
        </p:txBody>
      </p:sp>
      <p:sp>
        <p:nvSpPr>
          <p:cNvPr id="16387" name="Содержимое 2"/>
          <p:cNvSpPr>
            <a:spLocks noGrp="1"/>
          </p:cNvSpPr>
          <p:nvPr>
            <p:ph idx="1"/>
          </p:nvPr>
        </p:nvSpPr>
        <p:spPr>
          <a:xfrm>
            <a:off x="1142976" y="1857365"/>
            <a:ext cx="7143800" cy="4071966"/>
          </a:xfrm>
        </p:spPr>
        <p:txBody>
          <a:bodyPr/>
          <a:lstStyle/>
          <a:p>
            <a:pPr algn="ctr">
              <a:buFont typeface="Wingdings" pitchFamily="2" charset="2"/>
              <a:buChar char="Ø"/>
            </a:pPr>
            <a:r>
              <a:rPr lang="ru-RU" sz="3600" b="1" i="1" dirty="0" smtClean="0">
                <a:solidFill>
                  <a:srgbClr val="CC0000"/>
                </a:solidFill>
              </a:rPr>
              <a:t>Мы сегодня повторили …</a:t>
            </a:r>
          </a:p>
          <a:p>
            <a:pPr algn="ctr">
              <a:buFont typeface="Wingdings" pitchFamily="2" charset="2"/>
              <a:buChar char="Ø"/>
            </a:pPr>
            <a:endParaRPr lang="ru-RU" sz="3600" b="1" i="1" dirty="0" smtClean="0">
              <a:solidFill>
                <a:srgbClr val="CC0000"/>
              </a:solidFill>
            </a:endParaRPr>
          </a:p>
          <a:p>
            <a:pPr algn="ctr">
              <a:buFont typeface="Wingdings" pitchFamily="2" charset="2"/>
              <a:buChar char="Ø"/>
            </a:pPr>
            <a:r>
              <a:rPr lang="ru-RU" sz="3600" b="1" i="1" dirty="0" smtClean="0">
                <a:solidFill>
                  <a:srgbClr val="CC0000"/>
                </a:solidFill>
              </a:rPr>
              <a:t>Мне сегодня понравилось …</a:t>
            </a:r>
          </a:p>
          <a:p>
            <a:pPr algn="ctr"/>
            <a:endParaRPr lang="ru-RU" sz="3600" b="1" i="1" dirty="0" smtClean="0">
              <a:solidFill>
                <a:srgbClr val="CC0000"/>
              </a:solidFill>
            </a:endParaRPr>
          </a:p>
          <a:p>
            <a:pPr algn="ctr">
              <a:buFont typeface="Wingdings" pitchFamily="2" charset="2"/>
              <a:buChar char="Ø"/>
            </a:pPr>
            <a:r>
              <a:rPr lang="ru-RU" sz="3600" b="1" i="1" dirty="0" smtClean="0">
                <a:solidFill>
                  <a:srgbClr val="CC0000"/>
                </a:solidFill>
              </a:rPr>
              <a:t>Сегодня я научился (ась) …</a:t>
            </a:r>
          </a:p>
          <a:p>
            <a:endParaRPr lang="ru-RU" dirty="0" smtClean="0">
              <a:solidFill>
                <a:srgbClr val="CC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://static.tumblr.com/70d7b174653caf9777c3358098bbe05d/cucwqzf/qzTnth7v0/tumblr_static_6x8jg19cq58gkwgw8o0c8g0c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785786" y="4000504"/>
            <a:ext cx="8229600" cy="1143000"/>
          </a:xfrm>
        </p:spPr>
        <p:txBody>
          <a:bodyPr>
            <a:noAutofit/>
          </a:bodyPr>
          <a:lstStyle/>
          <a:p>
            <a:pPr eaLnBrk="1" hangingPunct="1"/>
            <a:r>
              <a:rPr lang="ru-RU" sz="4000" dirty="0" smtClean="0"/>
              <a:t>Домашнее задание </a:t>
            </a:r>
            <a:br>
              <a:rPr lang="ru-RU" sz="4000" dirty="0" smtClean="0"/>
            </a:br>
            <a:r>
              <a:rPr lang="ru-RU" sz="4000" dirty="0" smtClean="0"/>
              <a:t>в электронном дневнике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1357290" y="2500306"/>
            <a:ext cx="7400948" cy="1714512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ru-RU" sz="2800" dirty="0" smtClean="0"/>
          </a:p>
          <a:p>
            <a:pPr eaLnBrk="1" hangingPunct="1">
              <a:buFont typeface="Wingdings" pitchFamily="2" charset="2"/>
              <a:buNone/>
            </a:pPr>
            <a:endParaRPr lang="ru-R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http://static.tumblr.com/70d7b174653caf9777c3358098bbe05d/cucwqzf/qzTnth7v0/tumblr_static_6x8jg19cq58gkwgw8o0c8g0c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500306"/>
            <a:ext cx="8229600" cy="2000256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Спасибо за внимание !</a:t>
            </a:r>
            <a:b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Всем удачи!</a:t>
            </a:r>
            <a:b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1015</TotalTime>
  <Words>1204</Words>
  <Application>Microsoft Office PowerPoint</Application>
  <PresentationFormat>Экран (4:3)</PresentationFormat>
  <Paragraphs>284</Paragraphs>
  <Slides>41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51" baseType="lpstr">
      <vt:lpstr>MS Gothic</vt:lpstr>
      <vt:lpstr>Arial</vt:lpstr>
      <vt:lpstr>Bauhaus 93</vt:lpstr>
      <vt:lpstr>Calibri</vt:lpstr>
      <vt:lpstr>Georgia</vt:lpstr>
      <vt:lpstr>Monotype Corsiva</vt:lpstr>
      <vt:lpstr>Palatino Linotype</vt:lpstr>
      <vt:lpstr>Times New Roman</vt:lpstr>
      <vt:lpstr>Wingdings</vt:lpstr>
      <vt:lpstr>Тема Office</vt:lpstr>
      <vt:lpstr>Презентация PowerPoint</vt:lpstr>
      <vt:lpstr>                                    «Незнающие пусть научатся,                                           знающие - вспомнят еще раз».                                                             Античный афоризм. </vt:lpstr>
      <vt:lpstr>                                                                                                                                        (1 Б.)  </vt:lpstr>
      <vt:lpstr>Завершить утверждение</vt:lpstr>
      <vt:lpstr>(1 б.)   Восстановить порядок действий чтобы разложить многочлен на множители способом группировки, нужно:</vt:lpstr>
      <vt:lpstr>Презентация PowerPoint</vt:lpstr>
      <vt:lpstr>Оцените свою работу</vt:lpstr>
      <vt:lpstr>Практическая работа</vt:lpstr>
      <vt:lpstr>Разложите многочлен на множители и укажите какие приёмы использовались при этом:</vt:lpstr>
      <vt:lpstr>Разложите многочлен на множители и укажите какие приёмы использовались при этом:</vt:lpstr>
      <vt:lpstr>Разложите многочлен на множители и укажите, какие приемы использовались при этом:</vt:lpstr>
      <vt:lpstr>Разложите многочлен на множители и укажите какие приёмы использовались при этом:</vt:lpstr>
      <vt:lpstr>Оцените свою работу</vt:lpstr>
      <vt:lpstr>Презентация PowerPoint</vt:lpstr>
      <vt:lpstr>Работа в парах</vt:lpstr>
      <vt:lpstr>Оцените свою работу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Самостоятельная  работа</vt:lpstr>
      <vt:lpstr>1. Выполнить вынесение за скобку:</vt:lpstr>
      <vt:lpstr>Проверим:</vt:lpstr>
      <vt:lpstr>Оцените свою работу</vt:lpstr>
      <vt:lpstr>2. Разложить многочлен на множители выполнив группировку:</vt:lpstr>
      <vt:lpstr>Проверим:</vt:lpstr>
      <vt:lpstr>Оцените свою работу</vt:lpstr>
      <vt:lpstr>3. Разложить на множители с использованием                         формул сокращенного умножения</vt:lpstr>
      <vt:lpstr>Проверим:</vt:lpstr>
      <vt:lpstr>Оцените свою работу</vt:lpstr>
      <vt:lpstr>Подведение итогов урока Выставление оценок </vt:lpstr>
      <vt:lpstr>  Методы разложения на множители </vt:lpstr>
      <vt:lpstr>Продолжите заданные предложения:</vt:lpstr>
      <vt:lpstr>Домашнее задание  в электронном дневнике</vt:lpstr>
      <vt:lpstr>Спасибо за внимание !  Всем удачи!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Lenovo</dc:creator>
  <cp:lastModifiedBy>admin</cp:lastModifiedBy>
  <cp:revision>113</cp:revision>
  <dcterms:created xsi:type="dcterms:W3CDTF">2016-02-07T12:36:49Z</dcterms:created>
  <dcterms:modified xsi:type="dcterms:W3CDTF">2020-04-11T17:26:08Z</dcterms:modified>
</cp:coreProperties>
</file>