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5"/>
  </p:notesMasterIdLst>
  <p:sldIdLst>
    <p:sldId id="386" r:id="rId2"/>
    <p:sldId id="287" r:id="rId3"/>
    <p:sldId id="394" r:id="rId4"/>
    <p:sldId id="404" r:id="rId5"/>
    <p:sldId id="396" r:id="rId6"/>
    <p:sldId id="392" r:id="rId7"/>
    <p:sldId id="398" r:id="rId8"/>
    <p:sldId id="400" r:id="rId9"/>
    <p:sldId id="402" r:id="rId10"/>
    <p:sldId id="406" r:id="rId11"/>
    <p:sldId id="408" r:id="rId12"/>
    <p:sldId id="410" r:id="rId13"/>
    <p:sldId id="350" r:id="rId14"/>
    <p:sldId id="375" r:id="rId15"/>
    <p:sldId id="336" r:id="rId16"/>
    <p:sldId id="373" r:id="rId17"/>
    <p:sldId id="354" r:id="rId18"/>
    <p:sldId id="355" r:id="rId19"/>
    <p:sldId id="420" r:id="rId20"/>
    <p:sldId id="422" r:id="rId21"/>
    <p:sldId id="426" r:id="rId22"/>
    <p:sldId id="348" r:id="rId23"/>
    <p:sldId id="379" r:id="rId24"/>
    <p:sldId id="357" r:id="rId25"/>
    <p:sldId id="428" r:id="rId26"/>
    <p:sldId id="430" r:id="rId27"/>
    <p:sldId id="361" r:id="rId28"/>
    <p:sldId id="424" r:id="rId29"/>
    <p:sldId id="432" r:id="rId30"/>
    <p:sldId id="434" r:id="rId31"/>
    <p:sldId id="446" r:id="rId32"/>
    <p:sldId id="378" r:id="rId33"/>
    <p:sldId id="412" r:id="rId34"/>
    <p:sldId id="435" r:id="rId35"/>
    <p:sldId id="437" r:id="rId36"/>
    <p:sldId id="438" r:id="rId37"/>
    <p:sldId id="439" r:id="rId38"/>
    <p:sldId id="371" r:id="rId39"/>
    <p:sldId id="440" r:id="rId40"/>
    <p:sldId id="441" r:id="rId41"/>
    <p:sldId id="443" r:id="rId42"/>
    <p:sldId id="385" r:id="rId43"/>
    <p:sldId id="382" r:id="rId4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6600"/>
    <a:srgbClr val="CB6241"/>
    <a:srgbClr val="FF3300"/>
    <a:srgbClr val="993300"/>
    <a:srgbClr val="008000"/>
    <a:srgbClr val="00CC00"/>
    <a:srgbClr val="339933"/>
    <a:srgbClr val="66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D180DD-92BB-4F8B-87D8-8A0E96EC6069}" v="51" dt="2021-03-04T17:21:24.1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>
        <p:scale>
          <a:sx n="60" d="100"/>
          <a:sy n="60" d="100"/>
        </p:scale>
        <p:origin x="-1656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3D218B-B9DB-406D-844D-66EA4DE62DF1}" type="datetimeFigureOut">
              <a:rPr lang="ru-RU"/>
              <a:pPr>
                <a:defRPr/>
              </a:pPr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2EB163-A450-4A07-93C6-A916CE66E7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48837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A0001B0-1229-467F-90B9-23510E6F3DE1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48839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390B620-BC5F-4195-B433-7FFF2793C4DB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248840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248841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842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843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8844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248845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46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47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48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49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48850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248851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852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853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8854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48855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56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57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58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8859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48860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8861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EFE983-523D-4B0D-9F9E-5B84726FED5F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B71E39-CEE4-4A99-8F55-56EF35B2487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8D2067-3E02-4026-ADF6-BBF896E7DC49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9C399-FD04-4EDF-AAE3-CA99B9FEC78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250F96-405D-4C9F-9ACC-2743CEAF3F28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0BEF95-A4A5-461F-ADEB-651DF56FD8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65033-57D2-4ACD-A827-2D7ECB13988A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1523F-B4B2-498E-AEF9-4AFCF70735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EE5120-33DD-44C9-B19E-8EEEFF1AFD68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ADC36-6A73-4139-B18F-09C1005DF1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0A5B03-5DFB-485A-A594-3D505F9B7266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3C0C0-884E-4D27-8591-1570ADCF8E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2D75B9-AC47-42BE-81D2-2D61E9CCB364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3EC3F-0B03-436A-836A-4328D1DDB9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3B3A21-3424-4E2E-A553-D4ADE9C277DF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2CE8B-DD81-4A6B-AD60-3D3CDECC35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399202-0727-466C-B996-B8582A29AEE3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F20E3-63BE-4BB7-B0D1-F649163E75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4D7F3-6B0A-4211-92F2-A93C02B19DE7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C9689-1D36-42D9-885F-BC0EDC9EE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0488A-D1A4-4723-9DE2-AD23A082C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92D050">
                <a:alpha val="98000"/>
              </a:srgbClr>
            </a:gs>
            <a:gs pos="5000">
              <a:srgbClr val="FFC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478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407790A-3AB0-41D5-B8C7-70AA8AF9F810}" type="datetimeFigureOut">
              <a:rPr lang="ru-RU"/>
              <a:pPr/>
              <a:t>04.03.2021</a:t>
            </a:fld>
            <a:endParaRPr lang="ru-RU"/>
          </a:p>
        </p:txBody>
      </p:sp>
      <p:sp>
        <p:nvSpPr>
          <p:cNvPr id="2478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2478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412D3F-0675-46CC-AF68-57DAA9CDC5E8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4781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781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47818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24781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2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782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24782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24783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3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3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783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783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783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47836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24783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3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3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4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4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4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4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4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24784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24784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84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7848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247849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24785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47851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24785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785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786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endParaRPr lang="ru-RU" i="1" dirty="0">
              <a:solidFill>
                <a:srgbClr val="9933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3900" y="2300280"/>
            <a:ext cx="7696200" cy="3643338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rgbClr val="008000"/>
                </a:solidFill>
              </a:rPr>
              <a:t>Развитие креативного мышления учащихся с использованием развивающих игр</a:t>
            </a:r>
          </a:p>
          <a:p>
            <a:pPr>
              <a:buNone/>
            </a:pPr>
            <a:endParaRPr lang="ru-RU" dirty="0"/>
          </a:p>
          <a:p>
            <a:pPr algn="r">
              <a:buNone/>
            </a:pPr>
            <a:r>
              <a:rPr lang="ru-RU" sz="2400" dirty="0"/>
              <a:t>Подготовила  </a:t>
            </a:r>
          </a:p>
          <a:p>
            <a:pPr algn="r">
              <a:buNone/>
            </a:pPr>
            <a:r>
              <a:rPr lang="ru-RU" sz="2400" dirty="0"/>
              <a:t>учитель начальных классов</a:t>
            </a:r>
          </a:p>
          <a:p>
            <a:pPr algn="r">
              <a:buNone/>
            </a:pPr>
            <a:r>
              <a:rPr lang="ru-RU" sz="2400" dirty="0" err="1"/>
              <a:t>Тимирова</a:t>
            </a:r>
            <a:r>
              <a:rPr lang="ru-RU" sz="2400" dirty="0"/>
              <a:t> Жамал </a:t>
            </a:r>
            <a:r>
              <a:rPr lang="ru-RU" sz="2400" dirty="0" err="1"/>
              <a:t>Гайнулаевна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14290"/>
            <a:ext cx="27146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Мастер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28992" y="214290"/>
            <a:ext cx="14469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37101" y="214290"/>
            <a:ext cx="40352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класс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Прямоугольник 2"/>
          <p:cNvSpPr>
            <a:spLocks noChangeArrowheads="1"/>
          </p:cNvSpPr>
          <p:nvPr/>
        </p:nvSpPr>
        <p:spPr bwMode="auto">
          <a:xfrm>
            <a:off x="428596" y="1643050"/>
            <a:ext cx="824709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</a:rPr>
              <a:t>           </a:t>
            </a:r>
            <a:r>
              <a:rPr lang="ru-RU" sz="2800" b="1" dirty="0">
                <a:latin typeface="Times New Roman" pitchFamily="18" charset="0"/>
              </a:rPr>
              <a:t>Перед школой всегда стоит цель: создать условия для формирования личности, способной к творчеству  и готовой обслуживать современное производство. Поэтому начальная школа, работающая на будущее, должна быть сориентирована на развитие творческих способностей личности.</a:t>
            </a:r>
          </a:p>
        </p:txBody>
      </p:sp>
    </p:spTree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700213"/>
            <a:ext cx="8229600" cy="4897437"/>
          </a:xfrm>
          <a:ln>
            <a:solidFill>
              <a:srgbClr val="FF0066"/>
            </a:solidFill>
          </a:ln>
        </p:spPr>
        <p:txBody>
          <a:bodyPr/>
          <a:lstStyle/>
          <a:p>
            <a:pPr eaLnBrk="1" hangingPunct="1">
              <a:lnSpc>
                <a:spcPct val="140000"/>
              </a:lnSpc>
              <a:defRPr/>
            </a:pPr>
            <a:r>
              <a:rPr lang="ru-RU" sz="3400"/>
              <a:t>(творческое мышление) </a:t>
            </a:r>
            <a:br>
              <a:rPr lang="ru-RU" sz="3400"/>
            </a:br>
            <a:r>
              <a:rPr lang="ru-RU" sz="3400"/>
              <a:t> – это способность создавать </a:t>
            </a:r>
            <a:br>
              <a:rPr lang="ru-RU" sz="3400"/>
            </a:br>
            <a:r>
              <a:rPr lang="ru-RU" sz="3400"/>
              <a:t> множество идей, это возможность придумывать необычайно умные</a:t>
            </a:r>
            <a:br>
              <a:rPr lang="ru-RU" sz="3400"/>
            </a:br>
            <a:r>
              <a:rPr lang="ru-RU" sz="3400"/>
              <a:t> идеи и доводить их до      </a:t>
            </a:r>
            <a:br>
              <a:rPr lang="ru-RU" sz="3400"/>
            </a:br>
            <a:r>
              <a:rPr lang="ru-RU" sz="3400"/>
              <a:t>              совершенного вида</a:t>
            </a:r>
          </a:p>
        </p:txBody>
      </p:sp>
      <p:sp>
        <p:nvSpPr>
          <p:cNvPr id="7171" name="WordArt 8"/>
          <p:cNvSpPr>
            <a:spLocks noChangeArrowheads="1" noChangeShapeType="1" noTextEdit="1"/>
          </p:cNvSpPr>
          <p:nvPr/>
        </p:nvSpPr>
        <p:spPr bwMode="auto">
          <a:xfrm>
            <a:off x="1403350" y="549275"/>
            <a:ext cx="5616575" cy="1008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99330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2194" y="357166"/>
            <a:ext cx="489961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креативность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928688" y="1357313"/>
            <a:ext cx="7358062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>
                <a:latin typeface="Times New Roman" pitchFamily="18" charset="0"/>
              </a:rPr>
              <a:t>        </a:t>
            </a:r>
            <a:r>
              <a:rPr lang="ru-RU" sz="2800" b="1">
                <a:latin typeface="Times New Roman" pitchFamily="18" charset="0"/>
              </a:rPr>
              <a:t>Под творческими (креативными) способностями учащихся понимают “…комплексные возможности ученика в совершении деятельности и действия, направленные на созидание”.</a:t>
            </a:r>
          </a:p>
          <a:p>
            <a:pPr algn="just"/>
            <a:r>
              <a:rPr lang="ru-RU" sz="2800" b="1">
                <a:latin typeface="Times New Roman" pitchFamily="18" charset="0"/>
              </a:rPr>
              <a:t>        Креативность охватывает некоторую совокупность мыслительных и личностных качеств, определяющую способность к творчеству. Одним из компонентов креативности является способность личности</a:t>
            </a:r>
            <a:r>
              <a:rPr lang="ru-RU" sz="2800">
                <a:latin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0"/>
            <a:ext cx="407193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Креативные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00496" y="0"/>
            <a:ext cx="37862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способности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92689" y="571481"/>
            <a:ext cx="282712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учащихся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b="1"/>
              <a:t>Пластично</a:t>
            </a:r>
            <a:r>
              <a:rPr lang="ru-RU" sz="2800"/>
              <a:t>, так как творческие люди предлагают  множество решений в тех случаях, когда обычный человек  может найти лишь одно.</a:t>
            </a:r>
          </a:p>
          <a:p>
            <a:pPr eaLnBrk="1" hangingPunct="1">
              <a:defRPr/>
            </a:pPr>
            <a:r>
              <a:rPr lang="ru-RU" sz="2800" b="1"/>
              <a:t>Подвижно</a:t>
            </a:r>
            <a:r>
              <a:rPr lang="ru-RU" sz="2800"/>
              <a:t>, т.е. для творческого мышления не составляет труда перейти от одного вида аспекта проблемы к другому, не ограничиваясь одной точкой зрения.</a:t>
            </a:r>
          </a:p>
          <a:p>
            <a:pPr eaLnBrk="1" hangingPunct="1">
              <a:defRPr/>
            </a:pPr>
            <a:r>
              <a:rPr lang="ru-RU" sz="2800" b="1"/>
              <a:t>Оригинально,</a:t>
            </a:r>
            <a:r>
              <a:rPr lang="ru-RU" sz="2800"/>
              <a:t> оно порождает неожиданные, непривычные решения.</a:t>
            </a:r>
          </a:p>
        </p:txBody>
      </p:sp>
      <p:sp>
        <p:nvSpPr>
          <p:cNvPr id="8195" name="WordArt 5"/>
          <p:cNvSpPr>
            <a:spLocks noChangeArrowheads="1" noChangeShapeType="1" noTextEdit="1"/>
          </p:cNvSpPr>
          <p:nvPr/>
        </p:nvSpPr>
        <p:spPr bwMode="auto">
          <a:xfrm>
            <a:off x="323850" y="404813"/>
            <a:ext cx="8569325" cy="129540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r>
              <a:rPr lang="ru-RU" kern="10" dirty="0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Отличительные черты </a:t>
            </a:r>
          </a:p>
          <a:p>
            <a:r>
              <a:rPr lang="ru-RU" kern="10" dirty="0">
                <a:ln w="12700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творческого мышления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0725"/>
          </a:xfrm>
          <a:ln>
            <a:solidFill>
              <a:schemeClr val="accent1"/>
            </a:solidFill>
          </a:ln>
        </p:spPr>
        <p:txBody>
          <a:bodyPr/>
          <a:lstStyle/>
          <a:p>
            <a:pPr lvl="3" eaLnBrk="1" hangingPunct="1">
              <a:defRPr/>
            </a:pPr>
            <a:r>
              <a:rPr lang="ru-RU" sz="3200" dirty="0"/>
              <a:t>Богатство мысли;</a:t>
            </a:r>
          </a:p>
          <a:p>
            <a:pPr lvl="3" eaLnBrk="1" hangingPunct="1">
              <a:defRPr/>
            </a:pPr>
            <a:r>
              <a:rPr lang="ru-RU" sz="3200" dirty="0"/>
              <a:t>Гибкость мысли;</a:t>
            </a:r>
          </a:p>
          <a:p>
            <a:pPr lvl="3" eaLnBrk="1" hangingPunct="1">
              <a:defRPr/>
            </a:pPr>
            <a:r>
              <a:rPr lang="ru-RU" sz="3200" dirty="0"/>
              <a:t>Оригинальность;</a:t>
            </a:r>
          </a:p>
          <a:p>
            <a:pPr lvl="3" eaLnBrk="1" hangingPunct="1">
              <a:defRPr/>
            </a:pPr>
            <a:r>
              <a:rPr lang="ru-RU" sz="3200" dirty="0"/>
              <a:t>Любознательность;</a:t>
            </a:r>
          </a:p>
          <a:p>
            <a:pPr lvl="3" eaLnBrk="1" hangingPunct="1">
              <a:defRPr/>
            </a:pPr>
            <a:r>
              <a:rPr lang="ru-RU" sz="3200" dirty="0"/>
              <a:t>Фантастичность;</a:t>
            </a:r>
          </a:p>
          <a:p>
            <a:pPr lvl="3" eaLnBrk="1" hangingPunct="1">
              <a:defRPr/>
            </a:pPr>
            <a:r>
              <a:rPr lang="ru-RU" sz="3200" dirty="0"/>
              <a:t>Умение видеть проблему</a:t>
            </a:r>
          </a:p>
          <a:p>
            <a:pPr lvl="3" eaLnBrk="1" hangingPunct="1">
              <a:defRPr/>
            </a:pPr>
            <a:r>
              <a:rPr lang="ru-RU" sz="3200" dirty="0"/>
              <a:t>Беглость;</a:t>
            </a:r>
          </a:p>
        </p:txBody>
      </p:sp>
      <p:sp>
        <p:nvSpPr>
          <p:cNvPr id="9219" name="WordArt 10"/>
          <p:cNvSpPr>
            <a:spLocks noChangeArrowheads="1" noChangeShapeType="1" noTextEdit="1"/>
          </p:cNvSpPr>
          <p:nvPr/>
        </p:nvSpPr>
        <p:spPr bwMode="auto">
          <a:xfrm>
            <a:off x="468313" y="476250"/>
            <a:ext cx="821848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endParaRPr lang="ru-RU" sz="3600" kern="10" dirty="0">
              <a:ln w="12700">
                <a:solidFill>
                  <a:srgbClr val="9900CC"/>
                </a:solidFill>
                <a:round/>
                <a:headEnd/>
                <a:tailEnd/>
              </a:ln>
              <a:solidFill>
                <a:schemeClr val="accent5">
                  <a:lumMod val="75000"/>
                </a:schemeClr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1" y="428604"/>
            <a:ext cx="407196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mpact"/>
              </a:rPr>
              <a:t>Характеристика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428605"/>
            <a:ext cx="507209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kern="10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mpact"/>
              </a:rPr>
              <a:t>креативности</a:t>
            </a:r>
            <a:endParaRPr lang="ru-RU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9500"/>
            <a:ext cx="8229600" cy="3781425"/>
          </a:xfrm>
          <a:ln>
            <a:solidFill>
              <a:srgbClr val="33CC33"/>
            </a:solidFill>
          </a:ln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ru-RU" sz="2800"/>
              <a:t>Природные задатки и индивидуальные  особенности;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800"/>
              <a:t>Влияние социальной среды;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ru-RU" sz="2800"/>
              <a:t>Зависимость креативности от характера и структуры деятельности;</a:t>
            </a:r>
          </a:p>
        </p:txBody>
      </p:sp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8583613" y="-63500"/>
            <a:ext cx="18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4000">
              <a:latin typeface="Arial" charset="0"/>
            </a:endParaRPr>
          </a:p>
          <a:p>
            <a:pPr algn="l"/>
            <a:endParaRPr lang="ru-RU" sz="4000">
              <a:latin typeface="Arial" charset="0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8532813" y="476250"/>
            <a:ext cx="2873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ru-RU" sz="4000">
              <a:latin typeface="Arial" charset="0"/>
            </a:endParaRPr>
          </a:p>
        </p:txBody>
      </p:sp>
      <p:sp>
        <p:nvSpPr>
          <p:cNvPr id="10245" name="Text Box 7"/>
          <p:cNvSpPr txBox="1">
            <a:spLocks noChangeArrowheads="1"/>
          </p:cNvSpPr>
          <p:nvPr/>
        </p:nvSpPr>
        <p:spPr bwMode="auto">
          <a:xfrm>
            <a:off x="8440738" y="-206375"/>
            <a:ext cx="184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ru-RU" sz="4000">
              <a:latin typeface="Arial" charset="0"/>
            </a:endParaRPr>
          </a:p>
        </p:txBody>
      </p:sp>
      <p:sp>
        <p:nvSpPr>
          <p:cNvPr id="10246" name="WordArt 9"/>
          <p:cNvSpPr>
            <a:spLocks noChangeArrowheads="1" noChangeShapeType="1" noTextEdit="1"/>
          </p:cNvSpPr>
          <p:nvPr/>
        </p:nvSpPr>
        <p:spPr bwMode="auto">
          <a:xfrm>
            <a:off x="457200" y="274638"/>
            <a:ext cx="8229600" cy="164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31"/>
              </a:avLst>
            </a:prstTxWarp>
          </a:bodyPr>
          <a:lstStyle/>
          <a:p>
            <a:endParaRPr lang="ru-RU" sz="3600" kern="10" dirty="0">
              <a:ln w="12700">
                <a:solidFill>
                  <a:srgbClr val="FF66FF"/>
                </a:solidFill>
                <a:round/>
                <a:headEnd/>
                <a:tailEnd/>
              </a:ln>
              <a:solidFill>
                <a:srgbClr val="9900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19" y="285729"/>
            <a:ext cx="785818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Факторы, определяющие </a:t>
            </a:r>
          </a:p>
          <a:p>
            <a:pPr algn="ctr"/>
            <a:r>
              <a:rPr lang="ru-RU" sz="36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проявление  творческое мышления</a:t>
            </a:r>
            <a:endParaRPr lang="ru-RU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nimBg="1" rev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17538" y="1774825"/>
            <a:ext cx="7931150" cy="4343400"/>
          </a:xfrm>
          <a:ln>
            <a:solidFill>
              <a:srgbClr val="33CC33"/>
            </a:solidFill>
          </a:ln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1.Отсутствие заданного образца;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2.Эмоциональные переживания по поводу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художественного образца, создаваемого в процессе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 совместной деятельности;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3.Развитие межличностных отношений в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ru-RU" sz="3600" b="1" dirty="0">
                <a:latin typeface="Arial Narrow" pitchFamily="34" charset="0"/>
              </a:rPr>
              <a:t>   классе;					</a:t>
            </a:r>
            <a:r>
              <a:rPr lang="ru-RU" sz="3600" dirty="0">
                <a:latin typeface="Arial Narrow" pitchFamily="34" charset="0"/>
              </a:rPr>
              <a:t>			</a:t>
            </a:r>
          </a:p>
        </p:txBody>
      </p:sp>
      <p:sp>
        <p:nvSpPr>
          <p:cNvPr id="11267" name="WordArt 8"/>
          <p:cNvSpPr>
            <a:spLocks noChangeArrowheads="1" noChangeShapeType="1" noTextEdit="1"/>
          </p:cNvSpPr>
          <p:nvPr/>
        </p:nvSpPr>
        <p:spPr bwMode="auto">
          <a:xfrm>
            <a:off x="539750" y="333375"/>
            <a:ext cx="8147050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ru-RU" sz="3600" kern="10" dirty="0">
              <a:ln w="12700">
                <a:solidFill>
                  <a:srgbClr val="FF66FF"/>
                </a:solidFill>
                <a:round/>
                <a:headEnd/>
                <a:tailEnd/>
              </a:ln>
              <a:solidFill>
                <a:srgbClr val="FF66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0"/>
            <a:ext cx="435768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Принципы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43372" y="0"/>
            <a:ext cx="42862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организации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857232"/>
            <a:ext cx="507206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творческих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7686" y="857233"/>
            <a:ext cx="300039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cs typeface="Arial"/>
              </a:rPr>
              <a:t>уроков</a:t>
            </a:r>
            <a:endParaRPr lang="ru-RU" sz="4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222361"/>
          </a:xfrm>
        </p:spPr>
        <p:txBody>
          <a:bodyPr/>
          <a:lstStyle/>
          <a:p>
            <a:pPr eaLnBrk="1" hangingPunct="1">
              <a:defRPr/>
            </a:pPr>
            <a:endParaRPr lang="ru-RU" sz="5000" dirty="0"/>
          </a:p>
        </p:txBody>
      </p:sp>
      <p:sp>
        <p:nvSpPr>
          <p:cNvPr id="2037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00240"/>
            <a:ext cx="8229600" cy="4130685"/>
          </a:xfrm>
          <a:ln>
            <a:solidFill>
              <a:srgbClr val="FFFF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Замечать любые творческие проявления учеников;</a:t>
            </a:r>
          </a:p>
          <a:p>
            <a:pPr eaLnBrk="1" hangingPunct="1">
              <a:defRPr/>
            </a:pPr>
            <a:r>
              <a:rPr lang="ru-RU" sz="4000" dirty="0">
                <a:latin typeface="Arial" pitchFamily="34" charset="0"/>
                <a:cs typeface="Arial" pitchFamily="34" charset="0"/>
              </a:rPr>
              <a:t>Создавать условия для развития творческих способностей;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85728"/>
            <a:ext cx="30718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285728"/>
            <a:ext cx="2714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должен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29454" y="357166"/>
            <a:ext cx="5715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2065338"/>
            <a:ext cx="8075612" cy="4316412"/>
          </a:xfrm>
          <a:ln>
            <a:solidFill>
              <a:srgbClr val="33CC33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Иллюстрация к прочитанному произведению;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Участие в коллективном сочинительстве небольших сказок, историй, стихотворений;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Разыгрывание небольших литературных произведений, участие в театрализованных играх;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Чтение текста по ролям, рассказывание небольших сказок и историй от лица героев;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>
                <a:latin typeface="Times New Roman" pitchFamily="18" charset="0"/>
              </a:rPr>
              <a:t>Появление интереса к словесному творчеству, желания работать с детской книгой.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13315" name="WordArt 10"/>
          <p:cNvSpPr>
            <a:spLocks noChangeArrowheads="1" noChangeShapeType="1" noTextEdit="1"/>
          </p:cNvSpPr>
          <p:nvPr/>
        </p:nvSpPr>
        <p:spPr bwMode="auto">
          <a:xfrm>
            <a:off x="428596" y="333375"/>
            <a:ext cx="8258204" cy="12239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99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876" y="0"/>
            <a:ext cx="30003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задания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714356"/>
            <a:ext cx="35652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3" y="0"/>
            <a:ext cx="38576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Творческие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785794"/>
            <a:ext cx="7143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1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47108" y="714356"/>
            <a:ext cx="48396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классе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28736"/>
            <a:ext cx="8135938" cy="4797439"/>
          </a:xfrm>
          <a:ln>
            <a:solidFill>
              <a:srgbClr val="33CC33"/>
            </a:solidFill>
          </a:ln>
        </p:spPr>
        <p:txBody>
          <a:bodyPr/>
          <a:lstStyle/>
          <a:p>
            <a:pPr eaLnBrk="1" hangingPunct="1">
              <a:lnSpc>
                <a:spcPct val="140000"/>
              </a:lnSpc>
              <a:defRPr/>
            </a:pPr>
            <a:r>
              <a:rPr lang="ru-RU" sz="2400" b="1" dirty="0"/>
              <a:t>План-схема, раздели и запиши или нарисуй;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ru-RU" sz="2400" b="1" dirty="0"/>
              <a:t>Участи е в сочинительстве загадок, </a:t>
            </a:r>
            <a:r>
              <a:rPr lang="ru-RU" sz="2400" b="1" dirty="0" err="1"/>
              <a:t>потешек</a:t>
            </a:r>
            <a:r>
              <a:rPr lang="ru-RU" sz="2400" b="1" dirty="0"/>
              <a:t>, </a:t>
            </a:r>
          </a:p>
          <a:p>
            <a:pPr eaLnBrk="1" hangingPunct="1">
              <a:lnSpc>
                <a:spcPct val="140000"/>
              </a:lnSpc>
              <a:buFont typeface="Wingdings" pitchFamily="2" charset="2"/>
              <a:buNone/>
              <a:defRPr/>
            </a:pPr>
            <a:r>
              <a:rPr lang="ru-RU" sz="2400" b="1" dirty="0"/>
              <a:t>     небылиц, сказок, забавных историй с героями изученных произведений;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ru-RU" sz="2400" b="1" dirty="0"/>
              <a:t> «Дописывание», «</a:t>
            </a:r>
            <a:r>
              <a:rPr lang="ru-RU" sz="2400" b="1" dirty="0" err="1"/>
              <a:t>досказывание</a:t>
            </a:r>
            <a:r>
              <a:rPr lang="ru-RU" sz="2400" b="1" dirty="0"/>
              <a:t>», сочинительство четверостиший;</a:t>
            </a:r>
          </a:p>
          <a:p>
            <a:pPr eaLnBrk="1" hangingPunct="1">
              <a:lnSpc>
                <a:spcPct val="140000"/>
              </a:lnSpc>
              <a:defRPr/>
            </a:pPr>
            <a:r>
              <a:rPr lang="ru-RU" sz="2400" b="1" dirty="0"/>
              <a:t>Придумывание продолжения произведения, изменение начала и продолжения произведения.</a:t>
            </a:r>
          </a:p>
          <a:p>
            <a:pPr eaLnBrk="1" hangingPunct="1">
              <a:lnSpc>
                <a:spcPct val="140000"/>
              </a:lnSpc>
              <a:defRPr/>
            </a:pPr>
            <a:endParaRPr lang="ru-RU" sz="2400" b="1" dirty="0"/>
          </a:p>
        </p:txBody>
      </p:sp>
      <p:sp>
        <p:nvSpPr>
          <p:cNvPr id="14339" name="WordArt 6"/>
          <p:cNvSpPr>
            <a:spLocks noChangeArrowheads="1" noChangeShapeType="1" noTextEdit="1"/>
          </p:cNvSpPr>
          <p:nvPr/>
        </p:nvSpPr>
        <p:spPr bwMode="auto">
          <a:xfrm>
            <a:off x="214282" y="214290"/>
            <a:ext cx="7924800" cy="1152525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endParaRPr lang="ru-RU" sz="3600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88664" y="0"/>
            <a:ext cx="509804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творческих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14356"/>
            <a:ext cx="28574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заданий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" y="714356"/>
            <a:ext cx="64293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во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5853" y="714356"/>
            <a:ext cx="52149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3109" y="714356"/>
            <a:ext cx="47149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28926" y="714356"/>
            <a:ext cx="44291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714356"/>
            <a:ext cx="392909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классах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29586" y="714356"/>
            <a:ext cx="6429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: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" y="0"/>
            <a:ext cx="400049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Виды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989138"/>
            <a:ext cx="7637462" cy="4535487"/>
          </a:xfrm>
          <a:ln>
            <a:solidFill>
              <a:srgbClr val="008000"/>
            </a:solidFill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ru-RU" sz="1800" b="1" dirty="0"/>
              <a:t>Умение составлять  модельный, картинный, эскизно-модельный план, схемы «экологических отношений», сравнительные таблицы;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1800" b="1" dirty="0"/>
              <a:t>Умение писать небольшие сочинения, изложения по текстам литературных произведений, сочинение сказок, загадок, </a:t>
            </a:r>
            <a:r>
              <a:rPr lang="ru-RU" sz="1800" b="1" dirty="0" err="1"/>
              <a:t>потешек</a:t>
            </a:r>
            <a:r>
              <a:rPr lang="ru-RU" sz="1800" b="1" dirty="0"/>
              <a:t>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1800" b="1" dirty="0"/>
              <a:t>Умение писать отзывы, аннотации по книге, сопоставлять каталожную карточку;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1800" b="1" dirty="0"/>
              <a:t>Умение воспроизводить сценические действия в играх-драматизациях, игровых диалогах, театральных играх;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ru-RU" sz="1800" b="1" dirty="0"/>
              <a:t>Сочинение собственных произведений, создание  книжек-малышек с авторскими работами, умение работать с  книгой и справочниками.</a:t>
            </a:r>
          </a:p>
          <a:p>
            <a:pPr eaLnBrk="1" hangingPunct="1">
              <a:lnSpc>
                <a:spcPct val="110000"/>
              </a:lnSpc>
              <a:defRPr/>
            </a:pPr>
            <a:endParaRPr lang="ru-RU" sz="1800" b="1" dirty="0"/>
          </a:p>
        </p:txBody>
      </p:sp>
      <p:sp>
        <p:nvSpPr>
          <p:cNvPr id="16387" name="WordArt 7"/>
          <p:cNvSpPr>
            <a:spLocks noChangeArrowheads="1" noChangeShapeType="1" noTextEdit="1"/>
          </p:cNvSpPr>
          <p:nvPr/>
        </p:nvSpPr>
        <p:spPr bwMode="auto">
          <a:xfrm>
            <a:off x="395288" y="260350"/>
            <a:ext cx="8291512" cy="122396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r>
              <a:rPr lang="ru-RU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00628" y="714356"/>
            <a:ext cx="32861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классе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06542" y="714356"/>
            <a:ext cx="11227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8927" y="714356"/>
            <a:ext cx="19221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714356"/>
            <a:ext cx="32861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заданий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0"/>
            <a:ext cx="47149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творческих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3" y="0"/>
            <a:ext cx="27860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kern="10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Times New Roman"/>
              </a:rPr>
              <a:t>Виды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47708"/>
          </a:xfrm>
        </p:spPr>
        <p:txBody>
          <a:bodyPr/>
          <a:lstStyle/>
          <a:p>
            <a:endParaRPr lang="ru-RU" sz="3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0660" name="Rectangle 4"/>
          <p:cNvSpPr>
            <a:spLocks noChangeArrowheads="1"/>
          </p:cNvSpPr>
          <p:nvPr/>
        </p:nvSpPr>
        <p:spPr bwMode="auto">
          <a:xfrm>
            <a:off x="428596" y="1428737"/>
            <a:ext cx="8088342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sz="2400" b="1" dirty="0">
                <a:latin typeface="Times New Roman" pitchFamily="18" charset="0"/>
              </a:rPr>
              <a:t>– </a:t>
            </a:r>
            <a:r>
              <a:rPr lang="ru-RU" sz="3200" b="1" dirty="0">
                <a:latin typeface="Times New Roman" pitchFamily="18" charset="0"/>
              </a:rPr>
              <a:t>самый эффективный способ обучения детей младшего возраста. Через специальные игры, задания можно ознакомить детей с  приемами, методами и инструментами творчества. В качестве обязательных элементов эти игры должны содержать изобретательские задачи. Их можно использовать на всех уроках.</a:t>
            </a:r>
            <a:r>
              <a:rPr lang="ru-RU" sz="3200" dirty="0">
                <a:latin typeface="Times New Roman" pitchFamily="18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28794" y="214290"/>
            <a:ext cx="46434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Игра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>
          <a:xfrm>
            <a:off x="847725" y="233363"/>
            <a:ext cx="6604000" cy="1514475"/>
          </a:xfrm>
          <a:ln>
            <a:solidFill>
              <a:srgbClr val="FFFFFF"/>
            </a:solidFill>
          </a:ln>
        </p:spPr>
        <p:txBody>
          <a:bodyPr/>
          <a:lstStyle/>
          <a:p>
            <a:endParaRPr lang="ru-RU" sz="4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9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1.Реальность ситуации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2. Вовлеченность участников. Дух соревнования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3. Возможность погрузиться в детали и один и тот же инструмент посмотреть в разных ситуациях и с разных сторон.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4. Высокая мотивация и концентрация внимания к процессу обучения</a:t>
            </a:r>
            <a:r>
              <a:rPr lang="ru-RU" sz="3000" dirty="0">
                <a:latin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" y="0"/>
            <a:ext cx="50006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Плюсами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9062" y="0"/>
            <a:ext cx="50777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игровой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714356"/>
            <a:ext cx="4500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формы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52870" y="714356"/>
            <a:ext cx="45480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являются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285750" y="1562100"/>
            <a:ext cx="8501063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>
              <a:buFontTx/>
              <a:buChar char="•"/>
              <a:tabLst>
                <a:tab pos="685800" algn="l"/>
              </a:tabLst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Развивать ассоциативное мышление</a:t>
            </a:r>
          </a:p>
          <a:p>
            <a:pPr indent="450850">
              <a:buFontTx/>
              <a:buChar char="•"/>
              <a:tabLst>
                <a:tab pos="685800" algn="l"/>
              </a:tabLst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Адаптировать основные модели составления загадок по Нестеренко  для детей младшего школьного возраста.. </a:t>
            </a: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r>
              <a:rPr lang="ru-RU" sz="2800" b="1">
                <a:latin typeface="Times New Roman" pitchFamily="18" charset="0"/>
              </a:rPr>
              <a:t>Побуждать детей находить противоречия в том или ином явлении и разрешать их.</a:t>
            </a: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54762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Пути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00282" y="0"/>
            <a:ext cx="53293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543800" cy="1651000"/>
          </a:xfrm>
        </p:spPr>
        <p:txBody>
          <a:bodyPr/>
          <a:lstStyle/>
          <a:p>
            <a:r>
              <a:rPr lang="ru-RU" sz="3800" b="1" dirty="0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ru-RU" sz="3800" b="1" dirty="0">
                <a:solidFill>
                  <a:srgbClr val="FF0000"/>
                </a:solidFill>
                <a:latin typeface="Times New Roman" pitchFamily="18" charset="0"/>
              </a:rPr>
            </a:br>
            <a:endParaRPr lang="ru-RU" sz="3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071678"/>
            <a:ext cx="8229600" cy="4040196"/>
          </a:xfrm>
        </p:spPr>
        <p:txBody>
          <a:bodyPr/>
          <a:lstStyle/>
          <a:p>
            <a:pPr>
              <a:buFontTx/>
              <a:buNone/>
            </a:pPr>
            <a:r>
              <a:rPr lang="ru-RU" sz="3400" b="1" dirty="0">
                <a:latin typeface="Times New Roman" pitchFamily="18" charset="0"/>
              </a:rPr>
              <a:t>Цель:</a:t>
            </a:r>
            <a:r>
              <a:rPr lang="ru-RU" sz="3400" dirty="0">
                <a:latin typeface="Times New Roman" pitchFamily="18" charset="0"/>
              </a:rPr>
              <a:t> </a:t>
            </a:r>
          </a:p>
          <a:p>
            <a:pPr>
              <a:buFontTx/>
              <a:buNone/>
            </a:pPr>
            <a:endParaRPr lang="ru-RU" sz="15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sz="3000" dirty="0">
                <a:latin typeface="Times New Roman" pitchFamily="18" charset="0"/>
              </a:rPr>
              <a:t>-</a:t>
            </a:r>
            <a:r>
              <a:rPr lang="ru-RU" sz="3000" b="1" dirty="0">
                <a:latin typeface="Times New Roman" pitchFamily="18" charset="0"/>
              </a:rPr>
              <a:t>приобретение навыков выхода за рамки привычных цепочек рассуждений;</a:t>
            </a:r>
          </a:p>
          <a:p>
            <a:pPr>
              <a:buFontTx/>
              <a:buNone/>
            </a:pPr>
            <a:endParaRPr lang="ru-RU" sz="11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sz="3000" b="1" dirty="0">
                <a:latin typeface="Times New Roman" pitchFamily="18" charset="0"/>
              </a:rPr>
              <a:t>-развивать связную речь, воображение.</a:t>
            </a:r>
          </a:p>
          <a:p>
            <a:endParaRPr lang="ru-RU" sz="3000" dirty="0">
              <a:latin typeface="Times New Roman" pitchFamily="18" charset="0"/>
            </a:endParaRPr>
          </a:p>
          <a:p>
            <a:endParaRPr lang="ru-RU" sz="3700" dirty="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0"/>
            <a:ext cx="34289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Развитие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0"/>
            <a:ext cx="65722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ассоциативного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714356"/>
            <a:ext cx="50720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мышления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971550" y="4221163"/>
            <a:ext cx="5905500" cy="2159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1793875"/>
            <a:endParaRPr lang="ru-RU" sz="2000">
              <a:solidFill>
                <a:srgbClr val="333300"/>
              </a:solidFill>
              <a:latin typeface="Times New Roman" pitchFamily="18" charset="0"/>
            </a:endParaRPr>
          </a:p>
          <a:p>
            <a:pPr marL="1793875">
              <a:lnSpc>
                <a:spcPct val="110000"/>
              </a:lnSpc>
            </a:pPr>
            <a:endParaRPr lang="ru-RU" sz="2400" b="1">
              <a:solidFill>
                <a:srgbClr val="333300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827088" y="1557338"/>
            <a:ext cx="69135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ЗАДАНИЕ: построить ассоциативную цепочку, </a:t>
            </a:r>
            <a:b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связывающую понятия </a:t>
            </a:r>
            <a:b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компьютерная мышь</a:t>
            </a: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» и 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солнце</a:t>
            </a: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».</a:t>
            </a:r>
          </a:p>
          <a:p>
            <a:pPr algn="ctr"/>
            <a:endParaRPr lang="ru-RU" sz="2400" b="1" dirty="0">
              <a:solidFill>
                <a:srgbClr val="333300"/>
              </a:solidFill>
              <a:latin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ПРИМЕР: Компьютерная мышь напоминает живую, </a:t>
            </a:r>
            <a:b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мышей ловят в мышеловки, для этого туда кладут сыр, </a:t>
            </a:r>
            <a:b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333300"/>
                </a:solidFill>
                <a:latin typeface="Times New Roman" pitchFamily="18" charset="0"/>
              </a:rPr>
              <a:t>по своей форме сыр напоминает солнце.</a:t>
            </a:r>
          </a:p>
          <a:p>
            <a:pPr>
              <a:spcBef>
                <a:spcPct val="50000"/>
              </a:spcBef>
            </a:pP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7762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769938" y="3214686"/>
            <a:ext cx="6731020" cy="21542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ЗАДАНИЕ: построить ассоциативную цепочку, </a:t>
            </a:r>
            <a:b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связывающую понятия </a:t>
            </a:r>
            <a:b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огонь</a:t>
            </a: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» и 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заяц</a:t>
            </a: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».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     ПРИМЕР: Огонь горит в камине, для этого необходимы дрова, которые берут в лесу, в лесу много животных, к примеру зайцев.</a:t>
            </a:r>
          </a:p>
          <a:p>
            <a:pPr>
              <a:lnSpc>
                <a:spcPct val="80000"/>
              </a:lnSpc>
            </a:pP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100356" name="Picture 4" descr="Pic_exp000034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CDFBF"/>
              </a:clrFrom>
              <a:clrTo>
                <a:srgbClr val="ECDFBF">
                  <a:alpha val="0"/>
                </a:srgbClr>
              </a:clrTo>
            </a:clrChange>
          </a:blip>
          <a:srcRect l="14836" r="8450"/>
          <a:stretch>
            <a:fillRect/>
          </a:stretch>
        </p:blipFill>
        <p:spPr bwMode="auto">
          <a:xfrm>
            <a:off x="0" y="1285860"/>
            <a:ext cx="192879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9" name="Picture 7" descr="zajatc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56463" y="4365625"/>
            <a:ext cx="1673255" cy="2278085"/>
          </a:xfrm>
          <a:prstGeom prst="rect">
            <a:avLst/>
          </a:prstGeom>
          <a:noFill/>
          <a:ln w="9525" algn="ctr">
            <a:solidFill>
              <a:srgbClr val="333300"/>
            </a:solidFill>
            <a:miter lim="800000"/>
            <a:headEnd/>
            <a:tailEnd/>
          </a:ln>
          <a:effectLst/>
        </p:spPr>
      </p:pic>
      <p:sp>
        <p:nvSpPr>
          <p:cNvPr id="100361" name="AutoShape 9"/>
          <p:cNvSpPr>
            <a:spLocks noChangeArrowheads="1"/>
          </p:cNvSpPr>
          <p:nvPr/>
        </p:nvSpPr>
        <p:spPr bwMode="auto">
          <a:xfrm>
            <a:off x="7786711" y="3286124"/>
            <a:ext cx="385740" cy="863601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AutoShape 11"/>
          <p:cNvSpPr>
            <a:spLocks noChangeArrowheads="1"/>
          </p:cNvSpPr>
          <p:nvPr/>
        </p:nvSpPr>
        <p:spPr bwMode="auto">
          <a:xfrm rot="16200000">
            <a:off x="6155532" y="2274096"/>
            <a:ext cx="709621" cy="733414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4" name="AutoShape 12"/>
          <p:cNvSpPr>
            <a:spLocks noChangeArrowheads="1"/>
          </p:cNvSpPr>
          <p:nvPr/>
        </p:nvSpPr>
        <p:spPr bwMode="auto">
          <a:xfrm rot="16200000">
            <a:off x="1707343" y="2436005"/>
            <a:ext cx="782646" cy="482619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5" name="AutoShape 13"/>
          <p:cNvSpPr>
            <a:spLocks noChangeArrowheads="1"/>
          </p:cNvSpPr>
          <p:nvPr/>
        </p:nvSpPr>
        <p:spPr bwMode="auto">
          <a:xfrm rot="16200000">
            <a:off x="3608381" y="2392357"/>
            <a:ext cx="925522" cy="569916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1" grpId="0" animBg="1"/>
      <p:bldP spid="100363" grpId="0" animBg="1"/>
      <p:bldP spid="100364" grpId="0" animBg="1"/>
      <p:bldP spid="10036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062022"/>
          </a:xfrm>
        </p:spPr>
        <p:txBody>
          <a:bodyPr/>
          <a:lstStyle/>
          <a:p>
            <a:endParaRPr lang="ru-RU" sz="5100" b="1" dirty="0">
              <a:solidFill>
                <a:srgbClr val="FF0000"/>
              </a:solidFill>
            </a:endParaRPr>
          </a:p>
        </p:txBody>
      </p:sp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285860"/>
            <a:ext cx="7696200" cy="420054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</a:rPr>
              <a:t>Игры «Ассоциации»</a:t>
            </a:r>
          </a:p>
          <a:p>
            <a:pPr algn="ctr">
              <a:buFontTx/>
              <a:buNone/>
            </a:pPr>
            <a:r>
              <a:rPr lang="ru-RU" sz="28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Ассоциации по смежности. </a:t>
            </a:r>
          </a:p>
          <a:p>
            <a:pPr algn="ctr">
              <a:buFontTx/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sz="4800" b="1" dirty="0">
                <a:latin typeface="Times New Roman" pitchFamily="18" charset="0"/>
              </a:rPr>
              <a:t>         Глаз </a:t>
            </a:r>
            <a:r>
              <a:rPr lang="ru-RU" sz="4400" b="1" dirty="0">
                <a:latin typeface="Times New Roman" pitchFamily="18" charset="0"/>
              </a:rPr>
              <a:t>                   </a:t>
            </a:r>
          </a:p>
          <a:p>
            <a:pPr algn="ctr">
              <a:buFontTx/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71934" y="1071546"/>
            <a:ext cx="7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" y="0"/>
            <a:ext cx="34289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Работа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71803" y="0"/>
            <a:ext cx="10001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96274" y="0"/>
            <a:ext cx="56905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группах</a:t>
            </a:r>
          </a:p>
        </p:txBody>
      </p:sp>
      <p:pic>
        <p:nvPicPr>
          <p:cNvPr id="8" name="Рисунок 7" descr="Картинка 14 из 34205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000372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357422" y="5786454"/>
            <a:ext cx="5864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Глаза – очки, ресницы, брови.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785794"/>
            <a:ext cx="1353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Утро: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43174" y="785794"/>
            <a:ext cx="557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восход солнца, роса, подъём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62" y="2928934"/>
            <a:ext cx="233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Болезнь: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868" y="2857496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высокая температура, кашель, лекарство.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4414" y="4214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642918"/>
            <a:ext cx="442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Что бывает круглым?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1428736"/>
            <a:ext cx="9193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Мяч, шар, колесо, вишня, луна, солнце, яблоко…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2357430"/>
            <a:ext cx="4605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Что бывает глубоким?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307181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Канава, ров, овраг, колодец, река, ручей…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143380"/>
            <a:ext cx="823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Вызывающие такие же эмоции: радость</a:t>
            </a:r>
            <a:r>
              <a:rPr lang="ru-RU" sz="32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4857760"/>
            <a:ext cx="8169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Праздник, каникулы, подарки, пятёрка…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sz="3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628775"/>
            <a:ext cx="8229600" cy="4530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dirty="0"/>
              <a:t> </a:t>
            </a:r>
            <a:r>
              <a:rPr lang="ru-RU" sz="3000" b="1" dirty="0">
                <a:latin typeface="Times New Roman" pitchFamily="18" charset="0"/>
              </a:rPr>
              <a:t>Выбрать объект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На что похож объект?  Какой?(2-3 сравнения)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000" b="1" dirty="0">
                <a:latin typeface="Times New Roman" pitchFamily="18" charset="0"/>
              </a:rPr>
              <a:t>Что такое же?  Что делает? Кто делает так же?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Чем отличается?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Вставить слова «Как», « но   не», «а   не»</a:t>
            </a:r>
          </a:p>
          <a:p>
            <a:pPr>
              <a:lnSpc>
                <a:spcPct val="90000"/>
              </a:lnSpc>
            </a:pPr>
            <a:r>
              <a:rPr lang="ru-RU" sz="3000" b="1" dirty="0">
                <a:latin typeface="Times New Roman" pitchFamily="18" charset="0"/>
              </a:rPr>
              <a:t>Прочитать загадку</a:t>
            </a:r>
          </a:p>
          <a:p>
            <a:pPr>
              <a:lnSpc>
                <a:spcPct val="90000"/>
              </a:lnSpc>
            </a:pPr>
            <a:endParaRPr lang="ru-RU" sz="3000" b="1" dirty="0">
              <a:latin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428660" y="0"/>
            <a:ext cx="45720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Алгоритм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34743" y="0"/>
            <a:ext cx="639497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составления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539" y="714356"/>
            <a:ext cx="6572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загадок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-387350"/>
            <a:ext cx="8229600" cy="113982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репейник</a:t>
            </a:r>
          </a:p>
        </p:txBody>
      </p:sp>
      <p:sp>
        <p:nvSpPr>
          <p:cNvPr id="215051" name="Rectangle 11"/>
          <p:cNvSpPr>
            <a:spLocks noGrp="1" noChangeArrowheads="1"/>
          </p:cNvSpPr>
          <p:nvPr>
            <p:ph sz="half" idx="1"/>
          </p:nvPr>
        </p:nvSpPr>
        <p:spPr>
          <a:xfrm>
            <a:off x="714348" y="1643050"/>
            <a:ext cx="3775075" cy="365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052513"/>
            <a:ext cx="21828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981075"/>
            <a:ext cx="43957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49" name="Text Box 9"/>
          <p:cNvSpPr txBox="1">
            <a:spLocks noChangeArrowheads="1"/>
          </p:cNvSpPr>
          <p:nvPr/>
        </p:nvSpPr>
        <p:spPr bwMode="auto">
          <a:xfrm>
            <a:off x="4284663" y="2781300"/>
            <a:ext cx="11525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 dirty="0">
              <a:solidFill>
                <a:srgbClr val="9966FF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Как</a:t>
            </a:r>
          </a:p>
          <a:p>
            <a:pPr algn="ctr">
              <a:spcBef>
                <a:spcPct val="50000"/>
              </a:spcBef>
            </a:pPr>
            <a:endParaRPr lang="ru-RU" sz="24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Но не</a:t>
            </a:r>
          </a:p>
          <a:p>
            <a:pPr>
              <a:spcBef>
                <a:spcPct val="50000"/>
              </a:spcBef>
            </a:pPr>
            <a:endParaRPr lang="ru-RU" sz="2400" b="1" dirty="0">
              <a:solidFill>
                <a:srgbClr val="9966FF"/>
              </a:solidFill>
              <a:latin typeface="Times New Roman" pitchFamily="18" charset="0"/>
            </a:endParaRPr>
          </a:p>
        </p:txBody>
      </p:sp>
      <p:sp>
        <p:nvSpPr>
          <p:cNvPr id="215050" name="Text Box 10"/>
          <p:cNvSpPr txBox="1">
            <a:spLocks noChangeArrowheads="1"/>
          </p:cNvSpPr>
          <p:nvPr/>
        </p:nvSpPr>
        <p:spPr bwMode="auto">
          <a:xfrm>
            <a:off x="3419475" y="5300663"/>
            <a:ext cx="30972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err="1">
                <a:solidFill>
                  <a:srgbClr val="990000"/>
                </a:solidFill>
                <a:latin typeface="Times New Roman" pitchFamily="18" charset="0"/>
              </a:rPr>
              <a:t>Колючий,как</a:t>
            </a: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 ёж, </a:t>
            </a:r>
          </a:p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Лохматый, как собака,</a:t>
            </a:r>
          </a:p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Приставучий, но не смола.</a:t>
            </a:r>
          </a:p>
        </p:txBody>
      </p:sp>
      <p:sp>
        <p:nvSpPr>
          <p:cNvPr id="215052" name="AutoShape 12"/>
          <p:cNvSpPr>
            <a:spLocks noChangeArrowheads="1"/>
          </p:cNvSpPr>
          <p:nvPr/>
        </p:nvSpPr>
        <p:spPr bwMode="auto">
          <a:xfrm>
            <a:off x="971550" y="249237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3" name="AutoShape 13"/>
          <p:cNvSpPr>
            <a:spLocks noChangeArrowheads="1"/>
          </p:cNvSpPr>
          <p:nvPr/>
        </p:nvSpPr>
        <p:spPr bwMode="auto">
          <a:xfrm>
            <a:off x="5940425" y="2205038"/>
            <a:ext cx="2520950" cy="865187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4" name="AutoShape 14"/>
          <p:cNvSpPr>
            <a:spLocks noChangeArrowheads="1"/>
          </p:cNvSpPr>
          <p:nvPr/>
        </p:nvSpPr>
        <p:spPr bwMode="auto">
          <a:xfrm>
            <a:off x="971550" y="3573463"/>
            <a:ext cx="2520950" cy="865187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5" name="AutoShape 15"/>
          <p:cNvSpPr>
            <a:spLocks noChangeArrowheads="1"/>
          </p:cNvSpPr>
          <p:nvPr/>
        </p:nvSpPr>
        <p:spPr bwMode="auto">
          <a:xfrm>
            <a:off x="971550" y="458152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8" name="AutoShape 18"/>
          <p:cNvSpPr>
            <a:spLocks noChangeArrowheads="1"/>
          </p:cNvSpPr>
          <p:nvPr/>
        </p:nvSpPr>
        <p:spPr bwMode="auto">
          <a:xfrm>
            <a:off x="5940425" y="3429000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9" name="AutoShape 19"/>
          <p:cNvSpPr>
            <a:spLocks noChangeArrowheads="1"/>
          </p:cNvSpPr>
          <p:nvPr/>
        </p:nvSpPr>
        <p:spPr bwMode="auto">
          <a:xfrm>
            <a:off x="5940425" y="458152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2" name="Text Box 22"/>
          <p:cNvSpPr txBox="1">
            <a:spLocks noChangeArrowheads="1"/>
          </p:cNvSpPr>
          <p:nvPr/>
        </p:nvSpPr>
        <p:spPr bwMode="auto">
          <a:xfrm>
            <a:off x="6877050" y="249237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еж</a:t>
            </a:r>
          </a:p>
        </p:txBody>
      </p:sp>
      <p:sp>
        <p:nvSpPr>
          <p:cNvPr id="215063" name="Text Box 23"/>
          <p:cNvSpPr txBox="1">
            <a:spLocks noChangeArrowheads="1"/>
          </p:cNvSpPr>
          <p:nvPr/>
        </p:nvSpPr>
        <p:spPr bwMode="auto">
          <a:xfrm>
            <a:off x="6804025" y="36449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собака</a:t>
            </a:r>
          </a:p>
        </p:txBody>
      </p:sp>
      <p:sp>
        <p:nvSpPr>
          <p:cNvPr id="215064" name="Text Box 24"/>
          <p:cNvSpPr txBox="1">
            <a:spLocks noChangeArrowheads="1"/>
          </p:cNvSpPr>
          <p:nvPr/>
        </p:nvSpPr>
        <p:spPr bwMode="auto">
          <a:xfrm>
            <a:off x="6588125" y="4724400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смола</a:t>
            </a:r>
          </a:p>
        </p:txBody>
      </p:sp>
      <p:sp>
        <p:nvSpPr>
          <p:cNvPr id="215065" name="Text Box 25"/>
          <p:cNvSpPr txBox="1">
            <a:spLocks noChangeArrowheads="1"/>
          </p:cNvSpPr>
          <p:nvPr/>
        </p:nvSpPr>
        <p:spPr bwMode="auto">
          <a:xfrm>
            <a:off x="1835150" y="2708275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колючий</a:t>
            </a:r>
          </a:p>
        </p:txBody>
      </p:sp>
      <p:sp>
        <p:nvSpPr>
          <p:cNvPr id="215066" name="Text Box 26"/>
          <p:cNvSpPr txBox="1">
            <a:spLocks noChangeArrowheads="1"/>
          </p:cNvSpPr>
          <p:nvPr/>
        </p:nvSpPr>
        <p:spPr bwMode="auto">
          <a:xfrm>
            <a:off x="1547813" y="3789363"/>
            <a:ext cx="1368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лохматый</a:t>
            </a:r>
          </a:p>
        </p:txBody>
      </p:sp>
      <p:sp>
        <p:nvSpPr>
          <p:cNvPr id="215067" name="Text Box 27"/>
          <p:cNvSpPr txBox="1">
            <a:spLocks noChangeArrowheads="1"/>
          </p:cNvSpPr>
          <p:nvPr/>
        </p:nvSpPr>
        <p:spPr bwMode="auto">
          <a:xfrm>
            <a:off x="1619250" y="4797425"/>
            <a:ext cx="165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приставучий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916113"/>
            <a:ext cx="43957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484313"/>
            <a:ext cx="27066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Rectangle 14"/>
          <p:cNvSpPr>
            <a:spLocks noGrp="1" noChangeArrowheads="1"/>
          </p:cNvSpPr>
          <p:nvPr>
            <p:ph idx="1"/>
          </p:nvPr>
        </p:nvSpPr>
        <p:spPr>
          <a:xfrm>
            <a:off x="3524250" y="3187700"/>
            <a:ext cx="2014538" cy="108426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ru-RU" b="1"/>
          </a:p>
          <a:p>
            <a:pPr>
              <a:buFontTx/>
              <a:buNone/>
            </a:pPr>
            <a:r>
              <a:rPr lang="ru-RU" b="1"/>
              <a:t>НО   НЕ</a:t>
            </a:r>
          </a:p>
          <a:p>
            <a:pPr algn="ctr" eaLnBrk="0" hangingPunct="0">
              <a:spcBef>
                <a:spcPct val="0"/>
              </a:spcBef>
              <a:buFont typeface="Arial" charset="0"/>
              <a:buNone/>
            </a:pPr>
            <a:endParaRPr lang="ru-RU" sz="1800"/>
          </a:p>
        </p:txBody>
      </p:sp>
      <p:sp>
        <p:nvSpPr>
          <p:cNvPr id="102425" name="WordArt 25"/>
          <p:cNvSpPr>
            <a:spLocks noChangeArrowheads="1" noChangeShapeType="1" noTextEdit="1"/>
          </p:cNvSpPr>
          <p:nvPr/>
        </p:nvSpPr>
        <p:spPr bwMode="auto">
          <a:xfrm>
            <a:off x="2700338" y="692150"/>
            <a:ext cx="3887787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102426" name="AutoShape 26"/>
          <p:cNvSpPr>
            <a:spLocks noChangeArrowheads="1"/>
          </p:cNvSpPr>
          <p:nvPr/>
        </p:nvSpPr>
        <p:spPr bwMode="auto">
          <a:xfrm>
            <a:off x="900113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7" name="AutoShape 27"/>
          <p:cNvSpPr>
            <a:spLocks noChangeArrowheads="1"/>
          </p:cNvSpPr>
          <p:nvPr/>
        </p:nvSpPr>
        <p:spPr bwMode="auto">
          <a:xfrm>
            <a:off x="827088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latin typeface="Times New Roman" pitchFamily="18" charset="0"/>
              </a:rPr>
              <a:t>тает</a:t>
            </a:r>
          </a:p>
        </p:txBody>
      </p:sp>
      <p:sp>
        <p:nvSpPr>
          <p:cNvPr id="102428" name="AutoShape 28"/>
          <p:cNvSpPr>
            <a:spLocks noChangeArrowheads="1"/>
          </p:cNvSpPr>
          <p:nvPr/>
        </p:nvSpPr>
        <p:spPr bwMode="auto">
          <a:xfrm>
            <a:off x="684213" y="4868863"/>
            <a:ext cx="1655762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9" name="Text Box 29"/>
          <p:cNvSpPr txBox="1">
            <a:spLocks noChangeArrowheads="1"/>
          </p:cNvSpPr>
          <p:nvPr/>
        </p:nvSpPr>
        <p:spPr bwMode="auto">
          <a:xfrm>
            <a:off x="1258888" y="3141663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Светит</a:t>
            </a:r>
          </a:p>
        </p:txBody>
      </p:sp>
      <p:sp>
        <p:nvSpPr>
          <p:cNvPr id="102431" name="Text Box 31"/>
          <p:cNvSpPr txBox="1">
            <a:spLocks noChangeArrowheads="1"/>
          </p:cNvSpPr>
          <p:nvPr/>
        </p:nvSpPr>
        <p:spPr bwMode="auto">
          <a:xfrm>
            <a:off x="971550" y="501332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капает</a:t>
            </a:r>
          </a:p>
        </p:txBody>
      </p:sp>
      <p:sp>
        <p:nvSpPr>
          <p:cNvPr id="102433" name="AutoShape 33"/>
          <p:cNvSpPr>
            <a:spLocks noChangeArrowheads="1"/>
          </p:cNvSpPr>
          <p:nvPr/>
        </p:nvSpPr>
        <p:spPr bwMode="auto">
          <a:xfrm>
            <a:off x="6156325" y="4868863"/>
            <a:ext cx="1655763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4" name="AutoShape 34"/>
          <p:cNvSpPr>
            <a:spLocks noChangeArrowheads="1"/>
          </p:cNvSpPr>
          <p:nvPr/>
        </p:nvSpPr>
        <p:spPr bwMode="auto">
          <a:xfrm>
            <a:off x="6227763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5" name="AutoShape 35"/>
          <p:cNvSpPr>
            <a:spLocks noChangeArrowheads="1"/>
          </p:cNvSpPr>
          <p:nvPr/>
        </p:nvSpPr>
        <p:spPr bwMode="auto">
          <a:xfrm>
            <a:off x="6300788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6" name="Text Box 36"/>
          <p:cNvSpPr txBox="1">
            <a:spLocks noChangeArrowheads="1"/>
          </p:cNvSpPr>
          <p:nvPr/>
        </p:nvSpPr>
        <p:spPr bwMode="auto">
          <a:xfrm>
            <a:off x="6659563" y="314166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лампа</a:t>
            </a:r>
          </a:p>
        </p:txBody>
      </p: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6588125" y="40767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снег</a:t>
            </a: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588125" y="494188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дождь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3348038" y="4508500"/>
            <a:ext cx="2303462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Светит, но не лампа,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Тает, но не снег,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Капает, но не дождь.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71802" y="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</a:rPr>
              <a:t>свеча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-387350"/>
            <a:ext cx="8229600" cy="1139825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арбуз</a:t>
            </a:r>
          </a:p>
        </p:txBody>
      </p:sp>
      <p:sp>
        <p:nvSpPr>
          <p:cNvPr id="215051" name="Rectangle 11"/>
          <p:cNvSpPr>
            <a:spLocks noGrp="1" noChangeArrowheads="1"/>
          </p:cNvSpPr>
          <p:nvPr>
            <p:ph sz="half" idx="1"/>
          </p:nvPr>
        </p:nvSpPr>
        <p:spPr>
          <a:xfrm>
            <a:off x="714348" y="1643050"/>
            <a:ext cx="3775075" cy="3657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052513"/>
            <a:ext cx="21828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981075"/>
            <a:ext cx="43957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49" name="Text Box 9"/>
          <p:cNvSpPr txBox="1">
            <a:spLocks noChangeArrowheads="1"/>
          </p:cNvSpPr>
          <p:nvPr/>
        </p:nvSpPr>
        <p:spPr bwMode="auto">
          <a:xfrm>
            <a:off x="4284663" y="2781300"/>
            <a:ext cx="115252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 dirty="0">
              <a:solidFill>
                <a:srgbClr val="9966FF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Как</a:t>
            </a:r>
          </a:p>
          <a:p>
            <a:pPr algn="ctr">
              <a:spcBef>
                <a:spcPct val="50000"/>
              </a:spcBef>
            </a:pPr>
            <a:endParaRPr lang="ru-RU" sz="24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</a:rPr>
              <a:t>Но не</a:t>
            </a:r>
          </a:p>
          <a:p>
            <a:pPr>
              <a:spcBef>
                <a:spcPct val="50000"/>
              </a:spcBef>
            </a:pPr>
            <a:endParaRPr lang="ru-RU" sz="2400" b="1" dirty="0">
              <a:solidFill>
                <a:srgbClr val="9966FF"/>
              </a:solidFill>
              <a:latin typeface="Times New Roman" pitchFamily="18" charset="0"/>
            </a:endParaRPr>
          </a:p>
        </p:txBody>
      </p:sp>
      <p:sp>
        <p:nvSpPr>
          <p:cNvPr id="215050" name="Text Box 10"/>
          <p:cNvSpPr txBox="1">
            <a:spLocks noChangeArrowheads="1"/>
          </p:cNvSpPr>
          <p:nvPr/>
        </p:nvSpPr>
        <p:spPr bwMode="auto">
          <a:xfrm>
            <a:off x="3419475" y="5300663"/>
            <a:ext cx="3097213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Круглый, как мяч,</a:t>
            </a:r>
          </a:p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Сочный, как апельсин,</a:t>
            </a:r>
          </a:p>
          <a:p>
            <a:pPr algn="ctr">
              <a:spcBef>
                <a:spcPct val="50000"/>
              </a:spcBef>
            </a:pPr>
            <a:r>
              <a:rPr lang="ru-RU" sz="2000" dirty="0">
                <a:solidFill>
                  <a:srgbClr val="990000"/>
                </a:solidFill>
                <a:latin typeface="Times New Roman" pitchFamily="18" charset="0"/>
              </a:rPr>
              <a:t>Зелёный, но не трава.</a:t>
            </a:r>
          </a:p>
          <a:p>
            <a:pPr algn="ctr">
              <a:spcBef>
                <a:spcPct val="50000"/>
              </a:spcBef>
            </a:pPr>
            <a:endParaRPr lang="ru-RU" sz="2000" dirty="0">
              <a:solidFill>
                <a:srgbClr val="990000"/>
              </a:solidFill>
              <a:latin typeface="Times New Roman" pitchFamily="18" charset="0"/>
            </a:endParaRPr>
          </a:p>
        </p:txBody>
      </p:sp>
      <p:sp>
        <p:nvSpPr>
          <p:cNvPr id="215052" name="AutoShape 12"/>
          <p:cNvSpPr>
            <a:spLocks noChangeArrowheads="1"/>
          </p:cNvSpPr>
          <p:nvPr/>
        </p:nvSpPr>
        <p:spPr bwMode="auto">
          <a:xfrm>
            <a:off x="971550" y="249237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3" name="AutoShape 13"/>
          <p:cNvSpPr>
            <a:spLocks noChangeArrowheads="1"/>
          </p:cNvSpPr>
          <p:nvPr/>
        </p:nvSpPr>
        <p:spPr bwMode="auto">
          <a:xfrm>
            <a:off x="5940425" y="2205038"/>
            <a:ext cx="2520950" cy="865187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4" name="AutoShape 14"/>
          <p:cNvSpPr>
            <a:spLocks noChangeArrowheads="1"/>
          </p:cNvSpPr>
          <p:nvPr/>
        </p:nvSpPr>
        <p:spPr bwMode="auto">
          <a:xfrm>
            <a:off x="971550" y="3573463"/>
            <a:ext cx="2520950" cy="865187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5" name="AutoShape 15"/>
          <p:cNvSpPr>
            <a:spLocks noChangeArrowheads="1"/>
          </p:cNvSpPr>
          <p:nvPr/>
        </p:nvSpPr>
        <p:spPr bwMode="auto">
          <a:xfrm>
            <a:off x="971550" y="458152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8" name="AutoShape 18"/>
          <p:cNvSpPr>
            <a:spLocks noChangeArrowheads="1"/>
          </p:cNvSpPr>
          <p:nvPr/>
        </p:nvSpPr>
        <p:spPr bwMode="auto">
          <a:xfrm>
            <a:off x="5940425" y="3429000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59" name="AutoShape 19"/>
          <p:cNvSpPr>
            <a:spLocks noChangeArrowheads="1"/>
          </p:cNvSpPr>
          <p:nvPr/>
        </p:nvSpPr>
        <p:spPr bwMode="auto">
          <a:xfrm>
            <a:off x="5940425" y="4581525"/>
            <a:ext cx="2520950" cy="865188"/>
          </a:xfrm>
          <a:prstGeom prst="flowChartDecision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062" name="Text Box 22"/>
          <p:cNvSpPr txBox="1">
            <a:spLocks noChangeArrowheads="1"/>
          </p:cNvSpPr>
          <p:nvPr/>
        </p:nvSpPr>
        <p:spPr bwMode="auto">
          <a:xfrm>
            <a:off x="6877050" y="2492375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мяч</a:t>
            </a:r>
          </a:p>
        </p:txBody>
      </p:sp>
      <p:sp>
        <p:nvSpPr>
          <p:cNvPr id="215063" name="Text Box 23"/>
          <p:cNvSpPr txBox="1">
            <a:spLocks noChangeArrowheads="1"/>
          </p:cNvSpPr>
          <p:nvPr/>
        </p:nvSpPr>
        <p:spPr bwMode="auto">
          <a:xfrm>
            <a:off x="6643703" y="3643314"/>
            <a:ext cx="1428760" cy="37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апельсин</a:t>
            </a:r>
          </a:p>
        </p:txBody>
      </p:sp>
      <p:sp>
        <p:nvSpPr>
          <p:cNvPr id="215064" name="Text Box 24"/>
          <p:cNvSpPr txBox="1">
            <a:spLocks noChangeArrowheads="1"/>
          </p:cNvSpPr>
          <p:nvPr/>
        </p:nvSpPr>
        <p:spPr bwMode="auto">
          <a:xfrm>
            <a:off x="6588125" y="4724400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трава</a:t>
            </a:r>
          </a:p>
        </p:txBody>
      </p:sp>
      <p:sp>
        <p:nvSpPr>
          <p:cNvPr id="215065" name="Text Box 25"/>
          <p:cNvSpPr txBox="1">
            <a:spLocks noChangeArrowheads="1"/>
          </p:cNvSpPr>
          <p:nvPr/>
        </p:nvSpPr>
        <p:spPr bwMode="auto">
          <a:xfrm>
            <a:off x="1835150" y="2708275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круглый</a:t>
            </a:r>
          </a:p>
        </p:txBody>
      </p:sp>
      <p:sp>
        <p:nvSpPr>
          <p:cNvPr id="215066" name="Text Box 26"/>
          <p:cNvSpPr txBox="1">
            <a:spLocks noChangeArrowheads="1"/>
          </p:cNvSpPr>
          <p:nvPr/>
        </p:nvSpPr>
        <p:spPr bwMode="auto">
          <a:xfrm>
            <a:off x="1547813" y="3786190"/>
            <a:ext cx="202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сочный</a:t>
            </a:r>
          </a:p>
        </p:txBody>
      </p:sp>
      <p:sp>
        <p:nvSpPr>
          <p:cNvPr id="215067" name="Text Box 27"/>
          <p:cNvSpPr txBox="1">
            <a:spLocks noChangeArrowheads="1"/>
          </p:cNvSpPr>
          <p:nvPr/>
        </p:nvSpPr>
        <p:spPr bwMode="auto">
          <a:xfrm>
            <a:off x="1619250" y="4797425"/>
            <a:ext cx="165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зелёный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916113"/>
            <a:ext cx="43957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484313"/>
            <a:ext cx="27066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Rectangle 14"/>
          <p:cNvSpPr>
            <a:spLocks noGrp="1" noChangeArrowheads="1"/>
          </p:cNvSpPr>
          <p:nvPr>
            <p:ph idx="1"/>
          </p:nvPr>
        </p:nvSpPr>
        <p:spPr>
          <a:xfrm>
            <a:off x="3524250" y="3187700"/>
            <a:ext cx="2014538" cy="108426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ru-RU" b="1"/>
          </a:p>
          <a:p>
            <a:pPr>
              <a:buFontTx/>
              <a:buNone/>
            </a:pPr>
            <a:r>
              <a:rPr lang="ru-RU" b="1"/>
              <a:t>НО   НЕ</a:t>
            </a:r>
          </a:p>
          <a:p>
            <a:pPr algn="ctr" eaLnBrk="0" hangingPunct="0">
              <a:spcBef>
                <a:spcPct val="0"/>
              </a:spcBef>
              <a:buFont typeface="Arial" charset="0"/>
              <a:buNone/>
            </a:pPr>
            <a:endParaRPr lang="ru-RU" sz="1800"/>
          </a:p>
        </p:txBody>
      </p:sp>
      <p:sp>
        <p:nvSpPr>
          <p:cNvPr id="102425" name="WordArt 25"/>
          <p:cNvSpPr>
            <a:spLocks noChangeArrowheads="1" noChangeShapeType="1" noTextEdit="1"/>
          </p:cNvSpPr>
          <p:nvPr/>
        </p:nvSpPr>
        <p:spPr bwMode="auto">
          <a:xfrm>
            <a:off x="2700338" y="692150"/>
            <a:ext cx="3887787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102426" name="AutoShape 26"/>
          <p:cNvSpPr>
            <a:spLocks noChangeArrowheads="1"/>
          </p:cNvSpPr>
          <p:nvPr/>
        </p:nvSpPr>
        <p:spPr bwMode="auto">
          <a:xfrm>
            <a:off x="900113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7" name="AutoShape 27"/>
          <p:cNvSpPr>
            <a:spLocks noChangeArrowheads="1"/>
          </p:cNvSpPr>
          <p:nvPr/>
        </p:nvSpPr>
        <p:spPr bwMode="auto">
          <a:xfrm>
            <a:off x="827088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latin typeface="Times New Roman" pitchFamily="18" charset="0"/>
              </a:rPr>
              <a:t>бежит</a:t>
            </a:r>
          </a:p>
        </p:txBody>
      </p:sp>
      <p:sp>
        <p:nvSpPr>
          <p:cNvPr id="102428" name="AutoShape 28"/>
          <p:cNvSpPr>
            <a:spLocks noChangeArrowheads="1"/>
          </p:cNvSpPr>
          <p:nvPr/>
        </p:nvSpPr>
        <p:spPr bwMode="auto">
          <a:xfrm>
            <a:off x="684213" y="4868863"/>
            <a:ext cx="1655762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9" name="Text Box 29"/>
          <p:cNvSpPr txBox="1">
            <a:spLocks noChangeArrowheads="1"/>
          </p:cNvSpPr>
          <p:nvPr/>
        </p:nvSpPr>
        <p:spPr bwMode="auto">
          <a:xfrm>
            <a:off x="1258888" y="3141663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течёт</a:t>
            </a:r>
          </a:p>
        </p:txBody>
      </p:sp>
      <p:sp>
        <p:nvSpPr>
          <p:cNvPr id="102431" name="Text Box 31"/>
          <p:cNvSpPr txBox="1">
            <a:spLocks noChangeArrowheads="1"/>
          </p:cNvSpPr>
          <p:nvPr/>
        </p:nvSpPr>
        <p:spPr bwMode="auto">
          <a:xfrm>
            <a:off x="971550" y="4857760"/>
            <a:ext cx="11715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стоит на месте</a:t>
            </a:r>
          </a:p>
        </p:txBody>
      </p:sp>
      <p:sp>
        <p:nvSpPr>
          <p:cNvPr id="102433" name="AutoShape 33"/>
          <p:cNvSpPr>
            <a:spLocks noChangeArrowheads="1"/>
          </p:cNvSpPr>
          <p:nvPr/>
        </p:nvSpPr>
        <p:spPr bwMode="auto">
          <a:xfrm>
            <a:off x="6156325" y="4868863"/>
            <a:ext cx="1655763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4" name="AutoShape 34"/>
          <p:cNvSpPr>
            <a:spLocks noChangeArrowheads="1"/>
          </p:cNvSpPr>
          <p:nvPr/>
        </p:nvSpPr>
        <p:spPr bwMode="auto">
          <a:xfrm>
            <a:off x="6227763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5" name="AutoShape 35"/>
          <p:cNvSpPr>
            <a:spLocks noChangeArrowheads="1"/>
          </p:cNvSpPr>
          <p:nvPr/>
        </p:nvSpPr>
        <p:spPr bwMode="auto">
          <a:xfrm>
            <a:off x="6300788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6" name="Text Box 36"/>
          <p:cNvSpPr txBox="1">
            <a:spLocks noChangeArrowheads="1"/>
          </p:cNvSpPr>
          <p:nvPr/>
        </p:nvSpPr>
        <p:spPr bwMode="auto">
          <a:xfrm>
            <a:off x="6659563" y="314166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вода</a:t>
            </a:r>
          </a:p>
        </p:txBody>
      </p: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6357950" y="4000504"/>
            <a:ext cx="15001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человек</a:t>
            </a: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588125" y="494188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столб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3348038" y="4508500"/>
            <a:ext cx="23034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>
                <a:solidFill>
                  <a:srgbClr val="580E0E"/>
                </a:solidFill>
                <a:latin typeface="Times New Roman" pitchFamily="18" charset="0"/>
              </a:rPr>
              <a:t>Течёт, но не вода,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rgbClr val="580E0E"/>
                </a:solidFill>
                <a:latin typeface="Times New Roman" pitchFamily="18" charset="0"/>
              </a:rPr>
              <a:t>Бежит, но не человек, </a:t>
            </a:r>
          </a:p>
          <a:p>
            <a:pPr algn="ctr">
              <a:spcBef>
                <a:spcPct val="50000"/>
              </a:spcBef>
            </a:pPr>
            <a:r>
              <a:rPr lang="ru-RU" dirty="0">
                <a:solidFill>
                  <a:srgbClr val="580E0E"/>
                </a:solidFill>
                <a:latin typeface="Times New Roman" pitchFamily="18" charset="0"/>
              </a:rPr>
              <a:t>Стоит на месте, но не столб.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71802" y="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</a:rPr>
              <a:t>время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333375"/>
            <a:ext cx="6870700" cy="1600200"/>
          </a:xfrm>
        </p:spPr>
        <p:txBody>
          <a:bodyPr/>
          <a:lstStyle/>
          <a:p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200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928670"/>
            <a:ext cx="7524776" cy="4557730"/>
          </a:xfrm>
        </p:spPr>
        <p:txBody>
          <a:bodyPr/>
          <a:lstStyle/>
          <a:p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Метафора</a:t>
            </a:r>
            <a:r>
              <a:rPr lang="ru-RU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 это перенесение свойств одного предмета (явления) на другой на основании признака, общего для обоих сопоставляемых объектов. </a:t>
            </a:r>
            <a:br>
              <a:rPr lang="ru-RU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40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1428728" y="928670"/>
            <a:ext cx="7286676" cy="50006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latin typeface="Times New Roman" pitchFamily="18" charset="0"/>
              </a:rPr>
              <a:t>1. </a:t>
            </a:r>
            <a:r>
              <a:rPr lang="ru-RU" sz="2600" b="1" dirty="0">
                <a:latin typeface="Times New Roman" pitchFamily="18" charset="0"/>
              </a:rPr>
              <a:t>Выбрать объект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latin typeface="Times New Roman" pitchFamily="18" charset="0"/>
              </a:rPr>
              <a:t>2.Что делает?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latin typeface="Times New Roman" pitchFamily="18" charset="0"/>
              </a:rPr>
              <a:t>3. На что похож?( выбрать другой объект, совершающий такое же действие)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latin typeface="Times New Roman" pitchFamily="18" charset="0"/>
              </a:rPr>
              <a:t>4. Где? (назвать место, где обычно находится первый объект или происходит действие)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latin typeface="Times New Roman" pitchFamily="18" charset="0"/>
              </a:rPr>
              <a:t>5. Пункт 4 (Прилагательное) + Пункт 3 (существительное)= метафора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</a:rPr>
              <a:t>1. холодильник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</a:rPr>
              <a:t>2.морозит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</a:rPr>
              <a:t>3.айсберг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</a:rPr>
              <a:t>4.в доме</a:t>
            </a:r>
          </a:p>
          <a:p>
            <a:pPr>
              <a:lnSpc>
                <a:spcPct val="80000"/>
              </a:lnSpc>
            </a:pPr>
            <a:r>
              <a:rPr lang="ru-RU" sz="2600" b="1" dirty="0">
                <a:solidFill>
                  <a:srgbClr val="0000FF"/>
                </a:solidFill>
                <a:latin typeface="Times New Roman" pitchFamily="18" charset="0"/>
              </a:rPr>
              <a:t>5.холодильник- домашний айсберг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488" y="214290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Метафора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2357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Люстра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1071546"/>
            <a:ext cx="58967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Освещает</a:t>
            </a:r>
          </a:p>
          <a:p>
            <a:r>
              <a:rPr lang="ru-RU" sz="2800" dirty="0"/>
              <a:t>2. Солнце                      </a:t>
            </a:r>
          </a:p>
          <a:p>
            <a:r>
              <a:rPr lang="ru-RU" sz="2800" dirty="0"/>
              <a:t>3. В доме</a:t>
            </a:r>
          </a:p>
          <a:p>
            <a:r>
              <a:rPr lang="ru-RU" sz="2800" dirty="0"/>
              <a:t>4. Люстра – домашнее солнце.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6248" y="3571876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Вентилятор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57686" y="4429132"/>
            <a:ext cx="45010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</a:t>
            </a:r>
            <a:r>
              <a:rPr lang="ru-RU" sz="2800" dirty="0" err="1"/>
              <a:t>Освежае</a:t>
            </a:r>
            <a:r>
              <a:rPr lang="ru-RU" sz="2800" dirty="0"/>
              <a:t>, дует</a:t>
            </a:r>
          </a:p>
          <a:p>
            <a:r>
              <a:rPr lang="ru-RU" sz="2800" dirty="0"/>
              <a:t>2. Ветер</a:t>
            </a:r>
          </a:p>
          <a:p>
            <a:r>
              <a:rPr lang="ru-RU" sz="2800" dirty="0"/>
              <a:t>3. В доме</a:t>
            </a:r>
          </a:p>
          <a:p>
            <a:r>
              <a:rPr lang="ru-RU" sz="2800" dirty="0"/>
              <a:t>4. Вентилятор – домашний ветер.</a:t>
            </a:r>
          </a:p>
        </p:txBody>
      </p:sp>
      <p:pic>
        <p:nvPicPr>
          <p:cNvPr id="6" name="Рисунок 5" descr="http://im0-tub-ru.yandex.net/i?id=170565566-01-7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14290"/>
            <a:ext cx="264320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7158" y="3286124"/>
          <a:ext cx="6323015" cy="2143140"/>
        </p:xfrm>
        <a:graphic>
          <a:graphicData uri="http://schemas.openxmlformats.org/presentationml/2006/ole">
            <p:oleObj spid="_x0000_s44033" name="Документ" r:id="rId4" imgW="5965311" imgH="1581301" progId="Word.Document.12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3754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Дождь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2" y="785794"/>
            <a:ext cx="5585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/>
              <a:t>Льёт</a:t>
            </a:r>
          </a:p>
          <a:p>
            <a:pPr marL="342900" indent="-342900"/>
            <a:r>
              <a:rPr lang="ru-RU" sz="2800" dirty="0"/>
              <a:t>2. Слёзы.</a:t>
            </a:r>
          </a:p>
          <a:p>
            <a:pPr marL="342900" indent="-342900"/>
            <a:r>
              <a:rPr lang="ru-RU" sz="2800" dirty="0"/>
              <a:t>3. Небо.</a:t>
            </a:r>
          </a:p>
          <a:p>
            <a:pPr marL="342900" indent="-342900"/>
            <a:r>
              <a:rPr lang="ru-RU" sz="2800" dirty="0"/>
              <a:t>Дождь – небесные слёзы.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628" y="3429000"/>
            <a:ext cx="24229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Будильник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3504" y="3929066"/>
            <a:ext cx="39934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 Будит.</a:t>
            </a:r>
          </a:p>
          <a:p>
            <a:r>
              <a:rPr lang="ru-RU" sz="2800" dirty="0"/>
              <a:t>2. Петух.</a:t>
            </a:r>
          </a:p>
          <a:p>
            <a:r>
              <a:rPr lang="ru-RU" sz="2800" dirty="0"/>
              <a:t>3. На столе.</a:t>
            </a:r>
          </a:p>
          <a:p>
            <a:r>
              <a:rPr lang="ru-RU" sz="2800" dirty="0"/>
              <a:t>4. Будильник – настольный петух.</a:t>
            </a:r>
          </a:p>
          <a:p>
            <a:endParaRPr lang="ru-RU" sz="2800" dirty="0"/>
          </a:p>
        </p:txBody>
      </p:sp>
      <p:pic>
        <p:nvPicPr>
          <p:cNvPr id="6" name="Рисунок 5" descr="http://im7-tub-ru.yandex.net/i?id=407116762-25-72&amp;n=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00438"/>
            <a:ext cx="257176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3-tub-ru.yandex.net/i?id=389053570-45-72&amp;n=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28604"/>
            <a:ext cx="250033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229600" cy="1139825"/>
          </a:xfrm>
        </p:spPr>
        <p:txBody>
          <a:bodyPr/>
          <a:lstStyle/>
          <a:p>
            <a:endParaRPr lang="ru-RU" sz="4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43116"/>
            <a:ext cx="7696200" cy="3343284"/>
          </a:xfrm>
        </p:spPr>
        <p:txBody>
          <a:bodyPr/>
          <a:lstStyle/>
          <a:p>
            <a:pPr>
              <a:buFontTx/>
              <a:buNone/>
            </a:pPr>
            <a:r>
              <a:rPr lang="ru-RU" sz="4100" dirty="0">
                <a:latin typeface="Times New Roman" pitchFamily="18" charset="0"/>
              </a:rPr>
              <a:t>       </a:t>
            </a:r>
            <a:r>
              <a:rPr lang="ru-RU" sz="4100" b="1" dirty="0">
                <a:latin typeface="Times New Roman" pitchFamily="18" charset="0"/>
              </a:rPr>
              <a:t>Цель:</a:t>
            </a:r>
          </a:p>
          <a:p>
            <a:pPr>
              <a:buFontTx/>
              <a:buNone/>
            </a:pPr>
            <a:endParaRPr lang="ru-RU" sz="3000" dirty="0">
              <a:latin typeface="Times New Roman" pitchFamily="18" charset="0"/>
            </a:endParaRPr>
          </a:p>
          <a:p>
            <a:pPr>
              <a:buFontTx/>
              <a:buNone/>
            </a:pPr>
            <a:r>
              <a:rPr lang="ru-RU" sz="3000" dirty="0">
                <a:latin typeface="Times New Roman" pitchFamily="18" charset="0"/>
              </a:rPr>
              <a:t>-Учить видеть хорошие и плохие качества предмета,  полезные и вредные явления, их взаимосвязь;</a:t>
            </a:r>
          </a:p>
          <a:p>
            <a:pPr>
              <a:buFontTx/>
              <a:buNone/>
            </a:pPr>
            <a:r>
              <a:rPr lang="ru-RU" sz="3000" dirty="0">
                <a:latin typeface="Times New Roman" pitchFamily="18" charset="0"/>
              </a:rPr>
              <a:t>-Развивать связную речь, воображение.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0"/>
            <a:ext cx="61436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Понятие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714356"/>
            <a:ext cx="30003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«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00233" y="714356"/>
            <a:ext cx="51435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Противоречие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2198" y="714356"/>
            <a:ext cx="20717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»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129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696200" cy="3451225"/>
          </a:xfrm>
        </p:spPr>
        <p:txBody>
          <a:bodyPr/>
          <a:lstStyle/>
          <a:p>
            <a:pPr>
              <a:buFontTx/>
              <a:buNone/>
            </a:pPr>
            <a:endParaRPr lang="ru-RU"/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323850" y="1214422"/>
            <a:ext cx="8135938" cy="4081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ru-RU" sz="3600" dirty="0">
                <a:latin typeface="Times New Roman" pitchFamily="18" charset="0"/>
              </a:rPr>
              <a:t>Постоянно открывать перед детьми «тайну двойного» во всем: в каждом предмете, каждом веществе, явлении, событии, факте. «Тайна двойного» - это наличие противоречия в объекте, когда что-то полезно, а что-то вредно. Здесь используются такие игры, как: «Суд», «Спор»,      «Сумей в плохом найти хорошее», и т.д. 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276336"/>
          </a:xfrm>
        </p:spPr>
        <p:txBody>
          <a:bodyPr/>
          <a:lstStyle/>
          <a:p>
            <a:endParaRPr lang="ru-RU" sz="37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557338"/>
            <a:ext cx="8229600" cy="4530725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endParaRPr lang="ru-RU" sz="3000" dirty="0">
              <a:latin typeface="Times New Roman" pitchFamily="18" charset="0"/>
            </a:endParaRP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395289" y="1214422"/>
            <a:ext cx="8034363" cy="3527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</a:rPr>
              <a:t> Например:  Один говорит: «драться плохо - сделаешь больно», другой возражает; «дерись - ты защищаешь слабого младшего товарища». От противоречий нельзя уйти, их надо решать или разрешать. Как,     например « Как перенести воду в решете?»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ru-RU" sz="2400" dirty="0"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elite-school.ru/d/62607/d/image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9527" y="605505"/>
            <a:ext cx="5607117" cy="553030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85794"/>
            <a:ext cx="721523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990000"/>
                </a:solidFill>
              </a:rPr>
              <a:t>Задания </a:t>
            </a:r>
            <a:r>
              <a:rPr lang="ru-RU" sz="2800" dirty="0" err="1">
                <a:solidFill>
                  <a:srgbClr val="990000"/>
                </a:solidFill>
              </a:rPr>
              <a:t>креативного</a:t>
            </a:r>
            <a:r>
              <a:rPr lang="ru-RU" sz="2800" dirty="0">
                <a:solidFill>
                  <a:srgbClr val="990000"/>
                </a:solidFill>
              </a:rPr>
              <a:t> типа на уроках математики. </a:t>
            </a:r>
          </a:p>
          <a:p>
            <a:r>
              <a:rPr lang="ru-RU" dirty="0"/>
              <a:t>1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 придумать обозначение числа, понятия; 2) дать определение изучаемому объекту, явлению; 3) сочинить задачу по схеме, математическую сказку; 4) сформулировать математическую закономерность; 5) составить  математический кроссворд, игру, викторину, сборник своих задач; 6) изготовить модель, математическую фигуру, геометрический сад; 7) при работе в группах или парах по предложенным уравнениям, системам уравнений составить текст задачи и предложить их решить другим группам или парам; 8) создать презентацию, по определённой теме, изученной или изучаемой.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oo4.mail.yandex.net/static/3f67be4ee1b34016809e58012d013a27/tmptBx0uB_html_m6dd29d8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857232"/>
            <a:ext cx="5857916" cy="464347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71480"/>
            <a:ext cx="4071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Игра «</a:t>
            </a:r>
            <a:r>
              <a:rPr lang="ru-RU" b="1" i="1" dirty="0"/>
              <a:t>Учитель-ученик</a:t>
            </a:r>
            <a:r>
              <a:rPr lang="ru-RU" dirty="0"/>
              <a:t>». Учащиеся заранее готовят друг для друга примеры для отработки приемов устного счета, задания и вопросы теоретического характера при отработке названий компонентов математических действий, их взаимосвязей.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14744" y="3857628"/>
            <a:ext cx="47863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 «Лови ошибку! 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Объясняя материал, учитель намеренно допускает ошибки. Сначала ученики заранее предупреждаются об этом. Иногда, особенно в младших классах, им можно даже подсказать “опасные места” интонацией или жестом. Научите школьников мгновенно реагировать на ошибки.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ru-RU" sz="4800" dirty="0">
                <a:solidFill>
                  <a:srgbClr val="990000"/>
                </a:solidFill>
                <a:latin typeface="Times New Roman" pitchFamily="18" charset="0"/>
              </a:rPr>
              <a:t>Заключение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214422"/>
            <a:ext cx="7310462" cy="492922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3000" dirty="0">
                <a:latin typeface="Times New Roman" pitchFamily="18" charset="0"/>
              </a:rPr>
              <a:t>Используя развивающие игры, можно использовать стандартный учебный материал для формирования нестандартного творческого мышления.</a:t>
            </a:r>
          </a:p>
          <a:p>
            <a:pPr>
              <a:lnSpc>
                <a:spcPct val="90000"/>
              </a:lnSpc>
            </a:pPr>
            <a:r>
              <a:rPr lang="ru-RU" sz="3000" dirty="0">
                <a:latin typeface="Times New Roman" pitchFamily="18" charset="0"/>
              </a:rPr>
              <a:t>Элементы этих приемов можно использовать на уроках литературного чтения, русского языка</a:t>
            </a:r>
            <a:r>
              <a:rPr lang="ru-RU" sz="3000">
                <a:latin typeface="Times New Roman" pitchFamily="18" charset="0"/>
              </a:rPr>
              <a:t>, математики, </a:t>
            </a:r>
            <a:r>
              <a:rPr lang="ru-RU" sz="3000" dirty="0">
                <a:latin typeface="Times New Roman" pitchFamily="18" charset="0"/>
              </a:rPr>
              <a:t>окружающего мира.</a:t>
            </a:r>
          </a:p>
          <a:p>
            <a:pPr>
              <a:lnSpc>
                <a:spcPct val="90000"/>
              </a:lnSpc>
            </a:pPr>
            <a:r>
              <a:rPr lang="ru-RU" sz="3000" dirty="0">
                <a:latin typeface="Times New Roman" pitchFamily="18" charset="0"/>
              </a:rPr>
              <a:t>Такой подход к обучению повышает интерес ученика, формирует творческие способности, уверенность в себе.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571472" y="1242030"/>
            <a:ext cx="814393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«Мы должны воспитывать так, чтобы ребёнок чувствовал себя искателем и открывателем знаний. Только при этом условии однообразная, напряжённая, утомительная работа окрашивается радостными чувствами и приносит маленьким людям переживания творца».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rgbClr val="44444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В.А. Сухомлинский.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633394"/>
          </a:xfrm>
        </p:spPr>
        <p:txBody>
          <a:bodyPr/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7929618" cy="4700606"/>
          </a:xfrm>
        </p:spPr>
        <p:txBody>
          <a:bodyPr/>
          <a:lstStyle/>
          <a:p>
            <a:pPr algn="ctr">
              <a:buNone/>
            </a:pPr>
            <a:endParaRPr lang="ru-RU" sz="36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 sz="36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buNone/>
            </a:pPr>
            <a:r>
              <a:rPr lang="ru-RU" sz="3600" b="1" dirty="0">
                <a:solidFill>
                  <a:srgbClr val="0070C0"/>
                </a:solidFill>
                <a:latin typeface="Arial"/>
                <a:cs typeface="Arial"/>
              </a:rPr>
              <a:t>Успехов в работе!</a:t>
            </a:r>
            <a:endParaRPr lang="ru-RU" dirty="0"/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r>
              <a:rPr lang="ru-RU" sz="2800" b="1" dirty="0">
                <a:solidFill>
                  <a:srgbClr val="006600"/>
                </a:solidFill>
                <a:latin typeface="Arial"/>
                <a:cs typeface="Arial"/>
              </a:rPr>
              <a:t>С вами общалась </a:t>
            </a:r>
            <a:endParaRPr lang="ru-RU" dirty="0"/>
          </a:p>
          <a:p>
            <a:pPr algn="ctr">
              <a:buNone/>
            </a:pPr>
            <a:r>
              <a:rPr lang="ru-RU" sz="2800" b="1" dirty="0" err="1">
                <a:solidFill>
                  <a:srgbClr val="006600"/>
                </a:solidFill>
                <a:latin typeface="Arial"/>
                <a:cs typeface="Arial"/>
              </a:rPr>
              <a:t>Тимирова</a:t>
            </a:r>
            <a:r>
              <a:rPr lang="ru-RU" sz="2800" b="1" dirty="0">
                <a:solidFill>
                  <a:srgbClr val="006600"/>
                </a:solidFill>
                <a:latin typeface="Arial"/>
                <a:cs typeface="Arial"/>
              </a:rPr>
              <a:t> Жамал </a:t>
            </a:r>
            <a:r>
              <a:rPr lang="ru-RU" sz="2800" b="1" dirty="0" err="1">
                <a:solidFill>
                  <a:srgbClr val="006600"/>
                </a:solidFill>
                <a:latin typeface="Arial"/>
                <a:cs typeface="Arial"/>
              </a:rPr>
              <a:t>Гайнулаевна</a:t>
            </a:r>
            <a:endParaRPr lang="ru-RU" sz="2800" b="1" dirty="0" err="1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Заголовок 1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685800" y="481564"/>
            <a:ext cx="6870700" cy="941871"/>
          </a:xfrm>
          <a:noFill/>
          <a:ln/>
        </p:spPr>
      </p:pic>
      <p:sp>
        <p:nvSpPr>
          <p:cNvPr id="219140" name="Rectangle 1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lvl="1">
              <a:buFontTx/>
              <a:buNone/>
            </a:pPr>
            <a:r>
              <a:rPr lang="ru-RU" sz="2400" b="1">
                <a:latin typeface="Times New Roman" pitchFamily="18" charset="0"/>
              </a:rPr>
              <a:t>- Азарова Л.Н. Как развивать творческую индивидуальность младших  школьников // Начальная школа.- 1998 г.-№4.-с.80-81.</a:t>
            </a:r>
          </a:p>
          <a:p>
            <a:pPr lvl="1">
              <a:buFontTx/>
              <a:buNone/>
            </a:pPr>
            <a:r>
              <a:rPr lang="ru-RU" sz="2400" b="1">
                <a:latin typeface="Times New Roman" pitchFamily="18" charset="0"/>
              </a:rPr>
              <a:t>- Сидoрчук Т.А. Фoрмирoвaниe крeaтивнoсти личнoсти нa нaчaльнoм этaпe ee стaнoвлeния нa oснoвe систeмы твoрчeских зaдaний: Дис. … кaнд. пeд. нaук. - М., 1998. - 150</a:t>
            </a:r>
            <a:r>
              <a:rPr lang="ru-RU" b="1"/>
              <a:t> с.</a:t>
            </a:r>
            <a:r>
              <a:rPr lang="ru-RU"/>
              <a:t> </a:t>
            </a:r>
            <a:endParaRPr lang="ru-RU" b="1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19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None/>
            </a:pPr>
            <a:r>
              <a:rPr lang="ru-RU" sz="2400" b="1">
                <a:latin typeface="Times New Roman" pitchFamily="18" charset="0"/>
              </a:rPr>
              <a:t>- Пeдaгoгикa: Учeб. пoсoбиe для студ. пeд. вузoв и пeд. кoллeджeй / Пoд рeд. П.И. Пидкaсистoгo. - М.: Пeд. o-вo Рoссии, 2000. - 640 с.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ru-RU" sz="2400" b="1">
                <a:latin typeface="Times New Roman" pitchFamily="18" charset="0"/>
              </a:rPr>
              <a:t>       - Слoвaрь-спрaвoчник пeдaгoгичeских иннoвaций в oбрaзoвaтeльнoм прoцeссe / Сoст. Л.В. Трубaйчук. - М.: Изд. дoм "Вoстoк", 2001. - 81 с.</a:t>
            </a:r>
          </a:p>
          <a:p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500">
                <a:solidFill>
                  <a:srgbClr val="A50021"/>
                </a:solidFill>
                <a:latin typeface="Times New Roman" pitchFamily="18" charset="0"/>
              </a:rPr>
              <a:t>Использованы материалы сайтов: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600" b="1">
                <a:latin typeface="Times New Roman" pitchFamily="18" charset="0"/>
              </a:rPr>
              <a:t>www.trizminsk.org/e/prs/23201602.htm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600" b="1">
                <a:latin typeface="Times New Roman" pitchFamily="18" charset="0"/>
              </a:rPr>
              <a:t>www.sad4.trg.ru/p38aa1.html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600" b="1">
                <a:latin typeface="Times New Roman" pitchFamily="18" charset="0"/>
              </a:rPr>
              <a:t>http://www.trizminsk.org/e/prs/23201602.htm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http</a:t>
            </a:r>
            <a:r>
              <a:rPr lang="ru-RU" sz="2600" b="1">
                <a:latin typeface="Times New Roman" pitchFamily="18" charset="0"/>
              </a:rPr>
              <a:t>:</a:t>
            </a:r>
            <a:r>
              <a:rPr lang="en-US" sz="2600" b="1">
                <a:latin typeface="Times New Roman" pitchFamily="18" charset="0"/>
              </a:rPr>
              <a:t>//www.trizway.com/art/primary/196.html</a:t>
            </a:r>
            <a:endParaRPr lang="ru-RU" sz="2600" b="1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www.trizminsk.org/e/23105.htm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www.trisland.ru</a:t>
            </a:r>
            <a:endParaRPr lang="ru-RU" sz="2600" b="1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http</a:t>
            </a:r>
            <a:r>
              <a:rPr lang="ru-RU" sz="2600" b="1">
                <a:latin typeface="Times New Roman" pitchFamily="18" charset="0"/>
              </a:rPr>
              <a:t>:</a:t>
            </a:r>
            <a:r>
              <a:rPr lang="en-US" sz="2600" b="1">
                <a:latin typeface="Times New Roman" pitchFamily="18" charset="0"/>
              </a:rPr>
              <a:t>summerscamp.ru/index.php5/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www.altshuller.ru</a:t>
            </a:r>
            <a:endParaRPr lang="ru-RU" sz="2600" b="1">
              <a:latin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 b="1">
                <a:latin typeface="Times New Roman" pitchFamily="18" charset="0"/>
              </a:rPr>
              <a:t>http</a:t>
            </a:r>
            <a:r>
              <a:rPr lang="ru-RU" sz="2600" b="1">
                <a:latin typeface="Times New Roman" pitchFamily="18" charset="0"/>
              </a:rPr>
              <a:t>:</a:t>
            </a:r>
            <a:r>
              <a:rPr lang="en-US" sz="2600" b="1">
                <a:latin typeface="Times New Roman" pitchFamily="18" charset="0"/>
              </a:rPr>
              <a:t>//www.trizland.ru/trizba.php</a:t>
            </a:r>
            <a:r>
              <a:rPr lang="ru-RU" sz="2600" b="1">
                <a:latin typeface="Times New Roman" pitchFamily="18" charset="0"/>
              </a:rPr>
              <a:t>?</a:t>
            </a:r>
            <a:r>
              <a:rPr lang="en-US" sz="2600" b="1">
                <a:latin typeface="Times New Roman" pitchFamily="18" charset="0"/>
              </a:rPr>
              <a:t>id=1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600" b="1">
                <a:latin typeface="Times New Roman" pitchFamily="18" charset="0"/>
              </a:rPr>
              <a:t>http://www.natm.ru/triz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2347</TotalTime>
  <Words>1502</Words>
  <Application>Microsoft Office PowerPoint</Application>
  <PresentationFormat>Экран (4:3)</PresentationFormat>
  <Paragraphs>275</Paragraphs>
  <Slides>43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5" baseType="lpstr">
      <vt:lpstr>Пастель</vt:lpstr>
      <vt:lpstr>Документ</vt:lpstr>
      <vt:lpstr>Слайд 1</vt:lpstr>
      <vt:lpstr>Слайд 2</vt:lpstr>
      <vt:lpstr>(творческое мышление)   – это способность создавать   множество идей, это возможность придумывать необычайно умные  идеи и доводить их до                     совершенного вида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 </vt:lpstr>
      <vt:lpstr>Слайд 17</vt:lpstr>
      <vt:lpstr>Слайд 18</vt:lpstr>
      <vt:lpstr>Слайд 19</vt:lpstr>
      <vt:lpstr>Слайд 20</vt:lpstr>
      <vt:lpstr>Слайд 21</vt:lpstr>
      <vt:lpstr>Слайд 22</vt:lpstr>
      <vt:lpstr>репейник</vt:lpstr>
      <vt:lpstr>Слайд 24</vt:lpstr>
      <vt:lpstr>арбуз</vt:lpstr>
      <vt:lpstr>Слайд 26</vt:lpstr>
      <vt:lpstr>   </vt:lpstr>
      <vt:lpstr> 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Заключение</vt:lpstr>
      <vt:lpstr>Слайд 39</vt:lpstr>
      <vt:lpstr>Спасибо за внимание!</vt:lpstr>
      <vt:lpstr>Слайд 41</vt:lpstr>
      <vt:lpstr>Слайд 42</vt:lpstr>
      <vt:lpstr>Использованы материалы сайтов: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Презентация опыта работы  Чермошенцевой Елены Анатольевны, учителя начальных классов МОУ «Первомайская средняя общеобразовательная школа»  Первомайского района Тамбовской области «Развитие креативного мышления учащихся на уроках окружающего мира»  2010 год </dc:title>
  <dc:creator>Haljapina</dc:creator>
  <cp:lastModifiedBy>Win7 64 SP1</cp:lastModifiedBy>
  <cp:revision>220</cp:revision>
  <dcterms:created xsi:type="dcterms:W3CDTF">2009-12-19T21:39:56Z</dcterms:created>
  <dcterms:modified xsi:type="dcterms:W3CDTF">2021-03-04T17:26:32Z</dcterms:modified>
</cp:coreProperties>
</file>