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374" autoAdjust="0"/>
  </p:normalViewPr>
  <p:slideViewPr>
    <p:cSldViewPr snapToGrid="0">
      <p:cViewPr varScale="1">
        <p:scale>
          <a:sx n="69" d="100"/>
          <a:sy n="69" d="100"/>
        </p:scale>
        <p:origin x="7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301812-37CF-403C-96C5-D4CB6820F707}" type="doc">
      <dgm:prSet loTypeId="urn:microsoft.com/office/officeart/2005/8/layout/orgChart1" loCatId="hierarchy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EC46C174-3863-422D-96EC-19CF98C7E512}">
      <dgm:prSet phldrT="[Текст]"/>
      <dgm:spPr>
        <a:solidFill>
          <a:srgbClr val="FFFF00"/>
        </a:solidFill>
      </dgm:spPr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Этапы реализации проекта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6D17C8C-DB7D-4814-A088-565D9A3A673C}" type="parTrans" cxnId="{07E75922-DFE6-43B2-A51F-8F8B847A9BCF}">
      <dgm:prSet/>
      <dgm:spPr/>
      <dgm:t>
        <a:bodyPr/>
        <a:lstStyle/>
        <a:p>
          <a:endParaRPr lang="ru-RU"/>
        </a:p>
      </dgm:t>
    </dgm:pt>
    <dgm:pt modelId="{AB0B65C9-299B-46AC-A906-72E4767242D7}" type="sibTrans" cxnId="{07E75922-DFE6-43B2-A51F-8F8B847A9BCF}">
      <dgm:prSet/>
      <dgm:spPr/>
      <dgm:t>
        <a:bodyPr/>
        <a:lstStyle/>
        <a:p>
          <a:endParaRPr lang="ru-RU"/>
        </a:p>
      </dgm:t>
    </dgm:pt>
    <dgm:pt modelId="{3D70FEC1-9C72-4AF0-95BF-B784F5E2C29B}">
      <dgm:prSet phldrT="[Текст]"/>
      <dgm:spPr>
        <a:solidFill>
          <a:srgbClr val="FF0000"/>
        </a:solidFill>
      </dgm:spPr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1E02F49-9DD2-48FF-BE8D-4CA64A333411}" type="parTrans" cxnId="{C21CFC64-8DAA-432F-B341-E6BE1063E090}">
      <dgm:prSet/>
      <dgm:spPr/>
      <dgm:t>
        <a:bodyPr/>
        <a:lstStyle/>
        <a:p>
          <a:endParaRPr lang="ru-RU"/>
        </a:p>
      </dgm:t>
    </dgm:pt>
    <dgm:pt modelId="{C09682CA-98CE-4AE9-8DE7-AE30496A7729}" type="sibTrans" cxnId="{C21CFC64-8DAA-432F-B341-E6BE1063E090}">
      <dgm:prSet/>
      <dgm:spPr/>
      <dgm:t>
        <a:bodyPr/>
        <a:lstStyle/>
        <a:p>
          <a:endParaRPr lang="ru-RU"/>
        </a:p>
      </dgm:t>
    </dgm:pt>
    <dgm:pt modelId="{B7151CE4-1097-4191-A6DE-DE1F78E6AA68}">
      <dgm:prSet phldrT="[Текст]"/>
      <dgm:spPr>
        <a:solidFill>
          <a:srgbClr val="FF0000"/>
        </a:solidFill>
      </dgm:spPr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Основной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D540A76-E506-4160-9A52-E2099DC09202}" type="parTrans" cxnId="{788DA920-8D09-4160-B293-25339EA1F0A6}">
      <dgm:prSet/>
      <dgm:spPr/>
      <dgm:t>
        <a:bodyPr/>
        <a:lstStyle/>
        <a:p>
          <a:endParaRPr lang="ru-RU"/>
        </a:p>
      </dgm:t>
    </dgm:pt>
    <dgm:pt modelId="{C4A81D42-3D31-4457-80CF-C7B65BF3E5E0}" type="sibTrans" cxnId="{788DA920-8D09-4160-B293-25339EA1F0A6}">
      <dgm:prSet/>
      <dgm:spPr/>
      <dgm:t>
        <a:bodyPr/>
        <a:lstStyle/>
        <a:p>
          <a:endParaRPr lang="ru-RU"/>
        </a:p>
      </dgm:t>
    </dgm:pt>
    <dgm:pt modelId="{A79CD796-66E9-491E-85EA-E6D728A90109}">
      <dgm:prSet phldrT="[Текст]"/>
      <dgm:spPr>
        <a:solidFill>
          <a:srgbClr val="FF0000"/>
        </a:solidFill>
      </dgm:spPr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9BBF4F1-CA66-4A19-B946-0DF9BA323766}" type="parTrans" cxnId="{3C39D080-7679-465A-8527-97AAA7804C7E}">
      <dgm:prSet/>
      <dgm:spPr/>
      <dgm:t>
        <a:bodyPr/>
        <a:lstStyle/>
        <a:p>
          <a:endParaRPr lang="ru-RU"/>
        </a:p>
      </dgm:t>
    </dgm:pt>
    <dgm:pt modelId="{F7A32702-40FA-45D7-894C-307339E52554}" type="sibTrans" cxnId="{3C39D080-7679-465A-8527-97AAA7804C7E}">
      <dgm:prSet/>
      <dgm:spPr/>
      <dgm:t>
        <a:bodyPr/>
        <a:lstStyle/>
        <a:p>
          <a:endParaRPr lang="ru-RU"/>
        </a:p>
      </dgm:t>
    </dgm:pt>
    <dgm:pt modelId="{8550CC57-C7A5-42AF-9294-4079C0D328C5}" type="pres">
      <dgm:prSet presAssocID="{6B301812-37CF-403C-96C5-D4CB6820F70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2B9D981-9440-4E7D-9A9B-CE7A908D6070}" type="pres">
      <dgm:prSet presAssocID="{EC46C174-3863-422D-96EC-19CF98C7E512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030A57F5-C19A-4106-AAD4-6EE3909AB500}" type="pres">
      <dgm:prSet presAssocID="{EC46C174-3863-422D-96EC-19CF98C7E512}" presName="rootComposite1" presStyleCnt="0"/>
      <dgm:spPr/>
      <dgm:t>
        <a:bodyPr/>
        <a:lstStyle/>
        <a:p>
          <a:endParaRPr lang="ru-RU"/>
        </a:p>
      </dgm:t>
    </dgm:pt>
    <dgm:pt modelId="{7791E148-8BB5-49EC-807A-E23FE9340E59}" type="pres">
      <dgm:prSet presAssocID="{EC46C174-3863-422D-96EC-19CF98C7E512}" presName="rootText1" presStyleLbl="node0" presStyleIdx="0" presStyleCnt="1" custLinFactNeighborX="4677" custLinFactNeighborY="-525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EDE101-FC8B-494A-B09D-856509ACB1D0}" type="pres">
      <dgm:prSet presAssocID="{EC46C174-3863-422D-96EC-19CF98C7E51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7524A26-544F-4D0E-B856-1B8C0B004D13}" type="pres">
      <dgm:prSet presAssocID="{EC46C174-3863-422D-96EC-19CF98C7E512}" presName="hierChild2" presStyleCnt="0"/>
      <dgm:spPr/>
      <dgm:t>
        <a:bodyPr/>
        <a:lstStyle/>
        <a:p>
          <a:endParaRPr lang="ru-RU"/>
        </a:p>
      </dgm:t>
    </dgm:pt>
    <dgm:pt modelId="{1A00102B-0C3E-44A6-9AAE-849229DBE4BE}" type="pres">
      <dgm:prSet presAssocID="{21E02F49-9DD2-48FF-BE8D-4CA64A333411}" presName="Name37" presStyleLbl="parChTrans1D2" presStyleIdx="0" presStyleCnt="3"/>
      <dgm:spPr/>
      <dgm:t>
        <a:bodyPr/>
        <a:lstStyle/>
        <a:p>
          <a:endParaRPr lang="ru-RU"/>
        </a:p>
      </dgm:t>
    </dgm:pt>
    <dgm:pt modelId="{949F0B2F-0FC0-4D94-99D7-754015297FEC}" type="pres">
      <dgm:prSet presAssocID="{3D70FEC1-9C72-4AF0-95BF-B784F5E2C29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3A856F29-23B3-4D90-916E-5CB166CC2028}" type="pres">
      <dgm:prSet presAssocID="{3D70FEC1-9C72-4AF0-95BF-B784F5E2C29B}" presName="rootComposite" presStyleCnt="0"/>
      <dgm:spPr/>
      <dgm:t>
        <a:bodyPr/>
        <a:lstStyle/>
        <a:p>
          <a:endParaRPr lang="ru-RU"/>
        </a:p>
      </dgm:t>
    </dgm:pt>
    <dgm:pt modelId="{27BB4BDB-FA95-4567-B0FA-24033444A5E1}" type="pres">
      <dgm:prSet presAssocID="{3D70FEC1-9C72-4AF0-95BF-B784F5E2C29B}" presName="rootText" presStyleLbl="node2" presStyleIdx="0" presStyleCnt="3" custScaleY="89790" custLinFactNeighborX="14941" custLinFactNeighborY="-581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8CF413-1634-4A99-A49A-733331BE6ABD}" type="pres">
      <dgm:prSet presAssocID="{3D70FEC1-9C72-4AF0-95BF-B784F5E2C29B}" presName="rootConnector" presStyleLbl="node2" presStyleIdx="0" presStyleCnt="3"/>
      <dgm:spPr/>
      <dgm:t>
        <a:bodyPr/>
        <a:lstStyle/>
        <a:p>
          <a:endParaRPr lang="ru-RU"/>
        </a:p>
      </dgm:t>
    </dgm:pt>
    <dgm:pt modelId="{323B5C17-A582-4FA2-AC48-3C68ADA38DE5}" type="pres">
      <dgm:prSet presAssocID="{3D70FEC1-9C72-4AF0-95BF-B784F5E2C29B}" presName="hierChild4" presStyleCnt="0"/>
      <dgm:spPr/>
      <dgm:t>
        <a:bodyPr/>
        <a:lstStyle/>
        <a:p>
          <a:endParaRPr lang="ru-RU"/>
        </a:p>
      </dgm:t>
    </dgm:pt>
    <dgm:pt modelId="{BA9A5EE0-8B6D-4E98-B7F8-20D12F721591}" type="pres">
      <dgm:prSet presAssocID="{3D70FEC1-9C72-4AF0-95BF-B784F5E2C29B}" presName="hierChild5" presStyleCnt="0"/>
      <dgm:spPr/>
      <dgm:t>
        <a:bodyPr/>
        <a:lstStyle/>
        <a:p>
          <a:endParaRPr lang="ru-RU"/>
        </a:p>
      </dgm:t>
    </dgm:pt>
    <dgm:pt modelId="{5AA0BE2A-FA86-4B05-8B8D-FDA1F80E9FA2}" type="pres">
      <dgm:prSet presAssocID="{AD540A76-E506-4160-9A52-E2099DC09202}" presName="Name37" presStyleLbl="parChTrans1D2" presStyleIdx="1" presStyleCnt="3"/>
      <dgm:spPr/>
      <dgm:t>
        <a:bodyPr/>
        <a:lstStyle/>
        <a:p>
          <a:endParaRPr lang="ru-RU"/>
        </a:p>
      </dgm:t>
    </dgm:pt>
    <dgm:pt modelId="{4DA5C9ED-6B35-48FB-91ED-9DEC2E594927}" type="pres">
      <dgm:prSet presAssocID="{B7151CE4-1097-4191-A6DE-DE1F78E6AA68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F41A0119-27A7-491C-BDF6-589D51BA87FA}" type="pres">
      <dgm:prSet presAssocID="{B7151CE4-1097-4191-A6DE-DE1F78E6AA68}" presName="rootComposite" presStyleCnt="0"/>
      <dgm:spPr/>
      <dgm:t>
        <a:bodyPr/>
        <a:lstStyle/>
        <a:p>
          <a:endParaRPr lang="ru-RU"/>
        </a:p>
      </dgm:t>
    </dgm:pt>
    <dgm:pt modelId="{AF7B6982-ED5F-4E8F-BB38-593A2D5A0918}" type="pres">
      <dgm:prSet presAssocID="{B7151CE4-1097-4191-A6DE-DE1F78E6AA68}" presName="rootText" presStyleLbl="node2" presStyleIdx="1" presStyleCnt="3" custLinFactNeighborX="4677" custLinFactNeighborY="328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FB9C1C-6EEC-4631-8618-9FB676D1A6A3}" type="pres">
      <dgm:prSet presAssocID="{B7151CE4-1097-4191-A6DE-DE1F78E6AA68}" presName="rootConnector" presStyleLbl="node2" presStyleIdx="1" presStyleCnt="3"/>
      <dgm:spPr/>
      <dgm:t>
        <a:bodyPr/>
        <a:lstStyle/>
        <a:p>
          <a:endParaRPr lang="ru-RU"/>
        </a:p>
      </dgm:t>
    </dgm:pt>
    <dgm:pt modelId="{2986EC9B-C44D-43E8-BE57-7365FF360E98}" type="pres">
      <dgm:prSet presAssocID="{B7151CE4-1097-4191-A6DE-DE1F78E6AA68}" presName="hierChild4" presStyleCnt="0"/>
      <dgm:spPr/>
      <dgm:t>
        <a:bodyPr/>
        <a:lstStyle/>
        <a:p>
          <a:endParaRPr lang="ru-RU"/>
        </a:p>
      </dgm:t>
    </dgm:pt>
    <dgm:pt modelId="{ED02B31B-6F56-4458-B02A-D1BE457FCED0}" type="pres">
      <dgm:prSet presAssocID="{B7151CE4-1097-4191-A6DE-DE1F78E6AA68}" presName="hierChild5" presStyleCnt="0"/>
      <dgm:spPr/>
      <dgm:t>
        <a:bodyPr/>
        <a:lstStyle/>
        <a:p>
          <a:endParaRPr lang="ru-RU"/>
        </a:p>
      </dgm:t>
    </dgm:pt>
    <dgm:pt modelId="{548C293A-88E2-451D-B246-0A1671F36C00}" type="pres">
      <dgm:prSet presAssocID="{29BBF4F1-CA66-4A19-B946-0DF9BA323766}" presName="Name37" presStyleLbl="parChTrans1D2" presStyleIdx="2" presStyleCnt="3"/>
      <dgm:spPr/>
      <dgm:t>
        <a:bodyPr/>
        <a:lstStyle/>
        <a:p>
          <a:endParaRPr lang="ru-RU"/>
        </a:p>
      </dgm:t>
    </dgm:pt>
    <dgm:pt modelId="{354A4837-9776-4A51-A833-CBE772A64EA6}" type="pres">
      <dgm:prSet presAssocID="{A79CD796-66E9-491E-85EA-E6D728A9010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494F851B-B17D-4473-9E8F-C9FD646CD9E2}" type="pres">
      <dgm:prSet presAssocID="{A79CD796-66E9-491E-85EA-E6D728A90109}" presName="rootComposite" presStyleCnt="0"/>
      <dgm:spPr/>
      <dgm:t>
        <a:bodyPr/>
        <a:lstStyle/>
        <a:p>
          <a:endParaRPr lang="ru-RU"/>
        </a:p>
      </dgm:t>
    </dgm:pt>
    <dgm:pt modelId="{7504C643-7E04-4769-AB95-075380FF089C}" type="pres">
      <dgm:prSet presAssocID="{A79CD796-66E9-491E-85EA-E6D728A90109}" presName="rootText" presStyleLbl="node2" presStyleIdx="2" presStyleCnt="3" custLinFactNeighborX="-8580" custLinFactNeighborY="-581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44EA80-A8DC-41F9-885A-AC73ACFC18E4}" type="pres">
      <dgm:prSet presAssocID="{A79CD796-66E9-491E-85EA-E6D728A90109}" presName="rootConnector" presStyleLbl="node2" presStyleIdx="2" presStyleCnt="3"/>
      <dgm:spPr/>
      <dgm:t>
        <a:bodyPr/>
        <a:lstStyle/>
        <a:p>
          <a:endParaRPr lang="ru-RU"/>
        </a:p>
      </dgm:t>
    </dgm:pt>
    <dgm:pt modelId="{7B0544C0-6572-4D0B-AF1B-DA48B824E54C}" type="pres">
      <dgm:prSet presAssocID="{A79CD796-66E9-491E-85EA-E6D728A90109}" presName="hierChild4" presStyleCnt="0"/>
      <dgm:spPr/>
      <dgm:t>
        <a:bodyPr/>
        <a:lstStyle/>
        <a:p>
          <a:endParaRPr lang="ru-RU"/>
        </a:p>
      </dgm:t>
    </dgm:pt>
    <dgm:pt modelId="{16A875A9-713B-4077-9B01-2C5D17D39FF6}" type="pres">
      <dgm:prSet presAssocID="{A79CD796-66E9-491E-85EA-E6D728A90109}" presName="hierChild5" presStyleCnt="0"/>
      <dgm:spPr/>
      <dgm:t>
        <a:bodyPr/>
        <a:lstStyle/>
        <a:p>
          <a:endParaRPr lang="ru-RU"/>
        </a:p>
      </dgm:t>
    </dgm:pt>
    <dgm:pt modelId="{0E9D088B-92EE-4196-8291-98A07B346976}" type="pres">
      <dgm:prSet presAssocID="{EC46C174-3863-422D-96EC-19CF98C7E512}" presName="hierChild3" presStyleCnt="0"/>
      <dgm:spPr/>
      <dgm:t>
        <a:bodyPr/>
        <a:lstStyle/>
        <a:p>
          <a:endParaRPr lang="ru-RU"/>
        </a:p>
      </dgm:t>
    </dgm:pt>
  </dgm:ptLst>
  <dgm:cxnLst>
    <dgm:cxn modelId="{3E3E7B59-11BF-4731-8020-6DAE52110BF7}" type="presOf" srcId="{A79CD796-66E9-491E-85EA-E6D728A90109}" destId="{7504C643-7E04-4769-AB95-075380FF089C}" srcOrd="0" destOrd="0" presId="urn:microsoft.com/office/officeart/2005/8/layout/orgChart1"/>
    <dgm:cxn modelId="{1DDDE6BF-25FC-42E0-94D1-16D9122579C9}" type="presOf" srcId="{29BBF4F1-CA66-4A19-B946-0DF9BA323766}" destId="{548C293A-88E2-451D-B246-0A1671F36C00}" srcOrd="0" destOrd="0" presId="urn:microsoft.com/office/officeart/2005/8/layout/orgChart1"/>
    <dgm:cxn modelId="{C83B8A2F-DBD3-4811-AD07-ADDB938C2B80}" type="presOf" srcId="{EC46C174-3863-422D-96EC-19CF98C7E512}" destId="{7791E148-8BB5-49EC-807A-E23FE9340E59}" srcOrd="0" destOrd="0" presId="urn:microsoft.com/office/officeart/2005/8/layout/orgChart1"/>
    <dgm:cxn modelId="{11C28CA2-5157-4598-AEB6-64AFDEA611BC}" type="presOf" srcId="{21E02F49-9DD2-48FF-BE8D-4CA64A333411}" destId="{1A00102B-0C3E-44A6-9AAE-849229DBE4BE}" srcOrd="0" destOrd="0" presId="urn:microsoft.com/office/officeart/2005/8/layout/orgChart1"/>
    <dgm:cxn modelId="{7AE006AB-809A-4C7F-8F19-B4E0B396A1A4}" type="presOf" srcId="{B7151CE4-1097-4191-A6DE-DE1F78E6AA68}" destId="{D6FB9C1C-6EEC-4631-8618-9FB676D1A6A3}" srcOrd="1" destOrd="0" presId="urn:microsoft.com/office/officeart/2005/8/layout/orgChart1"/>
    <dgm:cxn modelId="{242C29DB-1A7B-4E30-A7B1-44AD87302172}" type="presOf" srcId="{3D70FEC1-9C72-4AF0-95BF-B784F5E2C29B}" destId="{27BB4BDB-FA95-4567-B0FA-24033444A5E1}" srcOrd="0" destOrd="0" presId="urn:microsoft.com/office/officeart/2005/8/layout/orgChart1"/>
    <dgm:cxn modelId="{3C39D080-7679-465A-8527-97AAA7804C7E}" srcId="{EC46C174-3863-422D-96EC-19CF98C7E512}" destId="{A79CD796-66E9-491E-85EA-E6D728A90109}" srcOrd="2" destOrd="0" parTransId="{29BBF4F1-CA66-4A19-B946-0DF9BA323766}" sibTransId="{F7A32702-40FA-45D7-894C-307339E52554}"/>
    <dgm:cxn modelId="{1DA13E0E-D236-48E1-9001-1CED77A8D262}" type="presOf" srcId="{EC46C174-3863-422D-96EC-19CF98C7E512}" destId="{A4EDE101-FC8B-494A-B09D-856509ACB1D0}" srcOrd="1" destOrd="0" presId="urn:microsoft.com/office/officeart/2005/8/layout/orgChart1"/>
    <dgm:cxn modelId="{3729D8C4-914A-4940-AAFE-03C11FFB2519}" type="presOf" srcId="{B7151CE4-1097-4191-A6DE-DE1F78E6AA68}" destId="{AF7B6982-ED5F-4E8F-BB38-593A2D5A0918}" srcOrd="0" destOrd="0" presId="urn:microsoft.com/office/officeart/2005/8/layout/orgChart1"/>
    <dgm:cxn modelId="{8BB94BBB-C633-44F0-B0E3-55867446966B}" type="presOf" srcId="{3D70FEC1-9C72-4AF0-95BF-B784F5E2C29B}" destId="{A78CF413-1634-4A99-A49A-733331BE6ABD}" srcOrd="1" destOrd="0" presId="urn:microsoft.com/office/officeart/2005/8/layout/orgChart1"/>
    <dgm:cxn modelId="{CD5C8E09-8791-46B3-B737-356A57333EC6}" type="presOf" srcId="{6B301812-37CF-403C-96C5-D4CB6820F707}" destId="{8550CC57-C7A5-42AF-9294-4079C0D328C5}" srcOrd="0" destOrd="0" presId="urn:microsoft.com/office/officeart/2005/8/layout/orgChart1"/>
    <dgm:cxn modelId="{3448B0F9-87D4-4F8E-BB23-A7B00E9D7AF2}" type="presOf" srcId="{AD540A76-E506-4160-9A52-E2099DC09202}" destId="{5AA0BE2A-FA86-4B05-8B8D-FDA1F80E9FA2}" srcOrd="0" destOrd="0" presId="urn:microsoft.com/office/officeart/2005/8/layout/orgChart1"/>
    <dgm:cxn modelId="{C21CFC64-8DAA-432F-B341-E6BE1063E090}" srcId="{EC46C174-3863-422D-96EC-19CF98C7E512}" destId="{3D70FEC1-9C72-4AF0-95BF-B784F5E2C29B}" srcOrd="0" destOrd="0" parTransId="{21E02F49-9DD2-48FF-BE8D-4CA64A333411}" sibTransId="{C09682CA-98CE-4AE9-8DE7-AE30496A7729}"/>
    <dgm:cxn modelId="{20A02256-64E5-480E-A096-DBBC348A81A4}" type="presOf" srcId="{A79CD796-66E9-491E-85EA-E6D728A90109}" destId="{B144EA80-A8DC-41F9-885A-AC73ACFC18E4}" srcOrd="1" destOrd="0" presId="urn:microsoft.com/office/officeart/2005/8/layout/orgChart1"/>
    <dgm:cxn modelId="{788DA920-8D09-4160-B293-25339EA1F0A6}" srcId="{EC46C174-3863-422D-96EC-19CF98C7E512}" destId="{B7151CE4-1097-4191-A6DE-DE1F78E6AA68}" srcOrd="1" destOrd="0" parTransId="{AD540A76-E506-4160-9A52-E2099DC09202}" sibTransId="{C4A81D42-3D31-4457-80CF-C7B65BF3E5E0}"/>
    <dgm:cxn modelId="{07E75922-DFE6-43B2-A51F-8F8B847A9BCF}" srcId="{6B301812-37CF-403C-96C5-D4CB6820F707}" destId="{EC46C174-3863-422D-96EC-19CF98C7E512}" srcOrd="0" destOrd="0" parTransId="{06D17C8C-DB7D-4814-A088-565D9A3A673C}" sibTransId="{AB0B65C9-299B-46AC-A906-72E4767242D7}"/>
    <dgm:cxn modelId="{1012F0B9-CDEF-4D14-89C4-836AB34D5537}" type="presParOf" srcId="{8550CC57-C7A5-42AF-9294-4079C0D328C5}" destId="{72B9D981-9440-4E7D-9A9B-CE7A908D6070}" srcOrd="0" destOrd="0" presId="urn:microsoft.com/office/officeart/2005/8/layout/orgChart1"/>
    <dgm:cxn modelId="{FB7354F2-1A0C-4DF4-9BF3-295386D06C32}" type="presParOf" srcId="{72B9D981-9440-4E7D-9A9B-CE7A908D6070}" destId="{030A57F5-C19A-4106-AAD4-6EE3909AB500}" srcOrd="0" destOrd="0" presId="urn:microsoft.com/office/officeart/2005/8/layout/orgChart1"/>
    <dgm:cxn modelId="{CB7F6D2B-0E46-40F5-8CFB-7CF3400F6CF9}" type="presParOf" srcId="{030A57F5-C19A-4106-AAD4-6EE3909AB500}" destId="{7791E148-8BB5-49EC-807A-E23FE9340E59}" srcOrd="0" destOrd="0" presId="urn:microsoft.com/office/officeart/2005/8/layout/orgChart1"/>
    <dgm:cxn modelId="{0A04476F-3C2F-49F7-AADF-269B0FAF1DEC}" type="presParOf" srcId="{030A57F5-C19A-4106-AAD4-6EE3909AB500}" destId="{A4EDE101-FC8B-494A-B09D-856509ACB1D0}" srcOrd="1" destOrd="0" presId="urn:microsoft.com/office/officeart/2005/8/layout/orgChart1"/>
    <dgm:cxn modelId="{00D05F02-0F30-4D99-9359-C427F8A8B59D}" type="presParOf" srcId="{72B9D981-9440-4E7D-9A9B-CE7A908D6070}" destId="{67524A26-544F-4D0E-B856-1B8C0B004D13}" srcOrd="1" destOrd="0" presId="urn:microsoft.com/office/officeart/2005/8/layout/orgChart1"/>
    <dgm:cxn modelId="{267C8676-B039-4669-822B-A1D0D0CAF59F}" type="presParOf" srcId="{67524A26-544F-4D0E-B856-1B8C0B004D13}" destId="{1A00102B-0C3E-44A6-9AAE-849229DBE4BE}" srcOrd="0" destOrd="0" presId="urn:microsoft.com/office/officeart/2005/8/layout/orgChart1"/>
    <dgm:cxn modelId="{A9019EC2-4D4E-4B80-8ECB-3FEEF6A53F29}" type="presParOf" srcId="{67524A26-544F-4D0E-B856-1B8C0B004D13}" destId="{949F0B2F-0FC0-4D94-99D7-754015297FEC}" srcOrd="1" destOrd="0" presId="urn:microsoft.com/office/officeart/2005/8/layout/orgChart1"/>
    <dgm:cxn modelId="{9F3E065C-98EC-4BA2-B785-B3F6AC9DF7B8}" type="presParOf" srcId="{949F0B2F-0FC0-4D94-99D7-754015297FEC}" destId="{3A856F29-23B3-4D90-916E-5CB166CC2028}" srcOrd="0" destOrd="0" presId="urn:microsoft.com/office/officeart/2005/8/layout/orgChart1"/>
    <dgm:cxn modelId="{1A0FEB18-7D08-4F64-A8E5-64C88A4EC2E5}" type="presParOf" srcId="{3A856F29-23B3-4D90-916E-5CB166CC2028}" destId="{27BB4BDB-FA95-4567-B0FA-24033444A5E1}" srcOrd="0" destOrd="0" presId="urn:microsoft.com/office/officeart/2005/8/layout/orgChart1"/>
    <dgm:cxn modelId="{14F5B315-1162-4FAD-8E76-CE039A62806D}" type="presParOf" srcId="{3A856F29-23B3-4D90-916E-5CB166CC2028}" destId="{A78CF413-1634-4A99-A49A-733331BE6ABD}" srcOrd="1" destOrd="0" presId="urn:microsoft.com/office/officeart/2005/8/layout/orgChart1"/>
    <dgm:cxn modelId="{E6B6343C-5039-4DF8-A02E-C5CDEB5E9132}" type="presParOf" srcId="{949F0B2F-0FC0-4D94-99D7-754015297FEC}" destId="{323B5C17-A582-4FA2-AC48-3C68ADA38DE5}" srcOrd="1" destOrd="0" presId="urn:microsoft.com/office/officeart/2005/8/layout/orgChart1"/>
    <dgm:cxn modelId="{07B3E1FD-9940-41F2-A3D4-758AC42687D2}" type="presParOf" srcId="{949F0B2F-0FC0-4D94-99D7-754015297FEC}" destId="{BA9A5EE0-8B6D-4E98-B7F8-20D12F721591}" srcOrd="2" destOrd="0" presId="urn:microsoft.com/office/officeart/2005/8/layout/orgChart1"/>
    <dgm:cxn modelId="{49702B80-DAFC-498D-B684-2E29237D5DFF}" type="presParOf" srcId="{67524A26-544F-4D0E-B856-1B8C0B004D13}" destId="{5AA0BE2A-FA86-4B05-8B8D-FDA1F80E9FA2}" srcOrd="2" destOrd="0" presId="urn:microsoft.com/office/officeart/2005/8/layout/orgChart1"/>
    <dgm:cxn modelId="{B3706F27-C1B3-4DE0-BA95-D496CF18E861}" type="presParOf" srcId="{67524A26-544F-4D0E-B856-1B8C0B004D13}" destId="{4DA5C9ED-6B35-48FB-91ED-9DEC2E594927}" srcOrd="3" destOrd="0" presId="urn:microsoft.com/office/officeart/2005/8/layout/orgChart1"/>
    <dgm:cxn modelId="{68784E79-EB44-4D4B-AB2A-81BA060D291A}" type="presParOf" srcId="{4DA5C9ED-6B35-48FB-91ED-9DEC2E594927}" destId="{F41A0119-27A7-491C-BDF6-589D51BA87FA}" srcOrd="0" destOrd="0" presId="urn:microsoft.com/office/officeart/2005/8/layout/orgChart1"/>
    <dgm:cxn modelId="{5FE5D1D5-A370-4202-AB16-6812A594A51D}" type="presParOf" srcId="{F41A0119-27A7-491C-BDF6-589D51BA87FA}" destId="{AF7B6982-ED5F-4E8F-BB38-593A2D5A0918}" srcOrd="0" destOrd="0" presId="urn:microsoft.com/office/officeart/2005/8/layout/orgChart1"/>
    <dgm:cxn modelId="{1C69564E-70CB-4DAA-901C-1D2026446D78}" type="presParOf" srcId="{F41A0119-27A7-491C-BDF6-589D51BA87FA}" destId="{D6FB9C1C-6EEC-4631-8618-9FB676D1A6A3}" srcOrd="1" destOrd="0" presId="urn:microsoft.com/office/officeart/2005/8/layout/orgChart1"/>
    <dgm:cxn modelId="{2FB8E002-E115-463F-ADE9-070A3D011588}" type="presParOf" srcId="{4DA5C9ED-6B35-48FB-91ED-9DEC2E594927}" destId="{2986EC9B-C44D-43E8-BE57-7365FF360E98}" srcOrd="1" destOrd="0" presId="urn:microsoft.com/office/officeart/2005/8/layout/orgChart1"/>
    <dgm:cxn modelId="{39B98AA0-57DA-4BA0-B847-53C24DCFF56F}" type="presParOf" srcId="{4DA5C9ED-6B35-48FB-91ED-9DEC2E594927}" destId="{ED02B31B-6F56-4458-B02A-D1BE457FCED0}" srcOrd="2" destOrd="0" presId="urn:microsoft.com/office/officeart/2005/8/layout/orgChart1"/>
    <dgm:cxn modelId="{605E8F96-EE87-42B0-8E86-1EDD59CB1AE6}" type="presParOf" srcId="{67524A26-544F-4D0E-B856-1B8C0B004D13}" destId="{548C293A-88E2-451D-B246-0A1671F36C00}" srcOrd="4" destOrd="0" presId="urn:microsoft.com/office/officeart/2005/8/layout/orgChart1"/>
    <dgm:cxn modelId="{2CDE7A3C-622C-4A3D-B18A-70BD16C47BAC}" type="presParOf" srcId="{67524A26-544F-4D0E-B856-1B8C0B004D13}" destId="{354A4837-9776-4A51-A833-CBE772A64EA6}" srcOrd="5" destOrd="0" presId="urn:microsoft.com/office/officeart/2005/8/layout/orgChart1"/>
    <dgm:cxn modelId="{BC4D45A9-9817-4553-95E7-79ECD4C0720C}" type="presParOf" srcId="{354A4837-9776-4A51-A833-CBE772A64EA6}" destId="{494F851B-B17D-4473-9E8F-C9FD646CD9E2}" srcOrd="0" destOrd="0" presId="urn:microsoft.com/office/officeart/2005/8/layout/orgChart1"/>
    <dgm:cxn modelId="{1A480518-C645-4A2A-AD6F-FFF5974F6CE0}" type="presParOf" srcId="{494F851B-B17D-4473-9E8F-C9FD646CD9E2}" destId="{7504C643-7E04-4769-AB95-075380FF089C}" srcOrd="0" destOrd="0" presId="urn:microsoft.com/office/officeart/2005/8/layout/orgChart1"/>
    <dgm:cxn modelId="{31BB2425-D86B-4278-837B-DD317688F853}" type="presParOf" srcId="{494F851B-B17D-4473-9E8F-C9FD646CD9E2}" destId="{B144EA80-A8DC-41F9-885A-AC73ACFC18E4}" srcOrd="1" destOrd="0" presId="urn:microsoft.com/office/officeart/2005/8/layout/orgChart1"/>
    <dgm:cxn modelId="{66D3B721-F85E-4C48-8E76-C3497650C06F}" type="presParOf" srcId="{354A4837-9776-4A51-A833-CBE772A64EA6}" destId="{7B0544C0-6572-4D0B-AF1B-DA48B824E54C}" srcOrd="1" destOrd="0" presId="urn:microsoft.com/office/officeart/2005/8/layout/orgChart1"/>
    <dgm:cxn modelId="{ACD84EB6-D571-4839-BBC7-C1777C83B2B4}" type="presParOf" srcId="{354A4837-9776-4A51-A833-CBE772A64EA6}" destId="{16A875A9-713B-4077-9B01-2C5D17D39FF6}" srcOrd="2" destOrd="0" presId="urn:microsoft.com/office/officeart/2005/8/layout/orgChart1"/>
    <dgm:cxn modelId="{0613FC9E-D1C1-4360-99DA-FD2ECDFE0EA6}" type="presParOf" srcId="{72B9D981-9440-4E7D-9A9B-CE7A908D6070}" destId="{0E9D088B-92EE-4196-8291-98A07B34697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8C293A-88E2-451D-B246-0A1671F36C00}">
      <dsp:nvSpPr>
        <dsp:cNvPr id="0" name=""/>
        <dsp:cNvSpPr/>
      </dsp:nvSpPr>
      <dsp:spPr>
        <a:xfrm>
          <a:off x="4934312" y="1404187"/>
          <a:ext cx="3025826" cy="3372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357"/>
              </a:lnTo>
              <a:lnTo>
                <a:pt x="3025826" y="42357"/>
              </a:lnTo>
              <a:lnTo>
                <a:pt x="3025826" y="337237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A0BE2A-FA86-4B05-8B8D-FDA1F80E9FA2}">
      <dsp:nvSpPr>
        <dsp:cNvPr id="0" name=""/>
        <dsp:cNvSpPr/>
      </dsp:nvSpPr>
      <dsp:spPr>
        <a:xfrm>
          <a:off x="4888592" y="1404187"/>
          <a:ext cx="91440" cy="161524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615244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00102B-0C3E-44A6-9AAE-849229DBE4BE}">
      <dsp:nvSpPr>
        <dsp:cNvPr id="0" name=""/>
        <dsp:cNvSpPr/>
      </dsp:nvSpPr>
      <dsp:spPr>
        <a:xfrm>
          <a:off x="1824431" y="1404187"/>
          <a:ext cx="3109881" cy="337237"/>
        </a:xfrm>
        <a:custGeom>
          <a:avLst/>
          <a:gdLst/>
          <a:ahLst/>
          <a:cxnLst/>
          <a:rect l="0" t="0" r="0" b="0"/>
          <a:pathLst>
            <a:path>
              <a:moveTo>
                <a:pt x="3109881" y="0"/>
              </a:moveTo>
              <a:lnTo>
                <a:pt x="3109881" y="42357"/>
              </a:lnTo>
              <a:lnTo>
                <a:pt x="0" y="42357"/>
              </a:lnTo>
              <a:lnTo>
                <a:pt x="0" y="337237"/>
              </a:lnTo>
            </a:path>
          </a:pathLst>
        </a:custGeom>
        <a:noFill/>
        <a:ln w="127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91E148-8BB5-49EC-807A-E23FE9340E59}">
      <dsp:nvSpPr>
        <dsp:cNvPr id="0" name=""/>
        <dsp:cNvSpPr/>
      </dsp:nvSpPr>
      <dsp:spPr>
        <a:xfrm>
          <a:off x="3530125" y="0"/>
          <a:ext cx="2808374" cy="1404187"/>
        </a:xfrm>
        <a:prstGeom prst="rect">
          <a:avLst/>
        </a:prstGeom>
        <a:solidFill>
          <a:srgbClr val="FFFF00"/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Этапы реализации проекта</a:t>
          </a:r>
          <a:endParaRPr lang="ru-RU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30125" y="0"/>
        <a:ext cx="2808374" cy="1404187"/>
      </dsp:txXfrm>
    </dsp:sp>
    <dsp:sp modelId="{27BB4BDB-FA95-4567-B0FA-24033444A5E1}">
      <dsp:nvSpPr>
        <dsp:cNvPr id="0" name=""/>
        <dsp:cNvSpPr/>
      </dsp:nvSpPr>
      <dsp:spPr>
        <a:xfrm>
          <a:off x="420244" y="1741424"/>
          <a:ext cx="2808374" cy="1260819"/>
        </a:xfrm>
        <a:prstGeom prst="rect">
          <a:avLst/>
        </a:prstGeom>
        <a:solidFill>
          <a:srgbClr val="FF0000"/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Подготовительный этап</a:t>
          </a:r>
          <a:endParaRPr lang="ru-RU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0244" y="1741424"/>
        <a:ext cx="2808374" cy="1260819"/>
      </dsp:txXfrm>
    </dsp:sp>
    <dsp:sp modelId="{AF7B6982-ED5F-4E8F-BB38-593A2D5A0918}">
      <dsp:nvSpPr>
        <dsp:cNvPr id="0" name=""/>
        <dsp:cNvSpPr/>
      </dsp:nvSpPr>
      <dsp:spPr>
        <a:xfrm>
          <a:off x="3530125" y="3019431"/>
          <a:ext cx="2808374" cy="1404187"/>
        </a:xfrm>
        <a:prstGeom prst="rect">
          <a:avLst/>
        </a:prstGeom>
        <a:solidFill>
          <a:srgbClr val="FF0000"/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Основной этап</a:t>
          </a:r>
          <a:endParaRPr lang="ru-RU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30125" y="3019431"/>
        <a:ext cx="2808374" cy="1404187"/>
      </dsp:txXfrm>
    </dsp:sp>
    <dsp:sp modelId="{7504C643-7E04-4769-AB95-075380FF089C}">
      <dsp:nvSpPr>
        <dsp:cNvPr id="0" name=""/>
        <dsp:cNvSpPr/>
      </dsp:nvSpPr>
      <dsp:spPr>
        <a:xfrm>
          <a:off x="6555952" y="1741424"/>
          <a:ext cx="2808374" cy="1404187"/>
        </a:xfrm>
        <a:prstGeom prst="rect">
          <a:avLst/>
        </a:prstGeom>
        <a:solidFill>
          <a:srgbClr val="FF0000"/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>
              <a:latin typeface="Times New Roman" pitchFamily="18" charset="0"/>
              <a:cs typeface="Times New Roman" pitchFamily="18" charset="0"/>
            </a:rPr>
            <a:t>Заключительный этап</a:t>
          </a:r>
          <a:endParaRPr lang="ru-RU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555952" y="1741424"/>
        <a:ext cx="2808374" cy="14041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1528-FFEC-4C3F-95DD-2021CFDF837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157C4-C24F-4D8C-9E01-CE60886B04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114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1528-FFEC-4C3F-95DD-2021CFDF837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157C4-C24F-4D8C-9E01-CE60886B04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211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1528-FFEC-4C3F-95DD-2021CFDF837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157C4-C24F-4D8C-9E01-CE60886B04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832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1528-FFEC-4C3F-95DD-2021CFDF837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157C4-C24F-4D8C-9E01-CE60886B04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5456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1528-FFEC-4C3F-95DD-2021CFDF837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157C4-C24F-4D8C-9E01-CE60886B04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469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1528-FFEC-4C3F-95DD-2021CFDF837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157C4-C24F-4D8C-9E01-CE60886B04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7455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1528-FFEC-4C3F-95DD-2021CFDF837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157C4-C24F-4D8C-9E01-CE60886B04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222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1528-FFEC-4C3F-95DD-2021CFDF837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157C4-C24F-4D8C-9E01-CE60886B04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212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1528-FFEC-4C3F-95DD-2021CFDF837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157C4-C24F-4D8C-9E01-CE60886B04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0510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1528-FFEC-4C3F-95DD-2021CFDF837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157C4-C24F-4D8C-9E01-CE60886B04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42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C1528-FFEC-4C3F-95DD-2021CFDF837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157C4-C24F-4D8C-9E01-CE60886B04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97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2C1528-FFEC-4C3F-95DD-2021CFDF837C}" type="datetimeFigureOut">
              <a:rPr lang="ru-RU" smtClean="0"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F157C4-C24F-4D8C-9E01-CE60886B04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765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64416" y="1401673"/>
            <a:ext cx="78303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i="1" dirty="0">
                <a:latin typeface="Georgia" pitchFamily="18" charset="0"/>
              </a:rPr>
              <a:t>МУНИЦИПАЛЬНОЕ КАЗЕННОЕ ДОШКОЛЬНОЕ ОБРАЗОВАТЕЛЬНОЕ УЧРЕЖДЕНИЕ</a:t>
            </a:r>
          </a:p>
          <a:p>
            <a:pPr algn="ctr"/>
            <a:r>
              <a:rPr lang="ru-RU" sz="1200" b="1" i="1" dirty="0">
                <a:latin typeface="Georgia" pitchFamily="18" charset="0"/>
              </a:rPr>
              <a:t> ГОРОДА </a:t>
            </a:r>
            <a:r>
              <a:rPr lang="ru-RU" sz="1200" b="1" i="1" dirty="0">
                <a:latin typeface="Georgia" panose="02040502050405020303" pitchFamily="18" charset="0"/>
                <a:cs typeface="Times New Roman" panose="02020603050405020304" pitchFamily="18" charset="0"/>
              </a:rPr>
              <a:t>НОВОСИБИРСКА</a:t>
            </a:r>
            <a:r>
              <a:rPr lang="ru-RU" sz="1200" b="1" i="1" dirty="0">
                <a:latin typeface="Georgia" pitchFamily="18" charset="0"/>
              </a:rPr>
              <a:t> </a:t>
            </a:r>
          </a:p>
          <a:p>
            <a:pPr algn="ctr"/>
            <a:r>
              <a:rPr lang="ru-RU" sz="1200" b="1" i="1" dirty="0">
                <a:latin typeface="Georgia" pitchFamily="18" charset="0"/>
              </a:rPr>
              <a:t>«ДЕТСКИЙ САД № 331 КОМБИНИРОВАННОГО ВИДА»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048000" y="2705725"/>
            <a:ext cx="7216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Проект в средней </a:t>
            </a:r>
            <a:r>
              <a:rPr lang="ru-RU" sz="3600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группе</a:t>
            </a:r>
          </a:p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«Наши домашние питомцы»</a:t>
            </a:r>
            <a:endParaRPr lang="ru-RU" sz="3600" dirty="0">
              <a:solidFill>
                <a:prstClr val="black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72755" y="4456090"/>
            <a:ext cx="6323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Некрасова А.В., воспитатель,  высшая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категория</a:t>
            </a:r>
          </a:p>
          <a:p>
            <a:pPr algn="just"/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Рубанова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О.В., воспитатель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4038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322" y="0"/>
            <a:ext cx="12255321" cy="6858000"/>
          </a:xfrm>
        </p:spPr>
      </p:pic>
      <p:sp>
        <p:nvSpPr>
          <p:cNvPr id="7" name="Прямоугольник 6"/>
          <p:cNvSpPr/>
          <p:nvPr/>
        </p:nvSpPr>
        <p:spPr>
          <a:xfrm>
            <a:off x="838199" y="612845"/>
            <a:ext cx="9593687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effectLst/>
                <a:cs typeface="Times New Roman" panose="02020603050405020304" pitchFamily="18" charset="0"/>
              </a:rPr>
              <a:t>Актуальность</a:t>
            </a:r>
            <a:r>
              <a:rPr lang="ru-RU" sz="3600" b="0" i="0" dirty="0" smtClean="0">
                <a:effectLst/>
                <a:cs typeface="Times New Roman" panose="02020603050405020304" pitchFamily="18" charset="0"/>
              </a:rPr>
              <a:t>: </a:t>
            </a:r>
          </a:p>
          <a:p>
            <a:pPr algn="just"/>
            <a:endParaRPr lang="ru-RU" sz="2400" i="0" dirty="0" smtClean="0">
              <a:cs typeface="Times New Roman" panose="02020603050405020304" pitchFamily="18" charset="0"/>
            </a:endParaRPr>
          </a:p>
          <a:p>
            <a:pPr algn="just"/>
            <a:r>
              <a:rPr lang="ru-RU" sz="2400" i="0" dirty="0" smtClean="0">
                <a:cs typeface="Times New Roman" panose="02020603050405020304" pitchFamily="18" charset="0"/>
              </a:rPr>
              <a:t>Домашнее </a:t>
            </a:r>
            <a:r>
              <a:rPr lang="ru-RU" sz="2400" i="0" dirty="0" smtClean="0">
                <a:cs typeface="Times New Roman" panose="02020603050405020304" pitchFamily="18" charset="0"/>
              </a:rPr>
              <a:t>животное в семье - это мощный воспитательный фактор. Ребенок учится заботиться, ухаживать за ним, у него развиваются нравственно-волевые и трудовые качества. Вовлекая ребенка в совместную деятельность по уходу за домашними питомцами, взрослые развивают в нем чуткость, умение понимать другую жизнь, побуждают к сочувствию, воспитывают готовность помогать делом. </a:t>
            </a:r>
            <a:endParaRPr lang="ru-RU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926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978794" y="1811405"/>
            <a:ext cx="1074098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0000"/>
                </a:solidFill>
              </a:rPr>
              <a:t>Цель проекта</a:t>
            </a:r>
            <a:r>
              <a:rPr lang="ru-RU" sz="2800" b="1" dirty="0" smtClean="0">
                <a:solidFill>
                  <a:srgbClr val="000000"/>
                </a:solidFill>
              </a:rPr>
              <a:t>:</a:t>
            </a:r>
          </a:p>
          <a:p>
            <a:pPr algn="ctr"/>
            <a:endParaRPr lang="ru-RU" sz="2800" b="1" dirty="0" smtClean="0">
              <a:solidFill>
                <a:srgbClr val="000000"/>
              </a:solidFill>
            </a:endParaRPr>
          </a:p>
          <a:p>
            <a:pPr algn="just"/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</a:rPr>
              <a:t>Обобщение и систематизация знаний детей о домашних животных, их приспособленности к среде обитания, пользе для человека и развитие в детях гуманного отношения к «братьям нашим меньшим».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87507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838200" y="1443841"/>
            <a:ext cx="1051560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0000"/>
                </a:solidFill>
              </a:rPr>
              <a:t>Задачи проекта: </a:t>
            </a:r>
            <a:endParaRPr lang="ru-RU" sz="2800" dirty="0">
              <a:solidFill>
                <a:srgbClr val="0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00"/>
                </a:solidFill>
              </a:rPr>
              <a:t>Уточнить</a:t>
            </a:r>
            <a:r>
              <a:rPr lang="ru-RU" sz="2400" dirty="0">
                <a:solidFill>
                  <a:srgbClr val="000000"/>
                </a:solidFill>
              </a:rPr>
              <a:t>, расширить представления детей о домашних животных, их внешнем виде и образе жизни (об особенностях поведения, чем питаются, какую пользу приносят)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>
                <a:solidFill>
                  <a:srgbClr val="000000"/>
                </a:solidFill>
              </a:rPr>
              <a:t>Воспитывать гуманное отношение к животным.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>
                <a:solidFill>
                  <a:srgbClr val="000000"/>
                </a:solidFill>
              </a:rPr>
              <a:t>Развивать речь, мышление, любознательность, воображение, обогащать словарный запас, развивать связную речь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00"/>
                </a:solidFill>
              </a:rPr>
              <a:t>Познакомить </a:t>
            </a:r>
            <a:r>
              <a:rPr lang="ru-RU" sz="2400" dirty="0">
                <a:solidFill>
                  <a:srgbClr val="000000"/>
                </a:solidFill>
              </a:rPr>
              <a:t>детей с профессиями людей, заботящихся о домашних животных.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>
                <a:solidFill>
                  <a:srgbClr val="000000"/>
                </a:solidFill>
              </a:rPr>
              <a:t>Формировать интерес и любовь к устному народному творчеству посредством сказок, пословиц, поговорок, считалок.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21264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080382" cy="6858000"/>
          </a:xfrm>
        </p:spPr>
      </p:pic>
      <p:sp>
        <p:nvSpPr>
          <p:cNvPr id="5" name="TextBox 4"/>
          <p:cNvSpPr txBox="1"/>
          <p:nvPr/>
        </p:nvSpPr>
        <p:spPr>
          <a:xfrm>
            <a:off x="3915178" y="504686"/>
            <a:ext cx="28905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sz="2800" b="1" dirty="0" smtClean="0"/>
              <a:t>Паспорт проекта: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38199" y="1265331"/>
            <a:ext cx="9825507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Тип проекта: познавательно-творческий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Продолжительность проекта: 1 неделя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Возраст детей: 4-5 лет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Участники проекта: дети средней группы; родители; воспитатели, специалисты детского сада</a:t>
            </a:r>
          </a:p>
        </p:txBody>
      </p:sp>
    </p:spTree>
    <p:extLst>
      <p:ext uri="{BB962C8B-B14F-4D97-AF65-F5344CB8AC3E}">
        <p14:creationId xmlns:p14="http://schemas.microsoft.com/office/powerpoint/2010/main" val="3576198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5" y="0"/>
            <a:ext cx="12192000" cy="6858000"/>
          </a:xfrm>
        </p:spPr>
      </p:pic>
      <p:sp>
        <p:nvSpPr>
          <p:cNvPr id="7" name="TextBox 6"/>
          <p:cNvSpPr txBox="1"/>
          <p:nvPr/>
        </p:nvSpPr>
        <p:spPr>
          <a:xfrm>
            <a:off x="3580327" y="737310"/>
            <a:ext cx="48485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Предполагаемые результаты</a:t>
            </a:r>
            <a:r>
              <a:rPr lang="ru-RU" sz="3200" b="1" dirty="0" smtClean="0"/>
              <a:t>:</a:t>
            </a:r>
            <a:endParaRPr lang="ru-RU" sz="3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31065" y="1997839"/>
            <a:ext cx="10187189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26695"/>
            <a:endParaRPr lang="ru-RU" b="0" i="0" dirty="0" smtClean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  <a:p>
            <a:pPr indent="226695"/>
            <a:r>
              <a:rPr lang="ru-RU" sz="2400" dirty="0">
                <a:solidFill>
                  <a:srgbClr val="000000"/>
                </a:solidFill>
              </a:rPr>
              <a:t> </a:t>
            </a:r>
            <a:r>
              <a:rPr lang="ru-RU" sz="2400" dirty="0" smtClean="0">
                <a:solidFill>
                  <a:srgbClr val="000000"/>
                </a:solidFill>
              </a:rPr>
              <a:t>- </a:t>
            </a:r>
            <a:r>
              <a:rPr lang="ru-RU" sz="2400" dirty="0">
                <a:solidFill>
                  <a:srgbClr val="000000"/>
                </a:solidFill>
              </a:rPr>
              <a:t>осуществление в группе </a:t>
            </a:r>
            <a:r>
              <a:rPr lang="ru-RU" sz="2400" dirty="0" err="1">
                <a:solidFill>
                  <a:srgbClr val="000000"/>
                </a:solidFill>
              </a:rPr>
              <a:t>воспитательно</a:t>
            </a:r>
            <a:r>
              <a:rPr lang="ru-RU" sz="2400" dirty="0">
                <a:solidFill>
                  <a:srgbClr val="000000"/>
                </a:solidFill>
              </a:rPr>
              <a:t>-образовательного процесса по обозначенной проблеме с учётом цели и задач проекта.</a:t>
            </a:r>
            <a:endParaRPr lang="ru-RU" sz="2400" b="0" i="0" dirty="0" smtClean="0">
              <a:solidFill>
                <a:srgbClr val="000000"/>
              </a:solidFill>
              <a:effectLst/>
            </a:endParaRPr>
          </a:p>
          <a:p>
            <a:pPr indent="226695"/>
            <a:r>
              <a:rPr lang="ru-RU" sz="2400" dirty="0" smtClean="0">
                <a:solidFill>
                  <a:srgbClr val="000000"/>
                </a:solidFill>
              </a:rPr>
              <a:t>-знать </a:t>
            </a:r>
            <a:r>
              <a:rPr lang="ru-RU" sz="2400" dirty="0">
                <a:solidFill>
                  <a:srgbClr val="000000"/>
                </a:solidFill>
              </a:rPr>
              <a:t>и называть некоторых домашних животных, домашних птиц;</a:t>
            </a:r>
            <a:endParaRPr lang="ru-RU" sz="2400" b="0" i="0" dirty="0" smtClean="0">
              <a:solidFill>
                <a:srgbClr val="000000"/>
              </a:solidFill>
              <a:effectLst/>
            </a:endParaRPr>
          </a:p>
          <a:p>
            <a:pPr indent="226695"/>
            <a:r>
              <a:rPr lang="ru-RU" sz="2400" dirty="0" smtClean="0">
                <a:solidFill>
                  <a:srgbClr val="000000"/>
                </a:solidFill>
              </a:rPr>
              <a:t>-различать </a:t>
            </a:r>
            <a:r>
              <a:rPr lang="ru-RU" sz="2400" dirty="0">
                <a:solidFill>
                  <a:srgbClr val="000000"/>
                </a:solidFill>
              </a:rPr>
              <a:t>и называть предметы ближайшего окружения; - сопровождать речью игровые и бытовые действия;</a:t>
            </a:r>
            <a:endParaRPr lang="ru-RU" sz="2400" b="0" i="0" dirty="0" smtClean="0">
              <a:solidFill>
                <a:srgbClr val="000000"/>
              </a:solidFill>
              <a:effectLst/>
            </a:endParaRPr>
          </a:p>
          <a:p>
            <a:pPr indent="226695"/>
            <a:r>
              <a:rPr lang="ru-RU" sz="2400" dirty="0" smtClean="0">
                <a:solidFill>
                  <a:srgbClr val="000000"/>
                </a:solidFill>
              </a:rPr>
              <a:t>-пополнение </a:t>
            </a:r>
            <a:r>
              <a:rPr lang="ru-RU" sz="2400" dirty="0">
                <a:solidFill>
                  <a:srgbClr val="000000"/>
                </a:solidFill>
              </a:rPr>
              <a:t>словарного запаса детей;</a:t>
            </a:r>
            <a:endParaRPr lang="ru-RU" sz="2400" b="0" i="0" dirty="0" smtClean="0">
              <a:solidFill>
                <a:srgbClr val="000000"/>
              </a:solidFill>
              <a:effectLst/>
            </a:endParaRPr>
          </a:p>
          <a:p>
            <a:pPr indent="226695"/>
            <a:r>
              <a:rPr lang="ru-RU" sz="2400" dirty="0">
                <a:solidFill>
                  <a:srgbClr val="000000"/>
                </a:solidFill>
              </a:rPr>
              <a:t>-воспитание любви к животным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802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graphicFrame>
        <p:nvGraphicFramePr>
          <p:cNvPr id="5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2116185"/>
              </p:ext>
            </p:extLst>
          </p:nvPr>
        </p:nvGraphicFramePr>
        <p:xfrm>
          <a:off x="336560" y="1176052"/>
          <a:ext cx="960593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306461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185" y="0"/>
            <a:ext cx="4726815" cy="467503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86366" y="625156"/>
            <a:ext cx="7078819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ru-RU" sz="2400" kern="0" dirty="0">
              <a:solidFill>
                <a:prstClr val="black"/>
              </a:solidFill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Информирование родителей о проекте, его целей;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Подбор методической и художественной литературы по выбранной тематике проекта;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Подбор дидактических, подвижных, сюжетно- ролевых игр;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Подбор необходимого оборудования и пособий для практического обогащения проекта;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Организация развивающей среды в соответствии с проектом.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91673" y="46363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970468" y="625156"/>
            <a:ext cx="4554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Подготовительный этап: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903272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Прямоугольник 7"/>
          <p:cNvSpPr/>
          <p:nvPr/>
        </p:nvSpPr>
        <p:spPr>
          <a:xfrm>
            <a:off x="643944" y="474345"/>
            <a:ext cx="11090856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333333"/>
                </a:solidFill>
              </a:rPr>
              <a:t>Практический этап:</a:t>
            </a:r>
            <a:endParaRPr lang="ru-RU" sz="3200" b="1" dirty="0">
              <a:solidFill>
                <a:srgbClr val="333333"/>
              </a:solidFill>
            </a:endParaRPr>
          </a:p>
          <a:p>
            <a:pPr algn="just"/>
            <a:endParaRPr lang="ru-RU" dirty="0" smtClean="0">
              <a:solidFill>
                <a:srgbClr val="333333"/>
              </a:solidFill>
              <a:latin typeface="Helvetica Neue"/>
            </a:endParaRPr>
          </a:p>
          <a:p>
            <a:pPr algn="just"/>
            <a:endParaRPr lang="ru-RU" dirty="0">
              <a:solidFill>
                <a:srgbClr val="333333"/>
              </a:solidFill>
              <a:latin typeface="Helvetica Neue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333333"/>
                </a:solidFill>
              </a:rPr>
              <a:t> </a:t>
            </a:r>
            <a:r>
              <a:rPr lang="ru-RU" sz="2400" dirty="0">
                <a:solidFill>
                  <a:srgbClr val="333333"/>
                </a:solidFill>
              </a:rPr>
              <a:t>Проведение познавательного занятия «Домашние животные»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333333"/>
                </a:solidFill>
              </a:rPr>
              <a:t> </a:t>
            </a:r>
            <a:r>
              <a:rPr lang="ru-RU" sz="2400" dirty="0">
                <a:solidFill>
                  <a:srgbClr val="333333"/>
                </a:solidFill>
              </a:rPr>
              <a:t>Рассматривание картин с домашними животными «домашние животные и их детеныши»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333333"/>
                </a:solidFill>
              </a:rPr>
              <a:t>Ситуативный </a:t>
            </a:r>
            <a:r>
              <a:rPr lang="ru-RU" sz="2400" dirty="0">
                <a:solidFill>
                  <a:srgbClr val="333333"/>
                </a:solidFill>
              </a:rPr>
              <a:t>разговор «Как я забочусь о своем питомце»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333333"/>
                </a:solidFill>
              </a:rPr>
              <a:t> </a:t>
            </a:r>
            <a:r>
              <a:rPr lang="ru-RU" sz="2400" dirty="0">
                <a:solidFill>
                  <a:srgbClr val="333333"/>
                </a:solidFill>
              </a:rPr>
              <a:t>Занятие по изобразительной деятельности. Рисование </a:t>
            </a:r>
            <a:r>
              <a:rPr lang="ru-RU" sz="2400" dirty="0" smtClean="0">
                <a:solidFill>
                  <a:srgbClr val="333333"/>
                </a:solidFill>
              </a:rPr>
              <a:t>акварелью «Домашнее </a:t>
            </a:r>
            <a:r>
              <a:rPr lang="ru-RU" sz="2400" dirty="0">
                <a:solidFill>
                  <a:srgbClr val="333333"/>
                </a:solidFill>
              </a:rPr>
              <a:t>животное – </a:t>
            </a:r>
            <a:r>
              <a:rPr lang="ru-RU" sz="2400" dirty="0" smtClean="0">
                <a:solidFill>
                  <a:srgbClr val="333333"/>
                </a:solidFill>
              </a:rPr>
              <a:t>кошечка»</a:t>
            </a:r>
            <a:endParaRPr lang="ru-RU" sz="2400" dirty="0">
              <a:solidFill>
                <a:srgbClr val="333333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333333"/>
                </a:solidFill>
              </a:rPr>
              <a:t> </a:t>
            </a:r>
            <a:r>
              <a:rPr lang="ru-RU" sz="2400" dirty="0" smtClean="0">
                <a:solidFill>
                  <a:srgbClr val="333333"/>
                </a:solidFill>
              </a:rPr>
              <a:t>Аппликация «Будка для собаки»</a:t>
            </a:r>
            <a:endParaRPr lang="ru-RU" sz="2400" dirty="0">
              <a:solidFill>
                <a:srgbClr val="333333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333333"/>
                </a:solidFill>
              </a:rPr>
              <a:t> Лепка с использованием желудей «Собака такса»</a:t>
            </a:r>
            <a:endParaRPr lang="ru-RU" sz="2400" dirty="0">
              <a:solidFill>
                <a:srgbClr val="333333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333333"/>
                </a:solidFill>
              </a:rPr>
              <a:t> </a:t>
            </a:r>
            <a:r>
              <a:rPr lang="ru-RU" sz="2400" dirty="0">
                <a:solidFill>
                  <a:srgbClr val="333333"/>
                </a:solidFill>
              </a:rPr>
              <a:t>Знакомство с художественной и познавательной литературой. Сказка «Как собака друга искала» (мордовская народная сказка), «Петушок и бобовое зернышко» (русская народная сказка), </a:t>
            </a:r>
            <a:r>
              <a:rPr lang="ru-RU" sz="2400" dirty="0" err="1">
                <a:solidFill>
                  <a:srgbClr val="333333"/>
                </a:solidFill>
              </a:rPr>
              <a:t>К.Ушинский</a:t>
            </a:r>
            <a:r>
              <a:rPr lang="ru-RU" sz="2400" dirty="0">
                <a:solidFill>
                  <a:srgbClr val="333333"/>
                </a:solidFill>
              </a:rPr>
              <a:t> «Слепая лошадь», «Спор животных», А. </a:t>
            </a:r>
            <a:r>
              <a:rPr lang="ru-RU" sz="2400" dirty="0" err="1">
                <a:solidFill>
                  <a:srgbClr val="333333"/>
                </a:solidFill>
              </a:rPr>
              <a:t>Барто</a:t>
            </a:r>
            <a:r>
              <a:rPr lang="ru-RU" sz="2400" dirty="0">
                <a:solidFill>
                  <a:srgbClr val="333333"/>
                </a:solidFill>
              </a:rPr>
              <a:t> «Козленок»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333333"/>
                </a:solidFill>
              </a:rPr>
              <a:t>Сюжетно-ролевая </a:t>
            </a:r>
            <a:r>
              <a:rPr lang="ru-RU" sz="2400" dirty="0">
                <a:solidFill>
                  <a:srgbClr val="333333"/>
                </a:solidFill>
              </a:rPr>
              <a:t>игра «Ветеринарная больница»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rgbClr val="333333"/>
                </a:solidFill>
              </a:rPr>
              <a:t>Дидактическая </a:t>
            </a:r>
            <a:r>
              <a:rPr lang="ru-RU" sz="2400" dirty="0">
                <a:solidFill>
                  <a:srgbClr val="333333"/>
                </a:solidFill>
              </a:rPr>
              <a:t>игра </a:t>
            </a:r>
            <a:r>
              <a:rPr lang="ru-RU" sz="2400" dirty="0" smtClean="0">
                <a:solidFill>
                  <a:srgbClr val="333333"/>
                </a:solidFill>
              </a:rPr>
              <a:t>«</a:t>
            </a:r>
            <a:r>
              <a:rPr lang="ru-RU" sz="2400" dirty="0">
                <a:solidFill>
                  <a:srgbClr val="333333"/>
                </a:solidFill>
              </a:rPr>
              <a:t>Назови ласково», «Один - много», «Где чья мама?»</a:t>
            </a:r>
            <a:endParaRPr lang="ru-RU" sz="2400" b="0" i="0" dirty="0">
              <a:solidFill>
                <a:srgbClr val="33333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289639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708338" y="656823"/>
            <a:ext cx="1014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Проведение познавательного занятия «Домашние животные»  </a:t>
            </a:r>
          </a:p>
          <a:p>
            <a:r>
              <a:rPr lang="ru-RU" sz="2000" b="1" dirty="0" smtClean="0"/>
              <a:t>и почему не у всех они есть».</a:t>
            </a:r>
            <a:r>
              <a:rPr lang="ru-RU" b="1" dirty="0"/>
              <a:t> Загадывание загадок о домашних животных</a:t>
            </a:r>
            <a:r>
              <a:rPr lang="ru-RU" i="1" dirty="0"/>
              <a:t>.</a:t>
            </a:r>
            <a:endParaRPr lang="ru-RU" sz="2000" i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0688"/>
            <a:ext cx="5143500" cy="51673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00" y="1867437"/>
            <a:ext cx="5524500" cy="499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4950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721217" y="618186"/>
            <a:ext cx="57568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/>
              <a:t>Дидактические игры: «Узнай животных по описанию»,</a:t>
            </a:r>
            <a:r>
              <a:rPr lang="ru-RU" b="1" i="1" dirty="0"/>
              <a:t/>
            </a:r>
            <a:br>
              <a:rPr lang="ru-RU" b="1" i="1" dirty="0"/>
            </a:br>
            <a:r>
              <a:rPr lang="ru-RU" b="1" i="1" dirty="0"/>
              <a:t>«Кто где </a:t>
            </a:r>
            <a:r>
              <a:rPr lang="ru-RU" b="1" i="1" dirty="0" smtClean="0"/>
              <a:t>живет? Кто что ест?», </a:t>
            </a:r>
            <a:r>
              <a:rPr lang="ru-RU" b="1" i="1" dirty="0"/>
              <a:t>«Кто какую пользу приносит?»,</a:t>
            </a:r>
            <a:r>
              <a:rPr lang="ru-RU" b="1" i="1" dirty="0"/>
              <a:t/>
            </a:r>
            <a:br>
              <a:rPr lang="ru-RU" b="1" i="1" dirty="0"/>
            </a:br>
            <a:r>
              <a:rPr lang="ru-RU" b="1" i="1" dirty="0"/>
              <a:t>«Чьи это детки?», </a:t>
            </a:r>
            <a:r>
              <a:rPr lang="ru-RU" b="1" i="1" dirty="0" smtClean="0"/>
              <a:t>«Половинки. Домашние животные».</a:t>
            </a:r>
            <a:endParaRPr lang="ru-RU" b="1" i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62" y="2372512"/>
            <a:ext cx="5791200" cy="43502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265" y="0"/>
            <a:ext cx="5769735" cy="4549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1835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0349"/>
          </a:xfrm>
        </p:spPr>
      </p:pic>
      <p:sp>
        <p:nvSpPr>
          <p:cNvPr id="5" name="TextBox 4"/>
          <p:cNvSpPr txBox="1"/>
          <p:nvPr/>
        </p:nvSpPr>
        <p:spPr>
          <a:xfrm>
            <a:off x="3671455" y="623455"/>
            <a:ext cx="72847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/>
              <a:t>Художественное творчество. Аппликация. Домик для собаки</a:t>
            </a:r>
            <a:endParaRPr lang="ru-RU" sz="2000" b="1" i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3564"/>
            <a:ext cx="8409709" cy="595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7129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277092" y="720436"/>
            <a:ext cx="6511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/>
              <a:t>Составление рассказа о своих питомцах.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0546"/>
            <a:ext cx="5143500" cy="57374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7901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415636" y="609600"/>
            <a:ext cx="70536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Художественное творчество. Лепка с использование желудей. Собака такса.</a:t>
            </a:r>
            <a:endParaRPr lang="ru-RU" b="1" i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0406"/>
            <a:ext cx="5929745" cy="53575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9050" y="0"/>
            <a:ext cx="455295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4271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2396836" y="581891"/>
            <a:ext cx="8956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</a:t>
            </a:r>
            <a:r>
              <a:rPr lang="ru-RU" b="1" i="1" dirty="0"/>
              <a:t>Сюжетно - ролевые игры: «Ветеринарная лечебница», «Доктор Айболит».</a:t>
            </a:r>
            <a:endParaRPr lang="ru-RU" b="1" i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1167989"/>
            <a:ext cx="6373091" cy="5690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3934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290945" y="658574"/>
            <a:ext cx="6757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Художественное творчество .Рисование акварельными красками. Кошечка.</a:t>
            </a:r>
            <a:endParaRPr lang="ru-RU" b="1" i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4905"/>
            <a:ext cx="5143500" cy="54284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-55419"/>
            <a:ext cx="5143500" cy="6719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6147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172691" y="443131"/>
            <a:ext cx="42324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3200" b="1" dirty="0" smtClean="0"/>
              <a:t>Заключительный этап:</a:t>
            </a:r>
            <a:endParaRPr lang="ru-RU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066800" y="1690688"/>
            <a:ext cx="951132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Изготовление фотоальбома «Мой домашний любимец».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Просмотр совместный видеоролика о своих домашних питомцах.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Просмотр детьми театрализованного выступления группы «Пчёлка»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по </a:t>
            </a:r>
            <a:r>
              <a:rPr lang="ru-RU" sz="2400" dirty="0"/>
              <a:t>сказке </a:t>
            </a:r>
            <a:r>
              <a:rPr lang="ru-RU" sz="2400" dirty="0" smtClean="0"/>
              <a:t>«Кошкин дом".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181717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117273" y="365125"/>
            <a:ext cx="5688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/>
              <a:t>Просмотр театральной постановки «Кошкин дом».</a:t>
            </a:r>
            <a:endParaRPr lang="ru-RU" b="1" i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400"/>
            <a:ext cx="5143500" cy="5943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700" y="734457"/>
            <a:ext cx="6210300" cy="6123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5682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560618" y="609600"/>
            <a:ext cx="6171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/>
              <a:t>Изготовление фотоальбома «Мой домашний питомец».</a:t>
            </a:r>
            <a:endParaRPr lang="ru-RU" b="1" i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3407"/>
            <a:ext cx="6123709" cy="56345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2527" y="1321089"/>
            <a:ext cx="5479473" cy="5536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2422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2867891" y="692727"/>
            <a:ext cx="41439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400" b="1" i="1" dirty="0" smtClean="0"/>
              <a:t>План работы с родителями:</a:t>
            </a:r>
            <a:endParaRPr lang="ru-RU" sz="24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1136072" y="1981200"/>
            <a:ext cx="96981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Наблюдение за домашними животными.</a:t>
            </a:r>
          </a:p>
          <a:p>
            <a:r>
              <a:rPr lang="ru-RU" sz="2400" dirty="0"/>
              <a:t>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Привлечь родителей к сбору информации о домашних животных</a:t>
            </a:r>
            <a:r>
              <a:rPr lang="ru-RU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Подбор </a:t>
            </a:r>
            <a:r>
              <a:rPr lang="ru-RU" sz="2400" dirty="0" smtClean="0"/>
              <a:t>фото и видео материала(монтаж ролика о своих домашних любимцах) </a:t>
            </a:r>
            <a:r>
              <a:rPr lang="ru-RU" sz="2400" dirty="0"/>
              <a:t>для </a:t>
            </a:r>
            <a:r>
              <a:rPr lang="ru-RU" sz="2400" dirty="0" smtClean="0"/>
              <a:t>создания фотоальбома «Мой домашний любимец».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304616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47"/>
            <a:ext cx="12192000" cy="6858000"/>
          </a:xfrm>
        </p:spPr>
      </p:pic>
      <p:sp>
        <p:nvSpPr>
          <p:cNvPr id="9" name="TextBox 8"/>
          <p:cNvSpPr txBox="1"/>
          <p:nvPr/>
        </p:nvSpPr>
        <p:spPr>
          <a:xfrm>
            <a:off x="1011382" y="711489"/>
            <a:ext cx="1065414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Результаты проекта:</a:t>
            </a:r>
          </a:p>
          <a:p>
            <a:pPr algn="ctr"/>
            <a:endParaRPr lang="ru-RU" sz="3200" b="1" dirty="0" smtClean="0"/>
          </a:p>
          <a:p>
            <a:r>
              <a:rPr lang="ru-RU" sz="2400" dirty="0" smtClean="0"/>
              <a:t>Данный </a:t>
            </a:r>
            <a:r>
              <a:rPr lang="ru-RU" sz="2400" dirty="0"/>
              <a:t>проект был направлен на расширение знаний детей об особенностях домашних животных, их роли в жизни человека, способствовал к размышлению о взаимоотношениях людей и животных, помог ответить на </a:t>
            </a:r>
            <a:r>
              <a:rPr lang="ru-RU" sz="2400" dirty="0" smtClean="0"/>
              <a:t>вопросы:</a:t>
            </a:r>
            <a:endParaRPr lang="ru-RU" sz="2400" dirty="0"/>
          </a:p>
          <a:p>
            <a:r>
              <a:rPr lang="ru-RU" sz="2400" dirty="0"/>
              <a:t>Какое место в нашей жизни занимают домашние животные</a:t>
            </a:r>
            <a:r>
              <a:rPr lang="ru-RU" sz="2400" dirty="0" smtClean="0"/>
              <a:t>?</a:t>
            </a:r>
          </a:p>
          <a:p>
            <a:endParaRPr lang="ru-RU" sz="2400" dirty="0"/>
          </a:p>
          <a:p>
            <a:r>
              <a:rPr lang="ru-RU" sz="2400" dirty="0"/>
              <a:t>Что домашние питомцы приносят в нашу жизнь?</a:t>
            </a:r>
          </a:p>
          <a:p>
            <a:r>
              <a:rPr lang="ru-RU" sz="2400" dirty="0"/>
              <a:t>Что мы можем дать домашним животным?</a:t>
            </a:r>
          </a:p>
          <a:p>
            <a:r>
              <a:rPr lang="ru-RU" sz="2400" dirty="0"/>
              <a:t>Данный проект позволил развить творческое мышление дошкольников, умение приобретать знания из различных источников, анализировать факты, высказывать собственные суждения.</a:t>
            </a:r>
          </a:p>
          <a:p>
            <a:r>
              <a:rPr lang="ru-RU" sz="2400" dirty="0"/>
              <a:t>Можно сделать вывод, что благодаря проведённым занятиям, беседам, игровой деятельности произошло закрепление знаний детей по данной теме, сформировано позитивное отношение у детей к домашним животным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452625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669</Words>
  <Application>Microsoft Office PowerPoint</Application>
  <PresentationFormat>Широкоэкранный</PresentationFormat>
  <Paragraphs>85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Arial</vt:lpstr>
      <vt:lpstr>Calibri</vt:lpstr>
      <vt:lpstr>Calibri Light</vt:lpstr>
      <vt:lpstr>Georgia</vt:lpstr>
      <vt:lpstr>Helvetica Neue</vt:lpstr>
      <vt:lpstr>Times New Roman</vt:lpstr>
      <vt:lpstr>Verdana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Pavel</dc:creator>
  <cp:lastModifiedBy>Pavel</cp:lastModifiedBy>
  <cp:revision>18</cp:revision>
  <dcterms:created xsi:type="dcterms:W3CDTF">2021-03-21T08:26:50Z</dcterms:created>
  <dcterms:modified xsi:type="dcterms:W3CDTF">2021-03-23T12:42:04Z</dcterms:modified>
</cp:coreProperties>
</file>