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handoutMasterIdLst>
    <p:handoutMasterId r:id="rId21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10080625" cy="7559675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70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028C453E-7132-4327-AB98-716F5A5A6DE3}" type="slidenum">
              <a:t>‹#›</a:t>
            </a:fld>
            <a:endParaRPr lang="ru-RU" sz="14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2901554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616F6C18-7124-41E2-8C3F-591A4DBEAE4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372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960"/>
          </a:xfrm>
        </p:spPr>
        <p:txBody>
          <a:bodyPr>
            <a:spAutoFit/>
          </a:bodyPr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017600"/>
          </a:xfrm>
        </p:spPr>
        <p:txBody>
          <a:bodyPr/>
          <a:lstStyle/>
          <a:p>
            <a:endParaRPr lang="ru-RU" sz="2400">
              <a:solidFill>
                <a:srgbClr val="000000"/>
              </a:solidFill>
              <a:latin typeface="Thorndale" pitchFamily="18"/>
              <a:cs typeface="Tahoma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440959D-629C-4DA6-9E22-808B8EE94AB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40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05E4148-ACB2-4784-BE55-08DF8E75475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616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83091E-8DA5-4C0D-9E98-63176DB6E77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76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8D35278-4B63-4EC0-8E18-76666DE71E73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43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AFF2A72-A776-49C2-BC8A-60A21250AF9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82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ABE3185-5CB7-40D2-B627-ECBAF2B3710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9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2C7E507-2872-41B6-BC62-655C63B5C88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49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A0600F0-6D7D-445E-A3AE-1F379EA346DC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55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8B9ECB-B1FD-4E86-8CDA-1682ADA2BB9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15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7B6545F-30AF-4C9E-8AA3-C1C673F4144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434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28CDE9-B716-4197-BEA5-4621EBF7BEC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34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39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98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0916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41363" y="2101850"/>
            <a:ext cx="4227512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1275" y="2101850"/>
            <a:ext cx="4227513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81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00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12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0079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9463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76832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93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7725" y="555625"/>
            <a:ext cx="2151063" cy="59309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41363" y="555625"/>
            <a:ext cx="6303962" cy="59309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83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31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2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45425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41363" y="1963738"/>
            <a:ext cx="4310062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03825" y="1963738"/>
            <a:ext cx="4310063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07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65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61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640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6334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9726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29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21550" y="282575"/>
            <a:ext cx="2192338" cy="6065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41363" y="282575"/>
            <a:ext cx="6427787" cy="6065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85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ru-RU" sz="2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ru-RU" sz="24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Mangal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1AEA554C-C6A4-46B5-8018-B2ED435B569E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ru-RU" sz="4400" b="0" i="0" u="none" strike="noStrike" kern="1200">
          <a:ln>
            <a:noFill/>
          </a:ln>
          <a:latin typeface="Arial" pitchFamily="18"/>
          <a:ea typeface="Arial Unicode MS" pitchFamily="2"/>
          <a:cs typeface="Mangal" pitchFamily="2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ru-RU" sz="3200" b="0" i="0" u="none" strike="noStrike" kern="1200">
          <a:ln>
            <a:noFill/>
          </a:ln>
          <a:latin typeface="Arial" pitchFamily="18"/>
          <a:ea typeface="Arial Unicode MS" pitchFamily="2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5360" y="1893960"/>
            <a:ext cx="9675000" cy="5666399"/>
          </a:xfrm>
          <a:prstGeom prst="rect">
            <a:avLst/>
          </a:prstGeom>
          <a:solidFill>
            <a:srgbClr val="DDDDDD"/>
          </a:solidFill>
          <a:ln w="25400">
            <a:solidFill>
              <a:srgbClr val="C0C0C0"/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ru-RU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Заголовок 2"/>
          <p:cNvSpPr txBox="1">
            <a:spLocks noGrp="1"/>
          </p:cNvSpPr>
          <p:nvPr>
            <p:ph type="title"/>
          </p:nvPr>
        </p:nvSpPr>
        <p:spPr>
          <a:xfrm>
            <a:off x="740879" y="555480"/>
            <a:ext cx="8608320" cy="1262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1"/>
          </p:nvPr>
        </p:nvSpPr>
        <p:spPr>
          <a:xfrm>
            <a:off x="740879" y="2101680"/>
            <a:ext cx="860832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 algn="l">
              <a:buClr>
                <a:srgbClr val="0E594D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0E594D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000000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000000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000000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ru-RU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381399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ru-RU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168560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ru-RU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ru-RU" sz="4400" b="1" i="0" u="none" strike="noStrike">
          <a:ln>
            <a:noFill/>
          </a:ln>
          <a:solidFill>
            <a:srgbClr val="333333"/>
          </a:solidFill>
          <a:latin typeface="Albany" pitchFamily="34"/>
          <a:ea typeface="Arial Unicode MS" pitchFamily="2"/>
          <a:cs typeface="Tahoma" pitchFamily="2"/>
        </a:defRPr>
      </a:lvl1pPr>
    </p:titleStyle>
    <p:bodyStyle>
      <a:lvl1pPr marL="0" marR="0" indent="0" algn="l" rtl="0" hangingPunct="0">
        <a:tabLst/>
        <a:defRPr lang="ru-RU" sz="3200" b="0" i="0" u="none" strike="noStrike">
          <a:ln>
            <a:noFill/>
          </a:ln>
          <a:solidFill>
            <a:srgbClr val="000000"/>
          </a:solidFill>
          <a:latin typeface="Albany" pitchFamily="34"/>
          <a:ea typeface="Arial Unicode MS" pitchFamily="2"/>
          <a:cs typeface="Tahoma" pitchFamily="2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740879" y="282240"/>
            <a:ext cx="8608320" cy="1262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740879" y="1963080"/>
            <a:ext cx="877284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25039" y="7076880"/>
            <a:ext cx="9355320" cy="96840"/>
          </a:xfrm>
          <a:prstGeom prst="rect">
            <a:avLst/>
          </a:prstGeom>
          <a:solidFill>
            <a:srgbClr val="FF9966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6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87919" y="7289279"/>
            <a:ext cx="8092440" cy="96840"/>
          </a:xfrm>
          <a:prstGeom prst="rect">
            <a:avLst/>
          </a:prstGeom>
          <a:solidFill>
            <a:srgbClr val="FF9966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1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6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rtl="0" hangingPunct="0">
        <a:tabLst/>
        <a:defRPr lang="ru-RU" sz="4000" b="1" i="1" u="none" strike="noStrike">
          <a:ln>
            <a:noFill/>
          </a:ln>
          <a:solidFill>
            <a:srgbClr val="FF9966"/>
          </a:solidFill>
          <a:latin typeface="Albany" pitchFamily="34"/>
          <a:ea typeface="Arial Unicode MS" pitchFamily="2"/>
          <a:cs typeface="Tahoma" pitchFamily="2"/>
        </a:defRPr>
      </a:lvl1pPr>
    </p:titleStyle>
    <p:bodyStyle>
      <a:lvl1pPr marL="0" marR="0" indent="0" algn="l" rtl="0" hangingPunct="0">
        <a:tabLst/>
        <a:defRPr lang="ru-RU" sz="3200" b="0" i="0" u="none" strike="noStrike">
          <a:ln>
            <a:noFill/>
          </a:ln>
          <a:solidFill>
            <a:srgbClr val="E6E6E6"/>
          </a:solidFill>
          <a:latin typeface="Thorndale" pitchFamily="18"/>
          <a:ea typeface="Arial Unicode MS" pitchFamily="2"/>
          <a:cs typeface="Tahoma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htoby-pomnili.com/page.php?id=168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-123428"/>
            <a:ext cx="8608320" cy="1354217"/>
          </a:xfrm>
        </p:spPr>
        <p:txBody>
          <a:bodyPr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algn="ctr">
              <a:buNone/>
            </a:pPr>
            <a:r>
              <a:rPr lang="ru-RU" sz="4400" i="0" dirty="0">
                <a:solidFill>
                  <a:srgbClr val="0000FF"/>
                </a:solidFill>
              </a:rPr>
              <a:t>МБОУ </a:t>
            </a:r>
            <a:r>
              <a:rPr lang="ru-RU" sz="4400" i="0" dirty="0" smtClean="0">
                <a:solidFill>
                  <a:srgbClr val="0000FF"/>
                </a:solidFill>
              </a:rPr>
              <a:t>«</a:t>
            </a:r>
            <a:r>
              <a:rPr lang="ru-RU" sz="4400" i="0" dirty="0" err="1" smtClean="0">
                <a:solidFill>
                  <a:srgbClr val="0000FF"/>
                </a:solidFill>
              </a:rPr>
              <a:t>Селезневская</a:t>
            </a:r>
            <a:r>
              <a:rPr lang="ru-RU" sz="4400" i="0" dirty="0" smtClean="0">
                <a:solidFill>
                  <a:srgbClr val="0000FF"/>
                </a:solidFill>
              </a:rPr>
              <a:t> средняя школа»</a:t>
            </a:r>
            <a:endParaRPr lang="ru-RU" sz="4400" i="0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290160" y="1564560"/>
            <a:ext cx="9312840" cy="5453640"/>
          </a:xfrm>
        </p:spPr>
        <p:txBody>
          <a:bodyPr anchor="ctr"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-216000" algn="ctr">
              <a:buNone/>
            </a:pPr>
            <a:r>
              <a:rPr lang="ru-RU" sz="6600">
                <a:solidFill>
                  <a:srgbClr val="DC2300"/>
                </a:solidFill>
              </a:rPr>
              <a:t>Жизнь и творчество</a:t>
            </a:r>
          </a:p>
          <a:p>
            <a:pPr marL="0" lvl="0" indent="-216000" algn="ctr">
              <a:buNone/>
            </a:pPr>
            <a:r>
              <a:rPr lang="ru-RU" sz="6600">
                <a:solidFill>
                  <a:srgbClr val="DC2300"/>
                </a:solidFill>
              </a:rPr>
              <a:t>М.В. Исаковского</a:t>
            </a:r>
          </a:p>
          <a:p>
            <a:pPr marL="0" lvl="0" indent="-216000" algn="ctr">
              <a:buNone/>
            </a:pPr>
            <a:r>
              <a:rPr lang="ru-RU" sz="3600">
                <a:solidFill>
                  <a:srgbClr val="0000FF"/>
                </a:solidFill>
              </a:rPr>
              <a:t>(внеклассное мероприятие)</a:t>
            </a:r>
          </a:p>
          <a:p>
            <a:pPr marL="0" lvl="0" indent="-216000" algn="ctr">
              <a:buNone/>
            </a:pPr>
            <a:endParaRPr lang="ru-RU" sz="3600">
              <a:solidFill>
                <a:srgbClr val="0000FF"/>
              </a:solidFill>
            </a:endParaRPr>
          </a:p>
          <a:p>
            <a:pPr marL="0" lvl="0" indent="-216000" algn="ctr">
              <a:buNone/>
            </a:pPr>
            <a:endParaRPr lang="ru-RU" sz="3600">
              <a:solidFill>
                <a:srgbClr val="0000FF"/>
              </a:solidFill>
            </a:endParaRPr>
          </a:p>
          <a:p>
            <a:pPr marL="0" lvl="0" indent="-216000" algn="r">
              <a:buNone/>
            </a:pPr>
            <a:r>
              <a:rPr lang="ru-RU" sz="3600">
                <a:solidFill>
                  <a:srgbClr val="0000FF"/>
                </a:solidFill>
              </a:rPr>
              <a:t>Выполнила: Иванова Светлана Дмитриевна, учитель русского языка и литературы</a:t>
            </a:r>
          </a:p>
          <a:p>
            <a:pPr marL="0" lvl="0" indent="-216000" algn="r">
              <a:buNone/>
            </a:pPr>
            <a:endParaRPr lang="ru-RU" sz="3600">
              <a:solidFill>
                <a:srgbClr val="FFFFFF"/>
              </a:solidFill>
            </a:endParaRPr>
          </a:p>
          <a:p>
            <a:pPr marL="0" lvl="0" indent="-216000" algn="ctr">
              <a:buNone/>
            </a:pPr>
            <a:endParaRPr lang="ru-RU" sz="4000">
              <a:solidFill>
                <a:srgbClr val="CCCC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000" y="-108000"/>
            <a:ext cx="9000000" cy="162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marR="0" lvl="0" indent="-216000" algn="ctr" rtl="0" hangingPunct="0">
              <a:buNone/>
              <a:tabLst/>
            </a:pPr>
            <a:r>
              <a:rPr lang="ru-RU" sz="4000" b="1" i="0" u="none" strike="noStrike">
                <a:ln>
                  <a:noFill/>
                </a:ln>
                <a:solidFill>
                  <a:srgbClr val="DC2300"/>
                </a:solidFill>
                <a:latin typeface="Thorndale" pitchFamily="18"/>
                <a:ea typeface="Arial Unicode MS" pitchFamily="2"/>
                <a:cs typeface="Tahoma" pitchFamily="2"/>
              </a:rPr>
              <a:t>Михаил  Васильевич Исаковский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60000" y="1260000"/>
            <a:ext cx="2880000" cy="37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597840" y="2088000"/>
            <a:ext cx="2846160" cy="3836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6876000" y="3060000"/>
            <a:ext cx="2880000" cy="37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180000" y="52200"/>
            <a:ext cx="9720000" cy="660780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indent="468000" algn="just">
              <a:buNone/>
            </a:pPr>
            <a:r>
              <a:rPr lang="ru-RU" sz="3200">
                <a:solidFill>
                  <a:srgbClr val="FFFFFF"/>
                </a:solidFill>
                <a:latin typeface="Arial" pitchFamily="34"/>
                <a:cs typeface="Arial" pitchFamily="34"/>
              </a:rPr>
              <a:t> </a:t>
            </a:r>
            <a:r>
              <a:rPr lang="ru-RU" sz="2600">
                <a:solidFill>
                  <a:srgbClr val="2300DC"/>
                </a:solidFill>
                <a:latin typeface="Arial" pitchFamily="34"/>
                <a:cs typeface="Arial" pitchFamily="34"/>
              </a:rPr>
              <a:t>Михаи́л Васи́льевич Исако́вский (1900—1973),</a:t>
            </a:r>
            <a:br>
              <a:rPr lang="ru-RU" sz="2600">
                <a:solidFill>
                  <a:srgbClr val="2300DC"/>
                </a:solidFill>
                <a:latin typeface="Arial" pitchFamily="34"/>
                <a:cs typeface="Arial" pitchFamily="34"/>
              </a:rPr>
            </a:br>
            <a:r>
              <a:rPr lang="ru-RU" sz="2600">
                <a:solidFill>
                  <a:srgbClr val="2300DC"/>
                </a:solidFill>
                <a:latin typeface="Arial" pitchFamily="34"/>
                <a:cs typeface="Arial" pitchFamily="34"/>
              </a:rPr>
              <a:t>русский советский поэт. Лауреат двух Сталинских премий первой степени (1943, 1949). Герой Социалистического Труда (1970). Член РКП(б) с 1918 года. </a:t>
            </a:r>
            <a:br>
              <a:rPr lang="ru-RU" sz="2600">
                <a:solidFill>
                  <a:srgbClr val="2300DC"/>
                </a:solidFill>
                <a:latin typeface="Arial" pitchFamily="34"/>
                <a:cs typeface="Arial" pitchFamily="34"/>
              </a:rPr>
            </a:br>
            <a:r>
              <a:rPr lang="ru-RU" sz="2600">
                <a:solidFill>
                  <a:srgbClr val="2300DC"/>
                </a:solidFill>
                <a:latin typeface="Arial" pitchFamily="34"/>
                <a:cs typeface="Arial" pitchFamily="34"/>
              </a:rPr>
              <a:t>Исаковский родился 7 (19) января 1900 года в деревне Глотовка (ныне Угранского района Смоленской области) в бедной крестьянской семье. Местный священник научил Исаковского читать и писать. Позже Исаковский проучился 2 года в гимназии. Первое стихотворение — «Просьба солдата» — было опубликовано ещё в 1914 году в общероссийской газете «Новь». В 1918 году вступил в РКП(б). В 1921—1931 годах работал в смоленских газетах. В 1931 году переехал в Москву.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/>
          <p:cNvSpPr>
            <a:spLocks noGrp="1"/>
          </p:cNvSpPr>
          <p:nvPr>
            <p:ph type="pic" idx="4294967295"/>
          </p:nvPr>
        </p:nvSpPr>
        <p:spPr>
          <a:xfrm>
            <a:off x="360000" y="360000"/>
            <a:ext cx="4661640" cy="654048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4294967295"/>
          </p:nvPr>
        </p:nvSpPr>
        <p:spPr>
          <a:xfrm>
            <a:off x="5220000" y="876599"/>
            <a:ext cx="4680000" cy="6827399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marL="0" lvl="0" indent="468000" algn="just">
              <a:buNone/>
            </a:pPr>
            <a:r>
              <a:rPr lang="ru-RU" sz="2600" i="1">
                <a:solidFill>
                  <a:srgbClr val="2300DC"/>
                </a:solidFill>
                <a:latin typeface="Arial" pitchFamily="32"/>
                <a:cs typeface="Arial" pitchFamily="34"/>
              </a:rPr>
              <a:t>Многие стихотворения Исаковского положены на музыку. Наиболее известны «Катюша» и «Враги сожгли родную хату» (музыка М. И. Блантера), «В лесу</a:t>
            </a:r>
            <a:r>
              <a:rPr lang="ru-RU" sz="2000" i="1">
                <a:solidFill>
                  <a:srgbClr val="2300DC"/>
                </a:solidFill>
                <a:latin typeface="Arial" pitchFamily="32"/>
                <a:cs typeface="Arial" pitchFamily="34"/>
              </a:rPr>
              <a:t>	</a:t>
            </a:r>
            <a:r>
              <a:rPr lang="ru-RU" sz="2600" i="1">
                <a:solidFill>
                  <a:srgbClr val="2300DC"/>
                </a:solidFill>
                <a:latin typeface="Arial" pitchFamily="32"/>
                <a:cs typeface="Arial" pitchFamily="34"/>
              </a:rPr>
              <a:t>прифронтовом», «Летят перелётные птицы», «Одинокая гармонь» и другие. В фильме «Кубанские казаки» на музыку И. О. Дунаевского прозвучали его песни «Каким ты был, таким ты и остался» и «Ой, цветет калина».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60000" y="180000"/>
            <a:ext cx="4680000" cy="66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60000" y="180000"/>
            <a:ext cx="9360000" cy="674280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indent="468000" algn="just">
              <a:buNone/>
            </a:pPr>
            <a:r>
              <a:rPr lang="ru-RU" sz="2400" kern="1200">
                <a:solidFill>
                  <a:srgbClr val="0000FF"/>
                </a:solidFill>
                <a:latin typeface="Arial" pitchFamily="34"/>
                <a:cs typeface="Arial" pitchFamily="34"/>
              </a:rPr>
              <a:t>Чи</a:t>
            </a:r>
            <a:r>
              <a:rPr lang="ru-RU" sz="2400" kern="1200">
                <a:solidFill>
                  <a:srgbClr val="2300DC"/>
                </a:solidFill>
                <a:latin typeface="Arial" pitchFamily="34"/>
                <a:cs typeface="Arial" pitchFamily="34"/>
              </a:rPr>
              <a:t>сло стихотворений, написанных Исаковским (250), невелико, они повторяются как основной состав во многих изданиях. В большинстве своём они повествовательны и тесно связаны с традицией народного песенного творчества. В смысле тематики это относится прежде всего к его любовным стихам, где повторяются традиционные мотивы встречи у колодца, расставания, надежды; а в отношении формы — почти ко всему его творчеству. Исаковский противопоставляет нищету прежних времён счастливой современности, в его песнях нет подлинной проблематики жизни, в лучшем случае в них звучит вера в добро, окрашенная иногда легкой печалью. Кроме многочисленных поэтических сборников издал книгу «О поэтическом мастерстве». Также известен переводами с украинского, белорусского и других языков. Автобиографическая книга «На Ельнинской земле» (1969).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360000" y="-113760"/>
            <a:ext cx="9540000" cy="977759"/>
          </a:xfrm>
        </p:spPr>
        <p:txBody>
          <a:bodyPr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algn="ctr">
              <a:buNone/>
            </a:pPr>
            <a:r>
              <a:rPr lang="ru-RU" i="0">
                <a:solidFill>
                  <a:srgbClr val="DC2300"/>
                </a:solidFill>
                <a:latin typeface="Arial" pitchFamily="34"/>
                <a:cs typeface="Arial" pitchFamily="34"/>
              </a:rPr>
              <a:t>Награды и премии М.В.Исаковского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475999" y="900000"/>
            <a:ext cx="2700000" cy="45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 txBox="1">
            <a:spLocks noGrp="1"/>
          </p:cNvSpPr>
          <p:nvPr>
            <p:ph type="body" idx="4294967295"/>
          </p:nvPr>
        </p:nvSpPr>
        <p:spPr>
          <a:xfrm>
            <a:off x="1080000" y="5508000"/>
            <a:ext cx="3420000" cy="1620000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lvl="0" algn="ctr">
              <a:buNone/>
            </a:pPr>
            <a:r>
              <a:rPr lang="ru-RU" sz="24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Сталинская премия первой степени (1943) — за тексты общеизвестных песен </a:t>
            </a:r>
            <a:r>
              <a:rPr lang="ru-RU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 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120000" y="900000"/>
            <a:ext cx="2733840" cy="45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Текст 5"/>
          <p:cNvSpPr txBox="1">
            <a:spLocks noGrp="1"/>
          </p:cNvSpPr>
          <p:nvPr>
            <p:ph type="body" idx="4294967295"/>
          </p:nvPr>
        </p:nvSpPr>
        <p:spPr>
          <a:xfrm>
            <a:off x="5796000" y="5688000"/>
            <a:ext cx="3420000" cy="1620000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lvl="0" algn="ctr">
              <a:buNone/>
            </a:pPr>
            <a:r>
              <a:rPr lang="ru-RU" sz="26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Герой Социалистического Труда (1970)</a:t>
            </a:r>
            <a:r>
              <a:rPr lang="ru-RU" sz="24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 </a:t>
            </a:r>
            <a:r>
              <a:rPr lang="ru-RU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1"/>
                            </p:stCondLst>
                            <p:childTnLst>
                              <p:par>
                                <p:cTn id="1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1"/>
                            </p:stCondLst>
                            <p:childTnLst>
                              <p:par>
                                <p:cTn id="18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body" idx="4294967295"/>
          </p:nvPr>
        </p:nvSpPr>
        <p:spPr>
          <a:xfrm>
            <a:off x="360000" y="5400000"/>
            <a:ext cx="3060000" cy="1260000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lvl="0" algn="ctr">
              <a:buNone/>
            </a:pPr>
            <a:r>
              <a:rPr lang="ru-RU" sz="26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четыре ордена Ленина </a:t>
            </a:r>
            <a:r>
              <a:rPr lang="ru-RU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 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76000" y="425160"/>
            <a:ext cx="2520000" cy="4758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00000" y="360000"/>
            <a:ext cx="3420000" cy="46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380000" y="360000"/>
            <a:ext cx="2441160" cy="487116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Текст 5"/>
          <p:cNvSpPr txBox="1">
            <a:spLocks noGrp="1"/>
          </p:cNvSpPr>
          <p:nvPr>
            <p:ph type="body" idx="4294967295"/>
          </p:nvPr>
        </p:nvSpPr>
        <p:spPr>
          <a:xfrm>
            <a:off x="3600000" y="5400000"/>
            <a:ext cx="3240000" cy="1260000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marL="343080" lvl="0" indent="-343080" algn="ctr">
              <a:buNone/>
            </a:pPr>
            <a:r>
              <a:rPr lang="ru-RU" sz="2600" i="1" kern="1200">
                <a:solidFill>
                  <a:srgbClr val="FFFFFF"/>
                </a:solidFill>
                <a:latin typeface="Arial" pitchFamily="32"/>
                <a:cs typeface="Arial" pitchFamily="34"/>
              </a:rPr>
              <a:t>    </a:t>
            </a:r>
            <a:r>
              <a:rPr lang="ru-RU" sz="26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два ордена Трудового Красного Знамени</a:t>
            </a:r>
          </a:p>
        </p:txBody>
      </p:sp>
      <p:sp>
        <p:nvSpPr>
          <p:cNvPr id="7" name="Текст 6"/>
          <p:cNvSpPr txBox="1">
            <a:spLocks noGrp="1"/>
          </p:cNvSpPr>
          <p:nvPr>
            <p:ph type="body" idx="4294967295"/>
          </p:nvPr>
        </p:nvSpPr>
        <p:spPr>
          <a:xfrm>
            <a:off x="7200000" y="5544000"/>
            <a:ext cx="2880000" cy="1260000"/>
          </a:xfrm>
        </p:spPr>
        <p:txBody>
          <a:bodyPr/>
          <a:lstStyle>
            <a:defPPr marL="432000" marR="0" lvl="0" indent="-324000" algn="l">
              <a:buClr>
                <a:srgbClr val="E6E6E6"/>
              </a:buClr>
              <a:buSzPct val="45000"/>
              <a:buFont typeface="StarSymbol"/>
              <a:buNone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defPPr>
            <a:lvl1pPr marL="432000" marR="0" lvl="0" indent="-324000" algn="l">
              <a:buClr>
                <a:srgbClr val="E6E6E6"/>
              </a:buClr>
              <a:buSzPct val="45000"/>
              <a:buFont typeface="StarSymbol"/>
              <a:buChar char="●"/>
              <a:defRPr lang="ru-RU" sz="32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1pPr>
            <a:lvl2pPr marL="864000" marR="0" lvl="1" indent="-288000" algn="l">
              <a:buClr>
                <a:srgbClr val="E6E6E6"/>
              </a:buClr>
              <a:buSzPct val="75000"/>
              <a:buFont typeface="StarSymbol"/>
              <a:buChar char="–"/>
              <a:defRPr lang="ru-RU" sz="28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4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buClr>
                <a:srgbClr val="E6E6E6"/>
              </a:buClr>
              <a:buSzPct val="75000"/>
              <a:buFont typeface="StarSymbol"/>
              <a:buChar char="–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buClr>
                <a:srgbClr val="E6E6E6"/>
              </a:buClr>
              <a:buSzPct val="45000"/>
              <a:buFont typeface="StarSymbol"/>
              <a:buChar char="●"/>
              <a:defRPr lang="ru-RU" sz="2000" b="0" i="0" u="none" strike="noStrike">
                <a:ln>
                  <a:noFill/>
                </a:ln>
                <a:solidFill>
                  <a:srgbClr val="E6E6E6"/>
                </a:solidFill>
                <a:latin typeface="Thorndale" pitchFamily="18"/>
                <a:ea typeface="Arial Unicode MS" pitchFamily="2"/>
                <a:cs typeface="Tahoma" pitchFamily="2"/>
              </a:defRPr>
            </a:lvl9pPr>
          </a:lstStyle>
          <a:p>
            <a:pPr lvl="0" algn="ctr">
              <a:buNone/>
            </a:pPr>
            <a:r>
              <a:rPr lang="ru-RU" sz="2800" i="1" kern="1200">
                <a:solidFill>
                  <a:srgbClr val="0000FF"/>
                </a:solidFill>
                <a:latin typeface="Arial" pitchFamily="32"/>
                <a:cs typeface="Arial" pitchFamily="34"/>
              </a:rPr>
              <a:t>орден «Знак Почёта»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1"/>
                            </p:stCondLst>
                            <p:childTnLst>
                              <p:par>
                                <p:cTn id="1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1"/>
                            </p:stCondLst>
                            <p:childTnLst>
                              <p:par>
                                <p:cTn id="18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2"/>
                            </p:stCondLst>
                            <p:childTnLst>
                              <p:par>
                                <p:cTn id="2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2"/>
                            </p:stCondLst>
                            <p:childTnLst>
                              <p:par>
                                <p:cTn id="26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-68760"/>
            <a:ext cx="8608320" cy="117252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algn="ctr">
              <a:buNone/>
            </a:pPr>
            <a:r>
              <a:rPr lang="ru-RU" sz="4400" i="0">
                <a:solidFill>
                  <a:srgbClr val="FF0000"/>
                </a:solidFill>
                <a:latin typeface="Arial" pitchFamily="34"/>
                <a:cs typeface="Arial" pitchFamily="34"/>
              </a:rPr>
              <a:t>Память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360000" y="1260000"/>
            <a:ext cx="9360000" cy="52200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468000" algn="just">
              <a:buNone/>
            </a:pPr>
            <a:r>
              <a:rPr lang="ru-RU" sz="2800" b="1" kern="1200">
                <a:solidFill>
                  <a:srgbClr val="0000FF"/>
                </a:solidFill>
                <a:latin typeface="Arial" pitchFamily="34"/>
                <a:cs typeface="Arial" pitchFamily="34"/>
              </a:rPr>
              <a:t>В 1979 году его именем названа улица в московском районе Строгино. Имя Исаковского носит Институт искусств и улица в Смоленске. А также в честь поэта назван переулок в городе Донецк (Украина).</a:t>
            </a:r>
            <a:br>
              <a:rPr lang="ru-RU" sz="2800" b="1" kern="1200">
                <a:solidFill>
                  <a:srgbClr val="0000FF"/>
                </a:solidFill>
                <a:latin typeface="Arial" pitchFamily="34"/>
                <a:cs typeface="Arial" pitchFamily="34"/>
              </a:rPr>
            </a:br>
            <a:r>
              <a:rPr lang="ru-RU" sz="2800" b="1" kern="1200">
                <a:solidFill>
                  <a:srgbClr val="0000FF"/>
                </a:solidFill>
                <a:latin typeface="Arial" pitchFamily="34"/>
                <a:cs typeface="Arial" pitchFamily="34"/>
              </a:rPr>
              <a:t>В 2000 году в г. Иркутске было широко отмечено столетие со дня рождения поэта М. Исаковского: проведены памятные вечера и выпущен сборник стихов «Одинокая бродит гармонь… Стихи, ставшие песнями», идея празднования столетнего юбилея, выпуск и составление поэтического сборника, принадлежит иркутскому поэту Геннадию Гайде.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-144000"/>
            <a:ext cx="9900000" cy="1440000"/>
          </a:xfrm>
        </p:spPr>
        <p:txBody>
          <a:bodyPr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marL="343080" lvl="0" indent="-343080" algn="ctr">
              <a:buNone/>
            </a:pPr>
            <a:r>
              <a:rPr lang="ru-RU" sz="2800" i="0">
                <a:solidFill>
                  <a:srgbClr val="FF0000"/>
                </a:solidFill>
                <a:latin typeface="Arial" pitchFamily="34"/>
                <a:cs typeface="Arial" pitchFamily="34"/>
              </a:rPr>
              <a:t>Михаил Исаковский умер 20 июля 1973 года, </a:t>
            </a:r>
            <a:br>
              <a:rPr lang="ru-RU" sz="2800" i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ru-RU" sz="2800" i="0">
                <a:solidFill>
                  <a:srgbClr val="FF0000"/>
                </a:solidFill>
                <a:latin typeface="Arial" pitchFamily="34"/>
                <a:cs typeface="Arial" pitchFamily="34"/>
              </a:rPr>
              <a:t>похоронен на Новодевичьем кладбище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80000" y="1080000"/>
            <a:ext cx="4320000" cy="59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612000" y="36000"/>
            <a:ext cx="9159119" cy="111276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algn="ctr">
              <a:buNone/>
            </a:pPr>
            <a:r>
              <a:rPr lang="ru-RU" sz="3600" i="0">
                <a:solidFill>
                  <a:srgbClr val="FF0000"/>
                </a:solidFill>
                <a:latin typeface="Arial" pitchFamily="34"/>
                <a:cs typeface="Arial" pitchFamily="34"/>
              </a:rPr>
              <a:t>Интересные факты о М.В.Исаковском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0" y="902520"/>
            <a:ext cx="9720000" cy="577764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342000" lvl="0" indent="468000" algn="just">
              <a:buNone/>
            </a:pPr>
            <a:endParaRPr lang="ru-RU" sz="2400">
              <a:solidFill>
                <a:srgbClr val="0000FF"/>
              </a:solidFill>
              <a:latin typeface="Arial" pitchFamily="34"/>
              <a:cs typeface="Arial" pitchFamily="34"/>
            </a:endParaRPr>
          </a:p>
          <a:p>
            <a:pPr marL="342000" lvl="0" indent="468000" algn="just">
              <a:buChar char="➢"/>
            </a:pPr>
            <a:r>
              <a:rPr lang="ru-RU" sz="2400">
                <a:solidFill>
                  <a:srgbClr val="0000FF"/>
                </a:solidFill>
                <a:latin typeface="Arial" pitchFamily="34"/>
                <a:cs typeface="Arial" pitchFamily="34"/>
              </a:rPr>
              <a:t>Стихотворение «Огонёк» на всех фронтах исполняли на разные мотивы. К концу войны остался лишь один мотив неизвестного автора, сохранившийся до сих пор. Когда эту песню исполняют, то объявляют: «Слова Михаила Исаковского, музыка народная».</a:t>
            </a:r>
          </a:p>
          <a:p>
            <a:pPr marL="342000" lvl="0" indent="468000" algn="just">
              <a:buChar char="➢"/>
            </a:pPr>
            <a:r>
              <a:rPr lang="ru-RU" sz="2400">
                <a:solidFill>
                  <a:srgbClr val="0000FF"/>
                </a:solidFill>
                <a:latin typeface="Arial" pitchFamily="34"/>
                <a:cs typeface="Arial" pitchFamily="34"/>
              </a:rPr>
              <a:t>Написанное вскоре после войны стихотворение «Враги сожгли родную хату» подвергалось официальной критике,как, по мнению властей, русский солдат-победитель не имеет права плакать, это является проявлением слабости. Одноимённую песню не пропускали на радио. Лишь в июле 1960 года Марк Бернес, исполнив песню на слова Исаковского, нарушил этот негласный запрет.</a:t>
            </a:r>
          </a:p>
          <a:p>
            <a:pPr marL="342000" lvl="0" indent="468000" algn="just">
              <a:buChar char="➢"/>
            </a:pPr>
            <a:r>
              <a:rPr lang="ru-RU" sz="2400">
                <a:solidFill>
                  <a:srgbClr val="0000FF"/>
                </a:solidFill>
                <a:latin typeface="Arial" pitchFamily="34"/>
                <a:cs typeface="Arial" pitchFamily="34"/>
              </a:rPr>
              <a:t>Родная деревня Исаковского была полностью уничтожена во время войны. Часть денег от полученной в 1943 году Сталинской премии он направил на строительство клуба в родных местах.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7157"/>
          <a:stretch>
            <a:fillRect/>
          </a:stretch>
        </p:blipFill>
        <p:spPr>
          <a:xfrm>
            <a:off x="-78840" y="0"/>
            <a:ext cx="10158840" cy="77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327240"/>
            <a:ext cx="8608320" cy="117252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40879" y="2008080"/>
            <a:ext cx="877284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indent="-216000" algn="ctr"/>
            <a:endParaRPr lang="ru-RU">
              <a:solidFill>
                <a:srgbClr val="CCCCCC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-5"/>
          <a:stretch>
            <a:fillRect/>
          </a:stretch>
        </p:blipFill>
        <p:spPr>
          <a:xfrm>
            <a:off x="0" y="0"/>
            <a:ext cx="10080000" cy="75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327240"/>
            <a:ext cx="8608320" cy="117252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40879" y="2008080"/>
            <a:ext cx="877284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indent="-216000" algn="ctr"/>
            <a:endParaRPr lang="ru-RU">
              <a:solidFill>
                <a:srgbClr val="CCCCCC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0080000" cy="75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327240"/>
            <a:ext cx="8608320" cy="117252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40879" y="2008080"/>
            <a:ext cx="877284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indent="-216000" algn="ctr"/>
            <a:endParaRPr lang="ru-RU">
              <a:solidFill>
                <a:srgbClr val="CCCCCC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0080000" cy="75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327240"/>
            <a:ext cx="8608320" cy="1172520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740879" y="2008080"/>
            <a:ext cx="8772840" cy="489960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indent="-216000" algn="ctr"/>
            <a:endParaRPr lang="ru-RU">
              <a:solidFill>
                <a:srgbClr val="CCCCCC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0080000" cy="75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740879" y="219240"/>
            <a:ext cx="8608320" cy="932759"/>
          </a:xfrm>
        </p:spPr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 algn="ctr">
              <a:buNone/>
            </a:pPr>
            <a:r>
              <a:rPr lang="ru-RU" sz="4400" i="0">
                <a:solidFill>
                  <a:srgbClr val="FF0000"/>
                </a:solidFill>
                <a:latin typeface="Arial" pitchFamily="34"/>
                <a:cs typeface="Arial" pitchFamily="34"/>
              </a:rPr>
              <a:t>Источники</a:t>
            </a: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4294967295"/>
          </p:nvPr>
        </p:nvSpPr>
        <p:spPr>
          <a:xfrm>
            <a:off x="540000" y="1142280"/>
            <a:ext cx="9180000" cy="5733720"/>
          </a:xfrm>
        </p:spPr>
        <p:txBody>
          <a:bodyPr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●"/>
            </a:lvl1pPr>
            <a:lvl2pPr lvl="1">
              <a:buClr>
                <a:srgbClr val="000000"/>
              </a:buClr>
              <a:buSzPct val="45000"/>
              <a:buFont typeface="StarSymbol"/>
              <a:buChar char="●"/>
            </a:lvl2pPr>
            <a:lvl3pPr lvl="2">
              <a:buClr>
                <a:srgbClr val="000000"/>
              </a:buClr>
              <a:buSzPct val="45000"/>
              <a:buFont typeface="StarSymbol"/>
              <a:buChar char="●"/>
            </a:lvl3pPr>
            <a:lvl4pPr lvl="3">
              <a:buClr>
                <a:srgbClr val="000000"/>
              </a:buClr>
              <a:buSzPct val="45000"/>
              <a:buFont typeface="StarSymbol"/>
              <a:buChar char="●"/>
            </a:lvl4pPr>
            <a:lvl5pPr lvl="4">
              <a:buClr>
                <a:srgbClr val="000000"/>
              </a:buClr>
              <a:buSzPct val="45000"/>
              <a:buFont typeface="StarSymbol"/>
              <a:buChar char="●"/>
            </a:lvl5pPr>
            <a:lvl6pPr lvl="5">
              <a:buClr>
                <a:srgbClr val="000000"/>
              </a:buClr>
              <a:buSzPct val="45000"/>
              <a:buFont typeface="StarSymbol"/>
              <a:buChar char="●"/>
            </a:lvl6pPr>
            <a:lvl7pPr lvl="6">
              <a:buClr>
                <a:srgbClr val="000000"/>
              </a:buClr>
              <a:buSzPct val="45000"/>
              <a:buFont typeface="StarSymbol"/>
              <a:buChar char="●"/>
            </a:lvl7pPr>
            <a:lvl8pPr lvl="7">
              <a:buClr>
                <a:srgbClr val="000000"/>
              </a:buClr>
              <a:buSzPct val="45000"/>
              <a:buFont typeface="StarSymbol"/>
              <a:buChar char="●"/>
            </a:lvl8pPr>
            <a:lvl9pPr lvl="8">
              <a:buClr>
                <a:srgbClr val="000000"/>
              </a:buClr>
              <a:buSzPct val="45000"/>
              <a:buFont typeface="StarSymbol"/>
              <a:buChar char="●"/>
            </a:lvl9pPr>
          </a:lstStyle>
          <a:p>
            <a:pPr marL="0" lvl="0" indent="-216000" algn="just">
              <a:buClr>
                <a:srgbClr val="2300DC"/>
              </a:buClr>
              <a:buSzPct val="100000"/>
              <a:buAutoNum type="arabicParenR"/>
            </a:pPr>
            <a:r>
              <a:rPr lang="ru-RU">
                <a:solidFill>
                  <a:srgbClr val="0000FF"/>
                </a:solidFill>
                <a:latin typeface="Arial" pitchFamily="34"/>
                <a:cs typeface="Arial" pitchFamily="34"/>
              </a:rPr>
              <a:t>Осетров Е. И.  Человек-песня.  М., 1979. - 156 с.</a:t>
            </a:r>
          </a:p>
          <a:p>
            <a:pPr marL="0" lvl="0" indent="-216000" algn="just">
              <a:buClr>
                <a:srgbClr val="2300DC"/>
              </a:buClr>
              <a:buSzPct val="100000"/>
              <a:buAutoNum type="arabicParenR"/>
            </a:pPr>
            <a:r>
              <a:rPr lang="ru-RU">
                <a:solidFill>
                  <a:srgbClr val="0000FF"/>
                </a:solidFill>
                <a:latin typeface="Arial" pitchFamily="34"/>
                <a:cs typeface="Arial" pitchFamily="34"/>
              </a:rPr>
              <a:t>Казак В. Лексикон русской литературы XX века = Lexikon der russischen Literatur ab 1917. — М.: РИК «Культура», 1996. — 492 с.</a:t>
            </a:r>
          </a:p>
          <a:p>
            <a:pPr marL="0" lvl="0" indent="-216000" algn="just">
              <a:buClr>
                <a:srgbClr val="2300DC"/>
              </a:buClr>
              <a:buSzPct val="100000"/>
              <a:buAutoNum type="arabicParenR"/>
            </a:pPr>
            <a:r>
              <a:rPr lang="en-US">
                <a:solidFill>
                  <a:srgbClr val="0000FF"/>
                </a:solidFill>
                <a:latin typeface="Arial" pitchFamily="34"/>
                <a:cs typeface="Arial" pitchFamily="34"/>
              </a:rPr>
              <a:t>Памятники Смоленска.  [изображение]. - URL: </a:t>
            </a:r>
            <a:r>
              <a:rPr lang="en-US">
                <a:solidFill>
                  <a:srgbClr val="0000FF"/>
                </a:solidFill>
                <a:latin typeface="Arial" pitchFamily="34"/>
                <a:cs typeface="Arial" pitchFamily="34"/>
                <a:hlinkClick r:id="rId3"/>
              </a:rPr>
              <a:t>http://chtoby-pomnili.com/page.php?id=168</a:t>
            </a:r>
            <a:r>
              <a:rPr lang="en-US">
                <a:solidFill>
                  <a:srgbClr val="0000FF"/>
                </a:solidFill>
                <a:latin typeface="Arial" pitchFamily="34"/>
                <a:cs typeface="Arial" pitchFamily="34"/>
              </a:rPr>
              <a:t> (дата обращения 09.06.12.)</a:t>
            </a:r>
          </a:p>
          <a:p>
            <a:pPr marL="0" lvl="0" indent="-216000" algn="just">
              <a:buClr>
                <a:srgbClr val="2300DC"/>
              </a:buClr>
              <a:buSzPct val="100000"/>
              <a:buAutoNum type="arabicParenR"/>
            </a:pPr>
            <a:r>
              <a:rPr lang="en-US">
                <a:solidFill>
                  <a:srgbClr val="0000FF"/>
                </a:solidFill>
                <a:latin typeface="Arial" pitchFamily="34"/>
                <a:cs typeface="Arial" pitchFamily="34"/>
              </a:rPr>
              <a:t>Чтобы помнили. [изображение]. - URL: http: //chtoby – pomnili,com/poge,php?id=168 (дата обращения 09.06.12.)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yt-co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yt-darkblu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492</Words>
  <Application>Microsoft Office PowerPoint</Application>
  <PresentationFormat>Экран (4:3)</PresentationFormat>
  <Paragraphs>30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Обычный</vt:lpstr>
      <vt:lpstr>lyt-cool</vt:lpstr>
      <vt:lpstr>lyt-darkblue</vt:lpstr>
      <vt:lpstr>МБОУ «Селезневская средняя школа»</vt:lpstr>
      <vt:lpstr>Презентация PowerPoint</vt:lpstr>
      <vt:lpstr> Михаи́л Васи́льевич Исако́вский (1900—1973), русский советский поэт. Лауреат двух Сталинских премий первой степени (1943, 1949). Герой Социалистического Труда (1970). Член РКП(б) с 1918 года.  Исаковский родился 7 (19) января 1900 года в деревне Глотовка (ныне Угранского района Смоленской области) в бедной крестьянской семье. Местный священник научил Исаковского читать и писать. Позже Исаковский проучился 2 года в гимназии. Первое стихотворение — «Просьба солдата» — было опубликовано ещё в 1914 году в общероссийской газете «Новь». В 1918 году вступил в РКП(б). В 1921—1931 годах работал в смоленских газетах. В 1931 году переехал в Москву.</vt:lpstr>
      <vt:lpstr>Презентация PowerPoint</vt:lpstr>
      <vt:lpstr>Число стихотворений, написанных Исаковским (250), невелико, они повторяются как основной состав во многих изданиях. В большинстве своём они повествовательны и тесно связаны с традицией народного песенного творчества. В смысле тематики это относится прежде всего к его любовным стихам, где повторяются традиционные мотивы встречи у колодца, расставания, надежды; а в отношении формы — почти ко всему его творчеству. Исаковский противопоставляет нищету прежних времён счастливой современности, в его песнях нет подлинной проблематики жизни, в лучшем случае в них звучит вера в добро, окрашенная иногда легкой печалью. Кроме многочисленных поэтических сборников издал книгу «О поэтическом мастерстве». Также известен переводами с украинского, белорусского и других языков. Автобиографическая книга «На Ельнинской земле» (1969).</vt:lpstr>
      <vt:lpstr>Награды и премии М.В.Исаковского</vt:lpstr>
      <vt:lpstr>Презентация PowerPoint</vt:lpstr>
      <vt:lpstr>Память</vt:lpstr>
      <vt:lpstr>Михаил Исаковский умер 20 июля 1973 года,  похоронен на Новодевичьем кладбище</vt:lpstr>
      <vt:lpstr>Интересные факты о М.В.Исаковском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«Селезневская средняя школа»</dc:title>
  <dc:creator>comp</dc:creator>
  <cp:lastModifiedBy>comp</cp:lastModifiedBy>
  <cp:revision>25</cp:revision>
  <dcterms:created xsi:type="dcterms:W3CDTF">2012-06-13T20:20:35Z</dcterms:created>
  <dcterms:modified xsi:type="dcterms:W3CDTF">2020-10-17T18:41:10Z</dcterms:modified>
</cp:coreProperties>
</file>