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70" r:id="rId9"/>
    <p:sldId id="262" r:id="rId10"/>
    <p:sldId id="268" r:id="rId11"/>
    <p:sldId id="272" r:id="rId12"/>
    <p:sldId id="271" r:id="rId13"/>
    <p:sldId id="265" r:id="rId14"/>
    <p:sldId id="266" r:id="rId15"/>
    <p:sldId id="267" r:id="rId16"/>
    <p:sldId id="269" r:id="rId17"/>
    <p:sldId id="26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8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08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49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74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20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356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91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437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34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469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430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2163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575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985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022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774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43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945A051-4686-4871-A0AA-7F283BE46273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1831540-92F9-4C30-BE34-2EBD30E1E2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83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255" y="1465651"/>
            <a:ext cx="11868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Детское экспериментирование  и его влияние на развитие познавательной активности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150" y="2786052"/>
            <a:ext cx="4559949" cy="51274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309" y="2794397"/>
            <a:ext cx="6501764" cy="40636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09D427-0259-4F61-86EB-051E01C85342}"/>
              </a:ext>
            </a:extLst>
          </p:cNvPr>
          <p:cNvSpPr txBox="1"/>
          <p:nvPr/>
        </p:nvSpPr>
        <p:spPr>
          <a:xfrm>
            <a:off x="8338258" y="4492488"/>
            <a:ext cx="3696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Воспитатель:Китайчик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Е.В.</a:t>
            </a:r>
          </a:p>
        </p:txBody>
      </p:sp>
    </p:spTree>
    <p:extLst>
      <p:ext uri="{BB962C8B-B14F-4D97-AF65-F5344CB8AC3E}">
        <p14:creationId xmlns:p14="http://schemas.microsoft.com/office/powerpoint/2010/main" val="110322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466" y="0"/>
            <a:ext cx="10364451" cy="1596177"/>
          </a:xfrm>
        </p:spPr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86308" y="1234232"/>
            <a:ext cx="10363826" cy="3424107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детского экспериментирования в том, что – это особая форма поисковой деятельности дошкольников, в которой проявляется собственная активность детей, направленная на получение новых знаний.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достоинство применения этого метода заключается в том, что в процессе эксперимента: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получают реальные представления о различных сторонах изучаемого объекта и его взаимоотношениях с другими объектами и со средой обитания.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Идет обогащение памяти ребенка, активизируются его мыслительные процессы.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речь.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самостоятельность, целеполагание, способность преобразовывать какие-либо предметы и явления для достижения определенного результата.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эмоциональная сфера ребенка, творческие способности, формируются трудовые навыки, укрепляется здоровье за счет повышения общего уровня двигательной активности.</a:t>
            </a:r>
          </a:p>
          <a:p>
            <a:pPr marL="0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067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3426" y="331305"/>
            <a:ext cx="10465603" cy="38543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познавательной активности и способностей детей в процессе экспериментирования. 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Поддерживать интерес дошкольников к окружающей среде, удовлетворять детскую любознательность.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 детей познавательные способности, речь, мышление.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Воспитывать стремление сохранять и оберегать природный мир, следовать доступным экологическим правилам в деятельности и поведении.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Формировать опыт выполнения правил техники безопасности при проведении опытов и экспериментов .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4604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9746" y="1016000"/>
            <a:ext cx="934935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экспериментирования: 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Постановка проблемы;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Поиск путей решения проблемы;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Проведение наблюдения;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Обсуждение увиденных результатов;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Формулировка выводов.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7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379978"/>
            <a:ext cx="10364451" cy="1596177"/>
          </a:xfrm>
        </p:spPr>
        <p:txBody>
          <a:bodyPr/>
          <a:lstStyle/>
          <a:p>
            <a:r>
              <a:rPr lang="ru-RU" b="1" dirty="0"/>
              <a:t>Направления опытно – экспериментальной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66782" y="2406848"/>
            <a:ext cx="10363826" cy="342410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живая природа( характерные особенности сезонов в разных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климатических зонах, многообразие живых организмов как приспособление к окружающей среде,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неживая природа (вода, воздух, космос, почва, звук, свет, магнетизм, вес,);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( функционирование организма; рукотворный мир: материалы и их свойства, преобразование 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752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2727" y="394417"/>
            <a:ext cx="1053869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Методы: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-Проблемно-поисковый метод: активные действия ребенка по обследованию объектов.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-наблюдения за объектом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-Просмотр иллюстраций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-Беседа с элементами дискуссии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-Познавательный рассказ воспитателя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-Чтение художественной литературы.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-Проведение опыта, эксперимента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343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1489" y="176294"/>
            <a:ext cx="1124989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Предметная среда:</a:t>
            </a:r>
          </a:p>
          <a:p>
            <a:pPr algn="ctr"/>
            <a:endParaRPr lang="ru-RU" sz="4400" dirty="0"/>
          </a:p>
          <a:p>
            <a:r>
              <a:rPr lang="ru-RU" sz="2400" dirty="0"/>
              <a:t>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.Приборы помощники ( увеличительные стёкла  , песочные часы , компас ,  магнит,  микроскоп 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2.Разнообразные по объёму и форме сосуды из различных материалов ( пластмасса , стекло , металл 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3.Природный материал ( камешки , глина , песок , ракушки , шишки , мох , семена , листья деревьев 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4.Разные виды бумаги : обычная , картон , наждачная , копировальная.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5.Красители : пищевые и непищевые ( гуашь , акварель 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6.Медицинские материалы ( пипетки , колбы , деревянные палочки , мерные ложки , трубочки для коктейля ).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7.Прочие материалы ( зеркала , воздушные шары , сыпучие материалы , цветные и прозрачные стёкла , свечи).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8.Измерительный материал ( метр , линейка , условные мерки ).</a:t>
            </a:r>
          </a:p>
        </p:txBody>
      </p:sp>
    </p:spTree>
    <p:extLst>
      <p:ext uri="{BB962C8B-B14F-4D97-AF65-F5344CB8AC3E}">
        <p14:creationId xmlns:p14="http://schemas.microsoft.com/office/powerpoint/2010/main" val="361928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1182F-9978-490F-9C20-21ADE7BDC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035" y="-106017"/>
            <a:ext cx="11754678" cy="1311965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с родителями: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D373DB4-96CF-4DA5-867A-F8105E714C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575" y="834888"/>
            <a:ext cx="10827026" cy="4956312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родителей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.Привлечение к созданию познавательно-развивающей среды в группе, помощь в оборудовании  уголка экспериментирования, пополнении необходимыми материалами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.Оформление наглядной информации в родительском уголке: консультации, памятки, рекомендации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собрания, на которых родители узнают о форме организации исследовательской работы , знакомятся с разновидностью экспериментов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.оформление папки «Мои открытия», тематические ширмы- передвижки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.Совместная детско-взрослое творчество( изготовление книжек-малышек, оформление  альбомов, фоторепортажи)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795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295244"/>
            <a:ext cx="10364451" cy="1596177"/>
          </a:xfrm>
        </p:spPr>
        <p:txBody>
          <a:bodyPr>
            <a:normAutofit/>
          </a:bodyPr>
          <a:lstStyle/>
          <a:p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с детьми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13852" y="2125943"/>
            <a:ext cx="3884900" cy="29136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46683" y="2134546"/>
            <a:ext cx="3920133" cy="2940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40348" y="5646666"/>
            <a:ext cx="6219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Волшебные стеклышки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04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“</a:t>
            </a:r>
            <a:r>
              <a:rPr lang="ru-RU" b="1" dirty="0">
                <a:solidFill>
                  <a:srgbClr val="FF0000"/>
                </a:solidFill>
              </a:rPr>
              <a:t>Экспериментальная мастерская</a:t>
            </a:r>
            <a:r>
              <a:rPr lang="en-US" b="1" dirty="0">
                <a:solidFill>
                  <a:srgbClr val="FF0000"/>
                </a:solidFill>
              </a:rPr>
              <a:t>”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0519" y="2012661"/>
            <a:ext cx="4795981" cy="35969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49348" y="2012661"/>
            <a:ext cx="4795982" cy="3596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394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EDB80D-7D56-455C-9D10-A6F9A85D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488" y="0"/>
            <a:ext cx="10364451" cy="1596177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мы изучаем?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F86DB27-8AC0-40CD-8C5F-5132D78AB1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03583" y="1192283"/>
            <a:ext cx="4545496" cy="545816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138C2A-E1F3-49F8-A7C4-88627A718E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936" y="3200400"/>
            <a:ext cx="2554224" cy="36576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B2FD7F3-6132-48A5-B508-7B5DB9D4AD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3" t="-452" r="26206" b="-2197"/>
          <a:stretch/>
        </p:blipFill>
        <p:spPr>
          <a:xfrm>
            <a:off x="8038160" y="142797"/>
            <a:ext cx="2292626" cy="371034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774D607-DA9A-4560-98F3-81BE0AC4797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7" t="7893" r="23608" b="11462"/>
          <a:stretch/>
        </p:blipFill>
        <p:spPr>
          <a:xfrm>
            <a:off x="10004667" y="3710347"/>
            <a:ext cx="2096544" cy="30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8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E7E12D-37E7-42CA-BA2D-1C57DA832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1" y="0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</a:t>
            </a:r>
            <a:r>
              <a:rPr lang="ru-RU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плавает-тонет»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7C49EA-2D76-40CB-A863-DC499FF1DA8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5" y="1495452"/>
            <a:ext cx="3790364" cy="511213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B967D6-1366-4B57-9DE2-663CBD7F6E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516" y="1480073"/>
            <a:ext cx="3790364" cy="51121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F171F4-C45C-4592-A56E-20DBA78250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636" y="1495452"/>
            <a:ext cx="3713658" cy="500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004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430" y="221353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Яркая радуга из воды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99666" y="2112995"/>
            <a:ext cx="3690757" cy="27680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4926" y="2117761"/>
            <a:ext cx="3685309" cy="27639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73003" y="2118442"/>
            <a:ext cx="3690758" cy="27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18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4684" y="-74211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Эксперимент </a:t>
            </a:r>
            <a:r>
              <a:rPr lang="en-US" b="1" dirty="0">
                <a:solidFill>
                  <a:srgbClr val="FF0000"/>
                </a:solidFill>
              </a:rPr>
              <a:t>“</a:t>
            </a:r>
            <a:r>
              <a:rPr lang="ru-RU" b="1" dirty="0">
                <a:solidFill>
                  <a:srgbClr val="FF0000"/>
                </a:solidFill>
              </a:rPr>
              <a:t>Извержение вулкана</a:t>
            </a:r>
            <a:r>
              <a:rPr lang="en-US" b="1" dirty="0">
                <a:solidFill>
                  <a:srgbClr val="FF0000"/>
                </a:solidFill>
              </a:rPr>
              <a:t>”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4611" y="1692813"/>
            <a:ext cx="5488389" cy="41162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00052" y="1789584"/>
            <a:ext cx="4618711" cy="3464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72557" y="1901780"/>
            <a:ext cx="4732486" cy="35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82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Проект </a:t>
            </a:r>
            <a:r>
              <a:rPr lang="en-US" b="1" dirty="0">
                <a:solidFill>
                  <a:srgbClr val="FF0000"/>
                </a:solidFill>
              </a:rPr>
              <a:t>“</a:t>
            </a:r>
            <a:r>
              <a:rPr lang="ru-RU" b="1" dirty="0">
                <a:solidFill>
                  <a:srgbClr val="FF0000"/>
                </a:solidFill>
              </a:rPr>
              <a:t>Веселые </a:t>
            </a:r>
            <a:r>
              <a:rPr lang="ru-RU" b="1" dirty="0" err="1">
                <a:solidFill>
                  <a:srgbClr val="FF0000"/>
                </a:solidFill>
              </a:rPr>
              <a:t>Травянчики</a:t>
            </a:r>
            <a:r>
              <a:rPr lang="en-US" b="1" dirty="0">
                <a:solidFill>
                  <a:srgbClr val="FF0000"/>
                </a:solidFill>
              </a:rPr>
              <a:t>”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13813" y="1801599"/>
            <a:ext cx="4992341" cy="37442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6F5BD3-1DDF-4D2B-A32D-74FBC6596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079" y="1177558"/>
            <a:ext cx="3744255" cy="49923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D22E50-60FB-48D0-9826-8726D5568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928" y="1926059"/>
            <a:ext cx="4007842" cy="300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9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633" y="-129355"/>
            <a:ext cx="10364451" cy="1596177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«День и ночь»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9111" y="-129355"/>
            <a:ext cx="863903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       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9151" y="1602365"/>
            <a:ext cx="5615980" cy="45765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2496" y="1718371"/>
            <a:ext cx="5792716" cy="434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77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707" y="2087418"/>
            <a:ext cx="116562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Использование опытно-экспериментальной деятельности в педагогической практике является эффективным и необходимым для развития у дошкольников исследовательской деятельности, познавательного интереса, увеличения объема знаний и умения владеть этими знаниями. Так как в опытно-экспериментальной деятельности дошкольник получает возможность напрямую удовлетворить присущую ему любознательность, упорядочить свои представления о мире.</a:t>
            </a:r>
          </a:p>
          <a:p>
            <a:endParaRPr lang="ru-RU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222840" y="489527"/>
            <a:ext cx="30678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dirty="0"/>
              <a:t>Вывод</a:t>
            </a:r>
            <a:r>
              <a:rPr lang="en-US" sz="7200" b="1" dirty="0"/>
              <a:t>:</a:t>
            </a:r>
            <a:endParaRPr lang="ru-RU" sz="7200" b="1" dirty="0"/>
          </a:p>
        </p:txBody>
      </p:sp>
    </p:spTree>
    <p:extLst>
      <p:ext uri="{BB962C8B-B14F-4D97-AF65-F5344CB8AC3E}">
        <p14:creationId xmlns:p14="http://schemas.microsoft.com/office/powerpoint/2010/main" val="302749927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416</TotalTime>
  <Words>647</Words>
  <Application>Microsoft Office PowerPoint</Application>
  <PresentationFormat>Широкоэкранный</PresentationFormat>
  <Paragraphs>63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Times New Roman</vt:lpstr>
      <vt:lpstr>Tw Cen MT</vt:lpstr>
      <vt:lpstr>Капля</vt:lpstr>
      <vt:lpstr>Презентация PowerPoint</vt:lpstr>
      <vt:lpstr>Актуальность</vt:lpstr>
      <vt:lpstr>Презентация PowerPoint</vt:lpstr>
      <vt:lpstr>Презентация PowerPoint</vt:lpstr>
      <vt:lpstr>Направления опытно – экспериментальной деятельности</vt:lpstr>
      <vt:lpstr>Презентация PowerPoint</vt:lpstr>
      <vt:lpstr>Презентация PowerPoint</vt:lpstr>
      <vt:lpstr>Формы взаимодействия с родителями:</vt:lpstr>
      <vt:lpstr>Организация работы с детьми</vt:lpstr>
      <vt:lpstr>“Экспериментальная мастерская”</vt:lpstr>
      <vt:lpstr>Что мы изучаем?</vt:lpstr>
      <vt:lpstr>Опыт « плавает-тонет»</vt:lpstr>
      <vt:lpstr>Эксперимент “Яркая радуга из воды”</vt:lpstr>
      <vt:lpstr>Эксперимент “Извержение вулкана”</vt:lpstr>
      <vt:lpstr>Проект “Веселые Травянчики”</vt:lpstr>
      <vt:lpstr>Опыт «День и ночь»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Никита Китайчик</dc:creator>
  <cp:lastModifiedBy>Елена</cp:lastModifiedBy>
  <cp:revision>23</cp:revision>
  <dcterms:created xsi:type="dcterms:W3CDTF">2018-12-09T14:53:05Z</dcterms:created>
  <dcterms:modified xsi:type="dcterms:W3CDTF">2019-12-01T18:39:48Z</dcterms:modified>
</cp:coreProperties>
</file>