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6"/>
  </p:notesMasterIdLst>
  <p:sldIdLst>
    <p:sldId id="256" r:id="rId2"/>
    <p:sldId id="257" r:id="rId3"/>
    <p:sldId id="258" r:id="rId4"/>
    <p:sldId id="270" r:id="rId5"/>
    <p:sldId id="272" r:id="rId6"/>
    <p:sldId id="273" r:id="rId7"/>
    <p:sldId id="274" r:id="rId8"/>
    <p:sldId id="261" r:id="rId9"/>
    <p:sldId id="262" r:id="rId10"/>
    <p:sldId id="263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103" d="100"/>
          <a:sy n="103" d="100"/>
        </p:scale>
        <p:origin x="-210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EDA92-CADE-45D7-8258-C340F5894F33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08636-1664-4E63-8A75-CD83EE125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BBA6FE6-739F-4AFB-9C7E-ED16CA12977E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BBCCF2D-BA75-43FB-B5F1-4FAFC08C6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488832" cy="4032448"/>
          </a:xfrm>
        </p:spPr>
        <p:txBody>
          <a:bodyPr>
            <a:normAutofit fontScale="90000"/>
          </a:bodyPr>
          <a:lstStyle/>
          <a:p>
            <a:r>
              <a:rPr lang="ru-RU" dirty="0"/>
              <a:t>Понятие и классификация </a:t>
            </a:r>
            <a:br>
              <a:rPr lang="ru-RU" dirty="0"/>
            </a:br>
            <a:r>
              <a:rPr lang="ru-RU" dirty="0"/>
              <a:t>средств </a:t>
            </a:r>
            <a:r>
              <a:rPr lang="ru-RU" dirty="0" smtClean="0"/>
              <a:t>индивидуальной</a:t>
            </a:r>
            <a:br>
              <a:rPr lang="ru-RU" dirty="0" smtClean="0"/>
            </a:br>
            <a:r>
              <a:rPr lang="ru-RU" dirty="0" err="1" smtClean="0"/>
              <a:t>бронезащиты</a:t>
            </a:r>
            <a:r>
              <a:rPr lang="ru-RU" dirty="0" smtClean="0"/>
              <a:t> 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 активной обороны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5301208"/>
            <a:ext cx="3384376" cy="1296144"/>
          </a:xfrm>
        </p:spPr>
        <p:txBody>
          <a:bodyPr>
            <a:normAutofit/>
          </a:bodyPr>
          <a:lstStyle/>
          <a:p>
            <a:r>
              <a:rPr lang="ru-RU" sz="1200" dirty="0" smtClean="0"/>
              <a:t>Преподаватель специальных дисциплин  </a:t>
            </a:r>
          </a:p>
          <a:p>
            <a:r>
              <a:rPr lang="ru-RU" sz="1200" dirty="0" smtClean="0"/>
              <a:t>СП «Старая Купавна» </a:t>
            </a:r>
          </a:p>
          <a:p>
            <a:r>
              <a:rPr lang="ru-RU" sz="1200" dirty="0" smtClean="0"/>
              <a:t>ГАПОУ МО </a:t>
            </a:r>
          </a:p>
          <a:p>
            <a:r>
              <a:rPr lang="ru-RU" sz="1200" dirty="0" smtClean="0"/>
              <a:t>«Подмосковный колледж «Энергия»</a:t>
            </a:r>
          </a:p>
          <a:p>
            <a:r>
              <a:rPr lang="ru-RU" sz="1200" dirty="0" smtClean="0"/>
              <a:t>Тиняков Павел Леонидович</a:t>
            </a:r>
          </a:p>
          <a:p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268760"/>
            <a:ext cx="6694512" cy="5256584"/>
          </a:xfrm>
        </p:spPr>
        <p:txBody>
          <a:bodyPr>
            <a:noAutofit/>
          </a:bodyPr>
          <a:lstStyle/>
          <a:p>
            <a:pPr lvl="0" algn="ctr"/>
            <a:r>
              <a:rPr lang="ru-RU" sz="2400" dirty="0" smtClean="0"/>
              <a:t>1.Изучение понятия и классификации средств индивидуальной </a:t>
            </a:r>
            <a:r>
              <a:rPr lang="ru-RU" sz="2400" dirty="0" err="1" smtClean="0"/>
              <a:t>бронезащиты</a:t>
            </a:r>
            <a:r>
              <a:rPr lang="ru-RU" sz="2400" dirty="0" smtClean="0"/>
              <a:t> и активной обороны, применяемых в ОВД;</a:t>
            </a:r>
            <a:br>
              <a:rPr lang="ru-RU" sz="2400" dirty="0" smtClean="0"/>
            </a:br>
            <a:r>
              <a:rPr lang="ru-RU" sz="2400" dirty="0" smtClean="0"/>
              <a:t> </a:t>
            </a:r>
            <a:br>
              <a:rPr lang="ru-RU" sz="2400" dirty="0" smtClean="0"/>
            </a:br>
            <a:r>
              <a:rPr lang="ru-RU" sz="2400" dirty="0" smtClean="0"/>
              <a:t>2.Изучение тактики и правил применения отдельных специальных средств активной обороны (палок специальных </a:t>
            </a:r>
            <a:br>
              <a:rPr lang="ru-RU" sz="2400" dirty="0" smtClean="0"/>
            </a:br>
            <a:r>
              <a:rPr lang="ru-RU" sz="2400" dirty="0" smtClean="0"/>
              <a:t>и наручников); </a:t>
            </a:r>
            <a:br>
              <a:rPr lang="ru-RU" sz="2400" dirty="0" smtClean="0"/>
            </a:br>
            <a:r>
              <a:rPr lang="ru-RU" sz="2400" dirty="0" smtClean="0"/>
              <a:t> </a:t>
            </a:r>
            <a:br>
              <a:rPr lang="ru-RU" sz="2400" dirty="0" smtClean="0"/>
            </a:br>
            <a:r>
              <a:rPr lang="ru-RU" sz="2400" dirty="0" smtClean="0"/>
              <a:t>3.Изучение нормативно-правовой основы применения отдельных специальных средств активной обороны (палок специальных и наручников).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332656"/>
            <a:ext cx="6629400" cy="936104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 </a:t>
            </a:r>
          </a:p>
          <a:p>
            <a:r>
              <a:rPr lang="ru-RU" sz="4400" dirty="0" smtClean="0"/>
              <a:t>                                </a:t>
            </a:r>
            <a:r>
              <a:rPr lang="ru-RU" sz="5800" dirty="0" smtClean="0"/>
              <a:t>ЦЕЛИ УРОКА:</a:t>
            </a:r>
          </a:p>
          <a:p>
            <a:r>
              <a:rPr lang="ru-RU" sz="44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7848872" cy="4680521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1.  Понятие средств индивидуальной </a:t>
            </a:r>
            <a:r>
              <a:rPr lang="ru-RU" sz="2000" dirty="0" err="1" smtClean="0"/>
              <a:t>бронезащиты</a:t>
            </a:r>
            <a:r>
              <a:rPr lang="ru-RU" sz="2000" dirty="0" smtClean="0"/>
              <a:t> и активной обороны.</a:t>
            </a:r>
            <a:br>
              <a:rPr lang="ru-RU" sz="2000" dirty="0" smtClean="0"/>
            </a:br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ru-RU" sz="2000" dirty="0" smtClean="0"/>
              <a:t>2.  Классификация средств индивидуальной </a:t>
            </a:r>
            <a:r>
              <a:rPr lang="ru-RU" sz="2000" dirty="0" err="1" smtClean="0"/>
              <a:t>бронезащиты</a:t>
            </a:r>
            <a:r>
              <a:rPr lang="ru-RU" sz="2000" dirty="0" smtClean="0"/>
              <a:t> и активной обороны.</a:t>
            </a:r>
            <a:br>
              <a:rPr lang="ru-RU" sz="2000" dirty="0" smtClean="0"/>
            </a:br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ru-RU" sz="2000" dirty="0" smtClean="0"/>
              <a:t>3.  Тактика и правила применения отдельных специальных средств активной обороны (палок специальных и наручников)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88640"/>
            <a:ext cx="6629400" cy="151216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                        ПЛАН УРОКА: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popgun.ru/files/g/20/orig/117473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popgun.ru/files/g/20/orig/117473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popgun.ru/files/g/20/orig/117473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cdn2.ipn.ge/media/uploads/2019/07-27/dakavebaa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https://cdn2.ipn.ge/media/uploads/2019/07-27/dakavebaa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6" name="AutoShape 2" descr="https://popgun.ru/files/g/20/orig/117473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48" name="Picture 4" descr="https://popgun.ru/files/g/20/orig/117473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0"/>
            <a:ext cx="4536504" cy="6669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770" name="AutoShape 2" descr="https://cdn2.ipn.ge/media/uploads/2019/07-27/dakavebaa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2" name="AutoShape 4" descr="https://cdn2.ipn.ge/media/uploads/2019/07-27/dakavebaa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6" name="Picture 2" descr="https://nn.by/photos/generated/fb23628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928992" cy="6552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cdn2.ipn.ge/media/uploads/2019/07-27/dakavebaa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928992" cy="6552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s0.rbk.ru/v6_top_pics/media/img/3/50/75564508561250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93390"/>
            <a:ext cx="8856984" cy="67646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forum.escapefromtarkov.com/uploads/monthly_2016_01/tmpC322-74.thumb.jpg.7f105672b56dd7652a70f993bf2dae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8640"/>
            <a:ext cx="6624735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412776"/>
            <a:ext cx="8892480" cy="4896543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/>
              <a:t>По уровню защиты. </a:t>
            </a:r>
            <a:br>
              <a:rPr lang="ru-RU" sz="2000" dirty="0" smtClean="0"/>
            </a:br>
            <a:r>
              <a:rPr lang="ru-RU" sz="2000" dirty="0" smtClean="0"/>
              <a:t>Подразделяют на 10 классов (см. таблицу). Класс защиты определяется только в основных проекциях жизненно важных органов, а вся периферийная защита, как проявило, имеет более низкий уровень защиты.</a:t>
            </a:r>
            <a:br>
              <a:rPr lang="ru-RU" sz="2000" dirty="0" smtClean="0"/>
            </a:br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ru-RU" sz="2000" dirty="0" smtClean="0"/>
              <a:t>По функциональному назначению. Подразделяется на четыре типа: </a:t>
            </a:r>
            <a:br>
              <a:rPr lang="ru-RU" sz="2000" dirty="0" smtClean="0"/>
            </a:br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ru-RU" sz="2000" dirty="0" smtClean="0"/>
              <a:t>	</a:t>
            </a:r>
            <a:r>
              <a:rPr lang="ru-RU" sz="2000" dirty="0" err="1" smtClean="0"/>
              <a:t>скрытоносимые</a:t>
            </a:r>
            <a:r>
              <a:rPr lang="ru-RU" sz="2000" dirty="0" smtClean="0"/>
              <a:t>,</a:t>
            </a:r>
            <a:br>
              <a:rPr lang="ru-RU" sz="2000" dirty="0" smtClean="0"/>
            </a:br>
            <a:r>
              <a:rPr lang="ru-RU" sz="2000" dirty="0" smtClean="0"/>
              <a:t>	общего назначения,</a:t>
            </a:r>
            <a:br>
              <a:rPr lang="ru-RU" sz="2000" dirty="0" smtClean="0"/>
            </a:br>
            <a:r>
              <a:rPr lang="ru-RU" sz="2000" dirty="0" smtClean="0"/>
              <a:t>	специальные,</a:t>
            </a:r>
            <a:br>
              <a:rPr lang="ru-RU" sz="2000" dirty="0" smtClean="0"/>
            </a:br>
            <a:r>
              <a:rPr lang="ru-RU" sz="2000" dirty="0" smtClean="0"/>
              <a:t>	штурмовые.</a:t>
            </a:r>
            <a:br>
              <a:rPr lang="ru-RU" sz="2000" dirty="0" smtClean="0"/>
            </a:br>
            <a:r>
              <a:rPr lang="ru-RU" sz="2000" dirty="0" smtClean="0"/>
              <a:t> </a:t>
            </a:r>
            <a:br>
              <a:rPr lang="ru-RU" sz="2000" dirty="0" smtClean="0"/>
            </a:br>
            <a:r>
              <a:rPr lang="ru-RU" sz="2000" dirty="0" smtClean="0"/>
              <a:t>По размерно-ростовым характеристикам. </a:t>
            </a:r>
            <a:br>
              <a:rPr lang="ru-RU" sz="2000" dirty="0" smtClean="0"/>
            </a:br>
            <a:r>
              <a:rPr lang="ru-RU" sz="2000" dirty="0" smtClean="0"/>
              <a:t>Все бронежилеты разделены на два ростовые группы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60648"/>
            <a:ext cx="6629400" cy="864096"/>
          </a:xfrm>
        </p:spPr>
        <p:txBody>
          <a:bodyPr/>
          <a:lstStyle/>
          <a:p>
            <a:r>
              <a:rPr lang="ru-RU" dirty="0" smtClean="0"/>
              <a:t>              КЛАССИФИКАЦИЯ БРОНЕЖИЛЕТОВ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i01.fotocdn.net/s107/306dfb2ddb84296d/public_pin_l/23223735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7842"/>
            <a:ext cx="9144000" cy="6482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496944" cy="4104456"/>
          </a:xfrm>
        </p:spPr>
        <p:txBody>
          <a:bodyPr>
            <a:normAutofit fontScale="90000"/>
          </a:bodyPr>
          <a:lstStyle/>
          <a:p>
            <a:pPr lvl="0"/>
            <a:r>
              <a:rPr lang="ru-RU" sz="2800" dirty="0" smtClean="0"/>
              <a:t>Палки специальные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Средства ограничения подвижности </a:t>
            </a:r>
            <a:br>
              <a:rPr lang="ru-RU" sz="2800" dirty="0" smtClean="0"/>
            </a:br>
            <a:r>
              <a:rPr lang="ru-RU" sz="2800" dirty="0" smtClean="0"/>
              <a:t>(наручники)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Специальные газовые средства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Электрошоковые устройства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 smtClean="0"/>
              <a:t>Светошоковые</a:t>
            </a:r>
            <a:r>
              <a:rPr lang="ru-RU" sz="2800" dirty="0" smtClean="0"/>
              <a:t> устройства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Щиты (при проведении специальных мероприятий)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Служебные собаки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0"/>
            <a:ext cx="7344816" cy="1124744"/>
          </a:xfrm>
        </p:spPr>
        <p:txBody>
          <a:bodyPr/>
          <a:lstStyle/>
          <a:p>
            <a:r>
              <a:rPr lang="ru-RU" sz="2400" dirty="0" smtClean="0"/>
              <a:t>    СРЕДСТВА  АКТИВНОЙ ОБОРОНЫ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zakonwin.ru/wp-content/uploads/2020/02/6182b43022d71f935ab79046b4b59d9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1408"/>
            <a:ext cx="8928992" cy="6836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80920" cy="47525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0" dirty="0" smtClean="0"/>
              <a:t>Изучение нормативно-правовой основы применения специальных средств, в том числе конспектирование следующих статей Федеральный закон «О полиции» </a:t>
            </a:r>
            <a:br>
              <a:rPr lang="ru-RU" sz="2400" b="0" dirty="0" smtClean="0"/>
            </a:br>
            <a:r>
              <a:rPr lang="ru-RU" sz="2400" b="0" dirty="0" smtClean="0"/>
              <a:t>от 07.02.2011 N 3-ФЗ:</a:t>
            </a:r>
            <a:br>
              <a:rPr lang="ru-RU" sz="2400" b="0" dirty="0" smtClean="0"/>
            </a:b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/>
              <a:t> </a:t>
            </a:r>
            <a:br>
              <a:rPr lang="ru-RU" sz="2400" b="0" dirty="0" smtClean="0"/>
            </a:br>
            <a:r>
              <a:rPr lang="ru-RU" sz="2400" b="0" dirty="0" smtClean="0"/>
              <a:t>ст. 18 «Право на применение физической силы, специальных средств и огнестрельного оружия»</a:t>
            </a:r>
            <a:br>
              <a:rPr lang="ru-RU" sz="2400" b="0" dirty="0" smtClean="0"/>
            </a:br>
            <a:r>
              <a:rPr lang="ru-RU" sz="2400" b="0" dirty="0" smtClean="0"/>
              <a:t> </a:t>
            </a:r>
            <a:br>
              <a:rPr lang="ru-RU" sz="2400" b="0" dirty="0" smtClean="0"/>
            </a:br>
            <a:r>
              <a:rPr lang="ru-RU" sz="2400" b="0" dirty="0" smtClean="0"/>
              <a:t>ст. 21 «Применение специальных средств»</a:t>
            </a:r>
            <a:br>
              <a:rPr lang="ru-RU" sz="2400" b="0" dirty="0" smtClean="0"/>
            </a:br>
            <a:r>
              <a:rPr lang="ru-RU" sz="2400" b="0" dirty="0" smtClean="0"/>
              <a:t> </a:t>
            </a:r>
            <a:br>
              <a:rPr lang="ru-RU" sz="2400" b="0" dirty="0" smtClean="0"/>
            </a:br>
            <a:r>
              <a:rPr lang="ru-RU" sz="2400" b="0" dirty="0" smtClean="0"/>
              <a:t>ст. 22 «Запреты и ограничения, связанные с применением специальных средств»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0" dirty="0" smtClean="0"/>
              <a:t> 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b="0" dirty="0" smtClean="0"/>
              <a:t> 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 smtClean="0"/>
              <a:t> </a:t>
            </a:r>
            <a:br>
              <a:rPr lang="ru-RU" sz="1050" dirty="0" smtClean="0"/>
            </a:br>
            <a:r>
              <a:rPr lang="ru-RU" sz="1050" dirty="0" smtClean="0"/>
              <a:t> </a:t>
            </a:r>
            <a:br>
              <a:rPr lang="ru-RU" sz="1050" dirty="0" smtClean="0"/>
            </a:br>
            <a:endParaRPr lang="ru-RU" sz="105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260648"/>
            <a:ext cx="7200800" cy="792088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>Задание на самостоятельную работу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7992888" cy="458112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 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4000" dirty="0" smtClean="0"/>
              <a:t>СОБЛЮДАЙТЕ РЕЖИМ            САМОИЗОЛЯЦИИ, </a:t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 БЕРЕГИТЕ СЕБЯ!</a:t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764704"/>
            <a:ext cx="8892480" cy="100811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 Спасибо за внимание!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333</TotalTime>
  <Words>82</Words>
  <Application>Microsoft Office PowerPoint</Application>
  <PresentationFormat>Экран (4:3)</PresentationFormat>
  <Paragraphs>20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Техническая</vt:lpstr>
      <vt:lpstr>Понятие и классификация  средств индивидуальной бронезащиты      и активной обороны</vt:lpstr>
      <vt:lpstr>1.Изучение понятия и классификации средств индивидуальной бронезащиты и активной обороны, применяемых в ОВД;   2.Изучение тактики и правил применения отдельных специальных средств активной обороны (палок специальных  и наручников);    3.Изучение нормативно-правовой основы применения отдельных специальных средств активной обороны (палок специальных и наручников). </vt:lpstr>
      <vt:lpstr>  1.  Понятие средств индивидуальной бронезащиты и активной обороны.   2.  Классификация средств индивидуальной бронезащиты и активной обороны.   3.  Тактика и правила применения отдельных специальных средств активной обороны (палок специальных и наручников) </vt:lpstr>
      <vt:lpstr>Слайд 4</vt:lpstr>
      <vt:lpstr>Слайд 5</vt:lpstr>
      <vt:lpstr>Слайд 6</vt:lpstr>
      <vt:lpstr>Слайд 7</vt:lpstr>
      <vt:lpstr>Слайд 8</vt:lpstr>
      <vt:lpstr>По уровню защиты.  Подразделяют на 10 классов (см. таблицу). Класс защиты определяется только в основных проекциях жизненно важных органов, а вся периферийная защита, как проявило, имеет более низкий уровень защиты.   По функциональному назначению. Подразделяется на четыре типа:     скрытоносимые,  общего назначения,  специальные,  штурмовые.   По размерно-ростовым характеристикам.  Все бронежилеты разделены на два ростовые группы</vt:lpstr>
      <vt:lpstr>Слайд 10</vt:lpstr>
      <vt:lpstr>Палки специальные  Средства ограничения подвижности  (наручники)  Специальные газовые средства  Электрошоковые устройства  Светошоковые устройства  Щиты (при проведении специальных мероприятий)  Служебные собаки</vt:lpstr>
      <vt:lpstr>Слайд 12</vt:lpstr>
      <vt:lpstr>Изучение нормативно-правовой основы применения специальных средств, в том числе конспектирование следующих статей Федеральный закон «О полиции»  от 07.02.2011 N 3-ФЗ:    ст. 18 «Право на применение физической силы, специальных средств и огнестрельного оружия»   ст. 21 «Применение специальных средств»   ст. 22 «Запреты и ограничения, связанные с применением специальных средств»         </vt:lpstr>
      <vt:lpstr>  СОБЛЮДАЙТЕ РЕЖИМ            САМОИЗОЛЯЦИИ,    БЕРЕГИТЕ СЕБЯ!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и классификация  средств индивидуальной бронезащиты  и активной обороны</dc:title>
  <dc:creator>User</dc:creator>
  <cp:lastModifiedBy>User</cp:lastModifiedBy>
  <cp:revision>30</cp:revision>
  <dcterms:created xsi:type="dcterms:W3CDTF">2020-04-26T14:55:03Z</dcterms:created>
  <dcterms:modified xsi:type="dcterms:W3CDTF">2020-04-29T19:28:03Z</dcterms:modified>
</cp:coreProperties>
</file>