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90" r:id="rId16"/>
    <p:sldId id="272" r:id="rId17"/>
    <p:sldId id="273" r:id="rId18"/>
    <p:sldId id="275" r:id="rId19"/>
    <p:sldId id="276" r:id="rId20"/>
    <p:sldId id="277" r:id="rId21"/>
    <p:sldId id="285" r:id="rId22"/>
    <p:sldId id="284" r:id="rId23"/>
    <p:sldId id="278" r:id="rId24"/>
    <p:sldId id="286" r:id="rId25"/>
    <p:sldId id="279" r:id="rId26"/>
    <p:sldId id="280" r:id="rId27"/>
    <p:sldId id="281" r:id="rId28"/>
    <p:sldId id="282" r:id="rId29"/>
    <p:sldId id="287" r:id="rId30"/>
    <p:sldId id="283" r:id="rId31"/>
    <p:sldId id="288" r:id="rId32"/>
    <p:sldId id="289" r:id="rId33"/>
    <p:sldId id="257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301812-37CF-403C-96C5-D4CB6820F707}" type="doc">
      <dgm:prSet loTypeId="urn:microsoft.com/office/officeart/2005/8/layout/orgChart1" loCatId="hierarchy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EC46C174-3863-422D-96EC-19CF98C7E512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6D17C8C-DB7D-4814-A088-565D9A3A673C}" type="parTrans" cxnId="{07E75922-DFE6-43B2-A51F-8F8B847A9BCF}">
      <dgm:prSet/>
      <dgm:spPr/>
      <dgm:t>
        <a:bodyPr/>
        <a:lstStyle/>
        <a:p>
          <a:endParaRPr lang="ru-RU"/>
        </a:p>
      </dgm:t>
    </dgm:pt>
    <dgm:pt modelId="{AB0B65C9-299B-46AC-A906-72E4767242D7}" type="sibTrans" cxnId="{07E75922-DFE6-43B2-A51F-8F8B847A9BCF}">
      <dgm:prSet/>
      <dgm:spPr/>
      <dgm:t>
        <a:bodyPr/>
        <a:lstStyle/>
        <a:p>
          <a:endParaRPr lang="ru-RU"/>
        </a:p>
      </dgm:t>
    </dgm:pt>
    <dgm:pt modelId="{3D70FEC1-9C72-4AF0-95BF-B784F5E2C29B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1E02F49-9DD2-48FF-BE8D-4CA64A333411}" type="parTrans" cxnId="{C21CFC64-8DAA-432F-B341-E6BE1063E090}">
      <dgm:prSet/>
      <dgm:spPr/>
      <dgm:t>
        <a:bodyPr/>
        <a:lstStyle/>
        <a:p>
          <a:endParaRPr lang="ru-RU"/>
        </a:p>
      </dgm:t>
    </dgm:pt>
    <dgm:pt modelId="{C09682CA-98CE-4AE9-8DE7-AE30496A7729}" type="sibTrans" cxnId="{C21CFC64-8DAA-432F-B341-E6BE1063E090}">
      <dgm:prSet/>
      <dgm:spPr/>
      <dgm:t>
        <a:bodyPr/>
        <a:lstStyle/>
        <a:p>
          <a:endParaRPr lang="ru-RU"/>
        </a:p>
      </dgm:t>
    </dgm:pt>
    <dgm:pt modelId="{B7151CE4-1097-4191-A6DE-DE1F78E6AA68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D540A76-E506-4160-9A52-E2099DC09202}" type="parTrans" cxnId="{788DA920-8D09-4160-B293-25339EA1F0A6}">
      <dgm:prSet/>
      <dgm:spPr/>
      <dgm:t>
        <a:bodyPr/>
        <a:lstStyle/>
        <a:p>
          <a:endParaRPr lang="ru-RU"/>
        </a:p>
      </dgm:t>
    </dgm:pt>
    <dgm:pt modelId="{C4A81D42-3D31-4457-80CF-C7B65BF3E5E0}" type="sibTrans" cxnId="{788DA920-8D09-4160-B293-25339EA1F0A6}">
      <dgm:prSet/>
      <dgm:spPr/>
      <dgm:t>
        <a:bodyPr/>
        <a:lstStyle/>
        <a:p>
          <a:endParaRPr lang="ru-RU"/>
        </a:p>
      </dgm:t>
    </dgm:pt>
    <dgm:pt modelId="{A79CD796-66E9-491E-85EA-E6D728A90109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9BBF4F1-CA66-4A19-B946-0DF9BA323766}" type="parTrans" cxnId="{3C39D080-7679-465A-8527-97AAA7804C7E}">
      <dgm:prSet/>
      <dgm:spPr/>
      <dgm:t>
        <a:bodyPr/>
        <a:lstStyle/>
        <a:p>
          <a:endParaRPr lang="ru-RU"/>
        </a:p>
      </dgm:t>
    </dgm:pt>
    <dgm:pt modelId="{F7A32702-40FA-45D7-894C-307339E52554}" type="sibTrans" cxnId="{3C39D080-7679-465A-8527-97AAA7804C7E}">
      <dgm:prSet/>
      <dgm:spPr/>
      <dgm:t>
        <a:bodyPr/>
        <a:lstStyle/>
        <a:p>
          <a:endParaRPr lang="ru-RU"/>
        </a:p>
      </dgm:t>
    </dgm:pt>
    <dgm:pt modelId="{8550CC57-C7A5-42AF-9294-4079C0D328C5}" type="pres">
      <dgm:prSet presAssocID="{6B301812-37CF-403C-96C5-D4CB6820F70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2B9D981-9440-4E7D-9A9B-CE7A908D6070}" type="pres">
      <dgm:prSet presAssocID="{EC46C174-3863-422D-96EC-19CF98C7E512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030A57F5-C19A-4106-AAD4-6EE3909AB500}" type="pres">
      <dgm:prSet presAssocID="{EC46C174-3863-422D-96EC-19CF98C7E512}" presName="rootComposite1" presStyleCnt="0"/>
      <dgm:spPr/>
      <dgm:t>
        <a:bodyPr/>
        <a:lstStyle/>
        <a:p>
          <a:endParaRPr lang="ru-RU"/>
        </a:p>
      </dgm:t>
    </dgm:pt>
    <dgm:pt modelId="{7791E148-8BB5-49EC-807A-E23FE9340E59}" type="pres">
      <dgm:prSet presAssocID="{EC46C174-3863-422D-96EC-19CF98C7E512}" presName="rootText1" presStyleLbl="node0" presStyleIdx="0" presStyleCnt="1" custLinFactNeighborX="4677" custLinFactNeighborY="-525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EDE101-FC8B-494A-B09D-856509ACB1D0}" type="pres">
      <dgm:prSet presAssocID="{EC46C174-3863-422D-96EC-19CF98C7E51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7524A26-544F-4D0E-B856-1B8C0B004D13}" type="pres">
      <dgm:prSet presAssocID="{EC46C174-3863-422D-96EC-19CF98C7E512}" presName="hierChild2" presStyleCnt="0"/>
      <dgm:spPr/>
      <dgm:t>
        <a:bodyPr/>
        <a:lstStyle/>
        <a:p>
          <a:endParaRPr lang="ru-RU"/>
        </a:p>
      </dgm:t>
    </dgm:pt>
    <dgm:pt modelId="{1A00102B-0C3E-44A6-9AAE-849229DBE4BE}" type="pres">
      <dgm:prSet presAssocID="{21E02F49-9DD2-48FF-BE8D-4CA64A333411}" presName="Name37" presStyleLbl="parChTrans1D2" presStyleIdx="0" presStyleCnt="3"/>
      <dgm:spPr/>
      <dgm:t>
        <a:bodyPr/>
        <a:lstStyle/>
        <a:p>
          <a:endParaRPr lang="ru-RU"/>
        </a:p>
      </dgm:t>
    </dgm:pt>
    <dgm:pt modelId="{949F0B2F-0FC0-4D94-99D7-754015297FEC}" type="pres">
      <dgm:prSet presAssocID="{3D70FEC1-9C72-4AF0-95BF-B784F5E2C29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3A856F29-23B3-4D90-916E-5CB166CC2028}" type="pres">
      <dgm:prSet presAssocID="{3D70FEC1-9C72-4AF0-95BF-B784F5E2C29B}" presName="rootComposite" presStyleCnt="0"/>
      <dgm:spPr/>
      <dgm:t>
        <a:bodyPr/>
        <a:lstStyle/>
        <a:p>
          <a:endParaRPr lang="ru-RU"/>
        </a:p>
      </dgm:t>
    </dgm:pt>
    <dgm:pt modelId="{27BB4BDB-FA95-4567-B0FA-24033444A5E1}" type="pres">
      <dgm:prSet presAssocID="{3D70FEC1-9C72-4AF0-95BF-B784F5E2C29B}" presName="rootText" presStyleLbl="node2" presStyleIdx="0" presStyleCnt="3" custScaleY="89790" custLinFactNeighborX="14941" custLinFactNeighborY="-581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8CF413-1634-4A99-A49A-733331BE6ABD}" type="pres">
      <dgm:prSet presAssocID="{3D70FEC1-9C72-4AF0-95BF-B784F5E2C29B}" presName="rootConnector" presStyleLbl="node2" presStyleIdx="0" presStyleCnt="3"/>
      <dgm:spPr/>
      <dgm:t>
        <a:bodyPr/>
        <a:lstStyle/>
        <a:p>
          <a:endParaRPr lang="ru-RU"/>
        </a:p>
      </dgm:t>
    </dgm:pt>
    <dgm:pt modelId="{323B5C17-A582-4FA2-AC48-3C68ADA38DE5}" type="pres">
      <dgm:prSet presAssocID="{3D70FEC1-9C72-4AF0-95BF-B784F5E2C29B}" presName="hierChild4" presStyleCnt="0"/>
      <dgm:spPr/>
      <dgm:t>
        <a:bodyPr/>
        <a:lstStyle/>
        <a:p>
          <a:endParaRPr lang="ru-RU"/>
        </a:p>
      </dgm:t>
    </dgm:pt>
    <dgm:pt modelId="{BA9A5EE0-8B6D-4E98-B7F8-20D12F721591}" type="pres">
      <dgm:prSet presAssocID="{3D70FEC1-9C72-4AF0-95BF-B784F5E2C29B}" presName="hierChild5" presStyleCnt="0"/>
      <dgm:spPr/>
      <dgm:t>
        <a:bodyPr/>
        <a:lstStyle/>
        <a:p>
          <a:endParaRPr lang="ru-RU"/>
        </a:p>
      </dgm:t>
    </dgm:pt>
    <dgm:pt modelId="{5AA0BE2A-FA86-4B05-8B8D-FDA1F80E9FA2}" type="pres">
      <dgm:prSet presAssocID="{AD540A76-E506-4160-9A52-E2099DC09202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DA5C9ED-6B35-48FB-91ED-9DEC2E594927}" type="pres">
      <dgm:prSet presAssocID="{B7151CE4-1097-4191-A6DE-DE1F78E6AA68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F41A0119-27A7-491C-BDF6-589D51BA87FA}" type="pres">
      <dgm:prSet presAssocID="{B7151CE4-1097-4191-A6DE-DE1F78E6AA68}" presName="rootComposite" presStyleCnt="0"/>
      <dgm:spPr/>
      <dgm:t>
        <a:bodyPr/>
        <a:lstStyle/>
        <a:p>
          <a:endParaRPr lang="ru-RU"/>
        </a:p>
      </dgm:t>
    </dgm:pt>
    <dgm:pt modelId="{AF7B6982-ED5F-4E8F-BB38-593A2D5A0918}" type="pres">
      <dgm:prSet presAssocID="{B7151CE4-1097-4191-A6DE-DE1F78E6AA68}" presName="rootText" presStyleLbl="node2" presStyleIdx="1" presStyleCnt="3" custLinFactNeighborX="4677" custLinFactNeighborY="328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FB9C1C-6EEC-4631-8618-9FB676D1A6A3}" type="pres">
      <dgm:prSet presAssocID="{B7151CE4-1097-4191-A6DE-DE1F78E6AA68}" presName="rootConnector" presStyleLbl="node2" presStyleIdx="1" presStyleCnt="3"/>
      <dgm:spPr/>
      <dgm:t>
        <a:bodyPr/>
        <a:lstStyle/>
        <a:p>
          <a:endParaRPr lang="ru-RU"/>
        </a:p>
      </dgm:t>
    </dgm:pt>
    <dgm:pt modelId="{2986EC9B-C44D-43E8-BE57-7365FF360E98}" type="pres">
      <dgm:prSet presAssocID="{B7151CE4-1097-4191-A6DE-DE1F78E6AA68}" presName="hierChild4" presStyleCnt="0"/>
      <dgm:spPr/>
      <dgm:t>
        <a:bodyPr/>
        <a:lstStyle/>
        <a:p>
          <a:endParaRPr lang="ru-RU"/>
        </a:p>
      </dgm:t>
    </dgm:pt>
    <dgm:pt modelId="{ED02B31B-6F56-4458-B02A-D1BE457FCED0}" type="pres">
      <dgm:prSet presAssocID="{B7151CE4-1097-4191-A6DE-DE1F78E6AA68}" presName="hierChild5" presStyleCnt="0"/>
      <dgm:spPr/>
      <dgm:t>
        <a:bodyPr/>
        <a:lstStyle/>
        <a:p>
          <a:endParaRPr lang="ru-RU"/>
        </a:p>
      </dgm:t>
    </dgm:pt>
    <dgm:pt modelId="{548C293A-88E2-451D-B246-0A1671F36C00}" type="pres">
      <dgm:prSet presAssocID="{29BBF4F1-CA66-4A19-B946-0DF9BA323766}" presName="Name37" presStyleLbl="parChTrans1D2" presStyleIdx="2" presStyleCnt="3"/>
      <dgm:spPr/>
      <dgm:t>
        <a:bodyPr/>
        <a:lstStyle/>
        <a:p>
          <a:endParaRPr lang="ru-RU"/>
        </a:p>
      </dgm:t>
    </dgm:pt>
    <dgm:pt modelId="{354A4837-9776-4A51-A833-CBE772A64EA6}" type="pres">
      <dgm:prSet presAssocID="{A79CD796-66E9-491E-85EA-E6D728A9010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494F851B-B17D-4473-9E8F-C9FD646CD9E2}" type="pres">
      <dgm:prSet presAssocID="{A79CD796-66E9-491E-85EA-E6D728A90109}" presName="rootComposite" presStyleCnt="0"/>
      <dgm:spPr/>
      <dgm:t>
        <a:bodyPr/>
        <a:lstStyle/>
        <a:p>
          <a:endParaRPr lang="ru-RU"/>
        </a:p>
      </dgm:t>
    </dgm:pt>
    <dgm:pt modelId="{7504C643-7E04-4769-AB95-075380FF089C}" type="pres">
      <dgm:prSet presAssocID="{A79CD796-66E9-491E-85EA-E6D728A90109}" presName="rootText" presStyleLbl="node2" presStyleIdx="2" presStyleCnt="3" custLinFactNeighborX="-8580" custLinFactNeighborY="-581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44EA80-A8DC-41F9-885A-AC73ACFC18E4}" type="pres">
      <dgm:prSet presAssocID="{A79CD796-66E9-491E-85EA-E6D728A90109}" presName="rootConnector" presStyleLbl="node2" presStyleIdx="2" presStyleCnt="3"/>
      <dgm:spPr/>
      <dgm:t>
        <a:bodyPr/>
        <a:lstStyle/>
        <a:p>
          <a:endParaRPr lang="ru-RU"/>
        </a:p>
      </dgm:t>
    </dgm:pt>
    <dgm:pt modelId="{7B0544C0-6572-4D0B-AF1B-DA48B824E54C}" type="pres">
      <dgm:prSet presAssocID="{A79CD796-66E9-491E-85EA-E6D728A90109}" presName="hierChild4" presStyleCnt="0"/>
      <dgm:spPr/>
      <dgm:t>
        <a:bodyPr/>
        <a:lstStyle/>
        <a:p>
          <a:endParaRPr lang="ru-RU"/>
        </a:p>
      </dgm:t>
    </dgm:pt>
    <dgm:pt modelId="{16A875A9-713B-4077-9B01-2C5D17D39FF6}" type="pres">
      <dgm:prSet presAssocID="{A79CD796-66E9-491E-85EA-E6D728A90109}" presName="hierChild5" presStyleCnt="0"/>
      <dgm:spPr/>
      <dgm:t>
        <a:bodyPr/>
        <a:lstStyle/>
        <a:p>
          <a:endParaRPr lang="ru-RU"/>
        </a:p>
      </dgm:t>
    </dgm:pt>
    <dgm:pt modelId="{0E9D088B-92EE-4196-8291-98A07B346976}" type="pres">
      <dgm:prSet presAssocID="{EC46C174-3863-422D-96EC-19CF98C7E512}" presName="hierChild3" presStyleCnt="0"/>
      <dgm:spPr/>
      <dgm:t>
        <a:bodyPr/>
        <a:lstStyle/>
        <a:p>
          <a:endParaRPr lang="ru-RU"/>
        </a:p>
      </dgm:t>
    </dgm:pt>
  </dgm:ptLst>
  <dgm:cxnLst>
    <dgm:cxn modelId="{3E3E7B59-11BF-4731-8020-6DAE52110BF7}" type="presOf" srcId="{A79CD796-66E9-491E-85EA-E6D728A90109}" destId="{7504C643-7E04-4769-AB95-075380FF089C}" srcOrd="0" destOrd="0" presId="urn:microsoft.com/office/officeart/2005/8/layout/orgChart1"/>
    <dgm:cxn modelId="{1DDDE6BF-25FC-42E0-94D1-16D9122579C9}" type="presOf" srcId="{29BBF4F1-CA66-4A19-B946-0DF9BA323766}" destId="{548C293A-88E2-451D-B246-0A1671F36C00}" srcOrd="0" destOrd="0" presId="urn:microsoft.com/office/officeart/2005/8/layout/orgChart1"/>
    <dgm:cxn modelId="{C83B8A2F-DBD3-4811-AD07-ADDB938C2B80}" type="presOf" srcId="{EC46C174-3863-422D-96EC-19CF98C7E512}" destId="{7791E148-8BB5-49EC-807A-E23FE9340E59}" srcOrd="0" destOrd="0" presId="urn:microsoft.com/office/officeart/2005/8/layout/orgChart1"/>
    <dgm:cxn modelId="{11C28CA2-5157-4598-AEB6-64AFDEA611BC}" type="presOf" srcId="{21E02F49-9DD2-48FF-BE8D-4CA64A333411}" destId="{1A00102B-0C3E-44A6-9AAE-849229DBE4BE}" srcOrd="0" destOrd="0" presId="urn:microsoft.com/office/officeart/2005/8/layout/orgChart1"/>
    <dgm:cxn modelId="{7AE006AB-809A-4C7F-8F19-B4E0B396A1A4}" type="presOf" srcId="{B7151CE4-1097-4191-A6DE-DE1F78E6AA68}" destId="{D6FB9C1C-6EEC-4631-8618-9FB676D1A6A3}" srcOrd="1" destOrd="0" presId="urn:microsoft.com/office/officeart/2005/8/layout/orgChart1"/>
    <dgm:cxn modelId="{242C29DB-1A7B-4E30-A7B1-44AD87302172}" type="presOf" srcId="{3D70FEC1-9C72-4AF0-95BF-B784F5E2C29B}" destId="{27BB4BDB-FA95-4567-B0FA-24033444A5E1}" srcOrd="0" destOrd="0" presId="urn:microsoft.com/office/officeart/2005/8/layout/orgChart1"/>
    <dgm:cxn modelId="{3C39D080-7679-465A-8527-97AAA7804C7E}" srcId="{EC46C174-3863-422D-96EC-19CF98C7E512}" destId="{A79CD796-66E9-491E-85EA-E6D728A90109}" srcOrd="2" destOrd="0" parTransId="{29BBF4F1-CA66-4A19-B946-0DF9BA323766}" sibTransId="{F7A32702-40FA-45D7-894C-307339E52554}"/>
    <dgm:cxn modelId="{1DA13E0E-D236-48E1-9001-1CED77A8D262}" type="presOf" srcId="{EC46C174-3863-422D-96EC-19CF98C7E512}" destId="{A4EDE101-FC8B-494A-B09D-856509ACB1D0}" srcOrd="1" destOrd="0" presId="urn:microsoft.com/office/officeart/2005/8/layout/orgChart1"/>
    <dgm:cxn modelId="{3729D8C4-914A-4940-AAFE-03C11FFB2519}" type="presOf" srcId="{B7151CE4-1097-4191-A6DE-DE1F78E6AA68}" destId="{AF7B6982-ED5F-4E8F-BB38-593A2D5A0918}" srcOrd="0" destOrd="0" presId="urn:microsoft.com/office/officeart/2005/8/layout/orgChart1"/>
    <dgm:cxn modelId="{8BB94BBB-C633-44F0-B0E3-55867446966B}" type="presOf" srcId="{3D70FEC1-9C72-4AF0-95BF-B784F5E2C29B}" destId="{A78CF413-1634-4A99-A49A-733331BE6ABD}" srcOrd="1" destOrd="0" presId="urn:microsoft.com/office/officeart/2005/8/layout/orgChart1"/>
    <dgm:cxn modelId="{CD5C8E09-8791-46B3-B737-356A57333EC6}" type="presOf" srcId="{6B301812-37CF-403C-96C5-D4CB6820F707}" destId="{8550CC57-C7A5-42AF-9294-4079C0D328C5}" srcOrd="0" destOrd="0" presId="urn:microsoft.com/office/officeart/2005/8/layout/orgChart1"/>
    <dgm:cxn modelId="{3448B0F9-87D4-4F8E-BB23-A7B00E9D7AF2}" type="presOf" srcId="{AD540A76-E506-4160-9A52-E2099DC09202}" destId="{5AA0BE2A-FA86-4B05-8B8D-FDA1F80E9FA2}" srcOrd="0" destOrd="0" presId="urn:microsoft.com/office/officeart/2005/8/layout/orgChart1"/>
    <dgm:cxn modelId="{C21CFC64-8DAA-432F-B341-E6BE1063E090}" srcId="{EC46C174-3863-422D-96EC-19CF98C7E512}" destId="{3D70FEC1-9C72-4AF0-95BF-B784F5E2C29B}" srcOrd="0" destOrd="0" parTransId="{21E02F49-9DD2-48FF-BE8D-4CA64A333411}" sibTransId="{C09682CA-98CE-4AE9-8DE7-AE30496A7729}"/>
    <dgm:cxn modelId="{20A02256-64E5-480E-A096-DBBC348A81A4}" type="presOf" srcId="{A79CD796-66E9-491E-85EA-E6D728A90109}" destId="{B144EA80-A8DC-41F9-885A-AC73ACFC18E4}" srcOrd="1" destOrd="0" presId="urn:microsoft.com/office/officeart/2005/8/layout/orgChart1"/>
    <dgm:cxn modelId="{788DA920-8D09-4160-B293-25339EA1F0A6}" srcId="{EC46C174-3863-422D-96EC-19CF98C7E512}" destId="{B7151CE4-1097-4191-A6DE-DE1F78E6AA68}" srcOrd="1" destOrd="0" parTransId="{AD540A76-E506-4160-9A52-E2099DC09202}" sibTransId="{C4A81D42-3D31-4457-80CF-C7B65BF3E5E0}"/>
    <dgm:cxn modelId="{07E75922-DFE6-43B2-A51F-8F8B847A9BCF}" srcId="{6B301812-37CF-403C-96C5-D4CB6820F707}" destId="{EC46C174-3863-422D-96EC-19CF98C7E512}" srcOrd="0" destOrd="0" parTransId="{06D17C8C-DB7D-4814-A088-565D9A3A673C}" sibTransId="{AB0B65C9-299B-46AC-A906-72E4767242D7}"/>
    <dgm:cxn modelId="{1012F0B9-CDEF-4D14-89C4-836AB34D5537}" type="presParOf" srcId="{8550CC57-C7A5-42AF-9294-4079C0D328C5}" destId="{72B9D981-9440-4E7D-9A9B-CE7A908D6070}" srcOrd="0" destOrd="0" presId="urn:microsoft.com/office/officeart/2005/8/layout/orgChart1"/>
    <dgm:cxn modelId="{FB7354F2-1A0C-4DF4-9BF3-295386D06C32}" type="presParOf" srcId="{72B9D981-9440-4E7D-9A9B-CE7A908D6070}" destId="{030A57F5-C19A-4106-AAD4-6EE3909AB500}" srcOrd="0" destOrd="0" presId="urn:microsoft.com/office/officeart/2005/8/layout/orgChart1"/>
    <dgm:cxn modelId="{CB7F6D2B-0E46-40F5-8CFB-7CF3400F6CF9}" type="presParOf" srcId="{030A57F5-C19A-4106-AAD4-6EE3909AB500}" destId="{7791E148-8BB5-49EC-807A-E23FE9340E59}" srcOrd="0" destOrd="0" presId="urn:microsoft.com/office/officeart/2005/8/layout/orgChart1"/>
    <dgm:cxn modelId="{0A04476F-3C2F-49F7-AADF-269B0FAF1DEC}" type="presParOf" srcId="{030A57F5-C19A-4106-AAD4-6EE3909AB500}" destId="{A4EDE101-FC8B-494A-B09D-856509ACB1D0}" srcOrd="1" destOrd="0" presId="urn:microsoft.com/office/officeart/2005/8/layout/orgChart1"/>
    <dgm:cxn modelId="{00D05F02-0F30-4D99-9359-C427F8A8B59D}" type="presParOf" srcId="{72B9D981-9440-4E7D-9A9B-CE7A908D6070}" destId="{67524A26-544F-4D0E-B856-1B8C0B004D13}" srcOrd="1" destOrd="0" presId="urn:microsoft.com/office/officeart/2005/8/layout/orgChart1"/>
    <dgm:cxn modelId="{267C8676-B039-4669-822B-A1D0D0CAF59F}" type="presParOf" srcId="{67524A26-544F-4D0E-B856-1B8C0B004D13}" destId="{1A00102B-0C3E-44A6-9AAE-849229DBE4BE}" srcOrd="0" destOrd="0" presId="urn:microsoft.com/office/officeart/2005/8/layout/orgChart1"/>
    <dgm:cxn modelId="{A9019EC2-4D4E-4B80-8ECB-3FEEF6A53F29}" type="presParOf" srcId="{67524A26-544F-4D0E-B856-1B8C0B004D13}" destId="{949F0B2F-0FC0-4D94-99D7-754015297FEC}" srcOrd="1" destOrd="0" presId="urn:microsoft.com/office/officeart/2005/8/layout/orgChart1"/>
    <dgm:cxn modelId="{9F3E065C-98EC-4BA2-B785-B3F6AC9DF7B8}" type="presParOf" srcId="{949F0B2F-0FC0-4D94-99D7-754015297FEC}" destId="{3A856F29-23B3-4D90-916E-5CB166CC2028}" srcOrd="0" destOrd="0" presId="urn:microsoft.com/office/officeart/2005/8/layout/orgChart1"/>
    <dgm:cxn modelId="{1A0FEB18-7D08-4F64-A8E5-64C88A4EC2E5}" type="presParOf" srcId="{3A856F29-23B3-4D90-916E-5CB166CC2028}" destId="{27BB4BDB-FA95-4567-B0FA-24033444A5E1}" srcOrd="0" destOrd="0" presId="urn:microsoft.com/office/officeart/2005/8/layout/orgChart1"/>
    <dgm:cxn modelId="{14F5B315-1162-4FAD-8E76-CE039A62806D}" type="presParOf" srcId="{3A856F29-23B3-4D90-916E-5CB166CC2028}" destId="{A78CF413-1634-4A99-A49A-733331BE6ABD}" srcOrd="1" destOrd="0" presId="urn:microsoft.com/office/officeart/2005/8/layout/orgChart1"/>
    <dgm:cxn modelId="{E6B6343C-5039-4DF8-A02E-C5CDEB5E9132}" type="presParOf" srcId="{949F0B2F-0FC0-4D94-99D7-754015297FEC}" destId="{323B5C17-A582-4FA2-AC48-3C68ADA38DE5}" srcOrd="1" destOrd="0" presId="urn:microsoft.com/office/officeart/2005/8/layout/orgChart1"/>
    <dgm:cxn modelId="{07B3E1FD-9940-41F2-A3D4-758AC42687D2}" type="presParOf" srcId="{949F0B2F-0FC0-4D94-99D7-754015297FEC}" destId="{BA9A5EE0-8B6D-4E98-B7F8-20D12F721591}" srcOrd="2" destOrd="0" presId="urn:microsoft.com/office/officeart/2005/8/layout/orgChart1"/>
    <dgm:cxn modelId="{49702B80-DAFC-498D-B684-2E29237D5DFF}" type="presParOf" srcId="{67524A26-544F-4D0E-B856-1B8C0B004D13}" destId="{5AA0BE2A-FA86-4B05-8B8D-FDA1F80E9FA2}" srcOrd="2" destOrd="0" presId="urn:microsoft.com/office/officeart/2005/8/layout/orgChart1"/>
    <dgm:cxn modelId="{B3706F27-C1B3-4DE0-BA95-D496CF18E861}" type="presParOf" srcId="{67524A26-544F-4D0E-B856-1B8C0B004D13}" destId="{4DA5C9ED-6B35-48FB-91ED-9DEC2E594927}" srcOrd="3" destOrd="0" presId="urn:microsoft.com/office/officeart/2005/8/layout/orgChart1"/>
    <dgm:cxn modelId="{68784E79-EB44-4D4B-AB2A-81BA060D291A}" type="presParOf" srcId="{4DA5C9ED-6B35-48FB-91ED-9DEC2E594927}" destId="{F41A0119-27A7-491C-BDF6-589D51BA87FA}" srcOrd="0" destOrd="0" presId="urn:microsoft.com/office/officeart/2005/8/layout/orgChart1"/>
    <dgm:cxn modelId="{5FE5D1D5-A370-4202-AB16-6812A594A51D}" type="presParOf" srcId="{F41A0119-27A7-491C-BDF6-589D51BA87FA}" destId="{AF7B6982-ED5F-4E8F-BB38-593A2D5A0918}" srcOrd="0" destOrd="0" presId="urn:microsoft.com/office/officeart/2005/8/layout/orgChart1"/>
    <dgm:cxn modelId="{1C69564E-70CB-4DAA-901C-1D2026446D78}" type="presParOf" srcId="{F41A0119-27A7-491C-BDF6-589D51BA87FA}" destId="{D6FB9C1C-6EEC-4631-8618-9FB676D1A6A3}" srcOrd="1" destOrd="0" presId="urn:microsoft.com/office/officeart/2005/8/layout/orgChart1"/>
    <dgm:cxn modelId="{2FB8E002-E115-463F-ADE9-070A3D011588}" type="presParOf" srcId="{4DA5C9ED-6B35-48FB-91ED-9DEC2E594927}" destId="{2986EC9B-C44D-43E8-BE57-7365FF360E98}" srcOrd="1" destOrd="0" presId="urn:microsoft.com/office/officeart/2005/8/layout/orgChart1"/>
    <dgm:cxn modelId="{39B98AA0-57DA-4BA0-B847-53C24DCFF56F}" type="presParOf" srcId="{4DA5C9ED-6B35-48FB-91ED-9DEC2E594927}" destId="{ED02B31B-6F56-4458-B02A-D1BE457FCED0}" srcOrd="2" destOrd="0" presId="urn:microsoft.com/office/officeart/2005/8/layout/orgChart1"/>
    <dgm:cxn modelId="{605E8F96-EE87-42B0-8E86-1EDD59CB1AE6}" type="presParOf" srcId="{67524A26-544F-4D0E-B856-1B8C0B004D13}" destId="{548C293A-88E2-451D-B246-0A1671F36C00}" srcOrd="4" destOrd="0" presId="urn:microsoft.com/office/officeart/2005/8/layout/orgChart1"/>
    <dgm:cxn modelId="{2CDE7A3C-622C-4A3D-B18A-70BD16C47BAC}" type="presParOf" srcId="{67524A26-544F-4D0E-B856-1B8C0B004D13}" destId="{354A4837-9776-4A51-A833-CBE772A64EA6}" srcOrd="5" destOrd="0" presId="urn:microsoft.com/office/officeart/2005/8/layout/orgChart1"/>
    <dgm:cxn modelId="{BC4D45A9-9817-4553-95E7-79ECD4C0720C}" type="presParOf" srcId="{354A4837-9776-4A51-A833-CBE772A64EA6}" destId="{494F851B-B17D-4473-9E8F-C9FD646CD9E2}" srcOrd="0" destOrd="0" presId="urn:microsoft.com/office/officeart/2005/8/layout/orgChart1"/>
    <dgm:cxn modelId="{1A480518-C645-4A2A-AD6F-FFF5974F6CE0}" type="presParOf" srcId="{494F851B-B17D-4473-9E8F-C9FD646CD9E2}" destId="{7504C643-7E04-4769-AB95-075380FF089C}" srcOrd="0" destOrd="0" presId="urn:microsoft.com/office/officeart/2005/8/layout/orgChart1"/>
    <dgm:cxn modelId="{31BB2425-D86B-4278-837B-DD317688F853}" type="presParOf" srcId="{494F851B-B17D-4473-9E8F-C9FD646CD9E2}" destId="{B144EA80-A8DC-41F9-885A-AC73ACFC18E4}" srcOrd="1" destOrd="0" presId="urn:microsoft.com/office/officeart/2005/8/layout/orgChart1"/>
    <dgm:cxn modelId="{66D3B721-F85E-4C48-8E76-C3497650C06F}" type="presParOf" srcId="{354A4837-9776-4A51-A833-CBE772A64EA6}" destId="{7B0544C0-6572-4D0B-AF1B-DA48B824E54C}" srcOrd="1" destOrd="0" presId="urn:microsoft.com/office/officeart/2005/8/layout/orgChart1"/>
    <dgm:cxn modelId="{ACD84EB6-D571-4839-BBC7-C1777C83B2B4}" type="presParOf" srcId="{354A4837-9776-4A51-A833-CBE772A64EA6}" destId="{16A875A9-713B-4077-9B01-2C5D17D39FF6}" srcOrd="2" destOrd="0" presId="urn:microsoft.com/office/officeart/2005/8/layout/orgChart1"/>
    <dgm:cxn modelId="{0613FC9E-D1C1-4360-99DA-FD2ECDFE0EA6}" type="presParOf" srcId="{72B9D981-9440-4E7D-9A9B-CE7A908D6070}" destId="{0E9D088B-92EE-4196-8291-98A07B34697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8C293A-88E2-451D-B246-0A1671F36C00}">
      <dsp:nvSpPr>
        <dsp:cNvPr id="0" name=""/>
        <dsp:cNvSpPr/>
      </dsp:nvSpPr>
      <dsp:spPr>
        <a:xfrm>
          <a:off x="4227328" y="1377744"/>
          <a:ext cx="2592288" cy="4384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778"/>
              </a:lnTo>
              <a:lnTo>
                <a:pt x="2592288" y="185778"/>
              </a:lnTo>
              <a:lnTo>
                <a:pt x="2592288" y="438407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A0BE2A-FA86-4B05-8B8D-FDA1F80E9FA2}">
      <dsp:nvSpPr>
        <dsp:cNvPr id="0" name=""/>
        <dsp:cNvSpPr/>
      </dsp:nvSpPr>
      <dsp:spPr>
        <a:xfrm>
          <a:off x="4181608" y="1377744"/>
          <a:ext cx="91440" cy="15333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533303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00102B-0C3E-44A6-9AAE-849229DBE4BE}">
      <dsp:nvSpPr>
        <dsp:cNvPr id="0" name=""/>
        <dsp:cNvSpPr/>
      </dsp:nvSpPr>
      <dsp:spPr>
        <a:xfrm>
          <a:off x="1563028" y="1377744"/>
          <a:ext cx="2664300" cy="438407"/>
        </a:xfrm>
        <a:custGeom>
          <a:avLst/>
          <a:gdLst/>
          <a:ahLst/>
          <a:cxnLst/>
          <a:rect l="0" t="0" r="0" b="0"/>
          <a:pathLst>
            <a:path>
              <a:moveTo>
                <a:pt x="2664300" y="0"/>
              </a:moveTo>
              <a:lnTo>
                <a:pt x="2664300" y="185778"/>
              </a:lnTo>
              <a:lnTo>
                <a:pt x="0" y="185778"/>
              </a:lnTo>
              <a:lnTo>
                <a:pt x="0" y="438407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91E148-8BB5-49EC-807A-E23FE9340E59}">
      <dsp:nvSpPr>
        <dsp:cNvPr id="0" name=""/>
        <dsp:cNvSpPr/>
      </dsp:nvSpPr>
      <dsp:spPr>
        <a:xfrm>
          <a:off x="3024331" y="174748"/>
          <a:ext cx="2405992" cy="12029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24331" y="174748"/>
        <a:ext cx="2405992" cy="1202996"/>
      </dsp:txXfrm>
    </dsp:sp>
    <dsp:sp modelId="{27BB4BDB-FA95-4567-B0FA-24033444A5E1}">
      <dsp:nvSpPr>
        <dsp:cNvPr id="0" name=""/>
        <dsp:cNvSpPr/>
      </dsp:nvSpPr>
      <dsp:spPr>
        <a:xfrm>
          <a:off x="360031" y="1816152"/>
          <a:ext cx="2405992" cy="108017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0031" y="1816152"/>
        <a:ext cx="2405992" cy="1080170"/>
      </dsp:txXfrm>
    </dsp:sp>
    <dsp:sp modelId="{AF7B6982-ED5F-4E8F-BB38-593A2D5A0918}">
      <dsp:nvSpPr>
        <dsp:cNvPr id="0" name=""/>
        <dsp:cNvSpPr/>
      </dsp:nvSpPr>
      <dsp:spPr>
        <a:xfrm>
          <a:off x="3024331" y="2911047"/>
          <a:ext cx="2405992" cy="12029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24331" y="2911047"/>
        <a:ext cx="2405992" cy="1202996"/>
      </dsp:txXfrm>
    </dsp:sp>
    <dsp:sp modelId="{7504C643-7E04-4769-AB95-075380FF089C}">
      <dsp:nvSpPr>
        <dsp:cNvPr id="0" name=""/>
        <dsp:cNvSpPr/>
      </dsp:nvSpPr>
      <dsp:spPr>
        <a:xfrm>
          <a:off x="5616620" y="1816152"/>
          <a:ext cx="2405992" cy="12029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16620" y="1816152"/>
        <a:ext cx="2405992" cy="12029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B535-3448-4D4E-99E6-ADCC82458A28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57CA2-F93D-46C3-B5D6-90DA6B70C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30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B535-3448-4D4E-99E6-ADCC82458A28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57CA2-F93D-46C3-B5D6-90DA6B70C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275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B535-3448-4D4E-99E6-ADCC82458A28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57CA2-F93D-46C3-B5D6-90DA6B70C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2809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B535-3448-4D4E-99E6-ADCC82458A28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57CA2-F93D-46C3-B5D6-90DA6B70C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891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B535-3448-4D4E-99E6-ADCC82458A28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57CA2-F93D-46C3-B5D6-90DA6B70C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035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B535-3448-4D4E-99E6-ADCC82458A28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57CA2-F93D-46C3-B5D6-90DA6B70C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093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B535-3448-4D4E-99E6-ADCC82458A28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57CA2-F93D-46C3-B5D6-90DA6B70C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6558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B535-3448-4D4E-99E6-ADCC82458A28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57CA2-F93D-46C3-B5D6-90DA6B70C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972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B535-3448-4D4E-99E6-ADCC82458A28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57CA2-F93D-46C3-B5D6-90DA6B70C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856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B535-3448-4D4E-99E6-ADCC82458A28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57CA2-F93D-46C3-B5D6-90DA6B70C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503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AB535-3448-4D4E-99E6-ADCC82458A28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57CA2-F93D-46C3-B5D6-90DA6B70C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386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AB535-3448-4D4E-99E6-ADCC82458A28}" type="datetimeFigureOut">
              <a:rPr lang="ru-RU" smtClean="0"/>
              <a:t>03.02.2021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57CA2-F93D-46C3-B5D6-90DA6B70C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1220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Проект в средней группе</a:t>
            </a:r>
            <a:br>
              <a:rPr lang="ru-RU" dirty="0" smtClean="0"/>
            </a:br>
            <a:r>
              <a:rPr lang="ru-RU" dirty="0" smtClean="0"/>
              <a:t>«Удивительный мир эмоций»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 algn="r"/>
            <a:r>
              <a:rPr lang="ru-RU" sz="2000" dirty="0">
                <a:solidFill>
                  <a:schemeClr val="tx1"/>
                </a:solidFill>
              </a:rPr>
              <a:t>Некрасова А.В</a:t>
            </a:r>
            <a:r>
              <a:rPr lang="ru-RU" sz="2000" dirty="0" smtClean="0">
                <a:solidFill>
                  <a:schemeClr val="tx1"/>
                </a:solidFill>
              </a:rPr>
              <a:t>., воспитатель,  </a:t>
            </a:r>
            <a:r>
              <a:rPr lang="ru-RU" sz="2000" dirty="0">
                <a:solidFill>
                  <a:schemeClr val="tx1"/>
                </a:solidFill>
              </a:rPr>
              <a:t>высшая </a:t>
            </a:r>
            <a:r>
              <a:rPr lang="ru-RU" sz="2000" dirty="0" err="1" smtClean="0">
                <a:solidFill>
                  <a:schemeClr val="tx1"/>
                </a:solidFill>
              </a:rPr>
              <a:t>квал</a:t>
            </a:r>
            <a:r>
              <a:rPr lang="ru-RU" sz="2000" dirty="0" smtClean="0">
                <a:solidFill>
                  <a:schemeClr val="tx1"/>
                </a:solidFill>
              </a:rPr>
              <a:t>. </a:t>
            </a:r>
            <a:r>
              <a:rPr lang="ru-RU" sz="2000" dirty="0">
                <a:solidFill>
                  <a:schemeClr val="tx1"/>
                </a:solidFill>
              </a:rPr>
              <a:t>категория</a:t>
            </a:r>
          </a:p>
          <a:p>
            <a:pPr lvl="0" algn="r"/>
            <a:r>
              <a:rPr lang="ru-RU" sz="2000" dirty="0" err="1">
                <a:solidFill>
                  <a:schemeClr val="tx1"/>
                </a:solidFill>
              </a:rPr>
              <a:t>Рубанова</a:t>
            </a:r>
            <a:r>
              <a:rPr lang="ru-RU" sz="2000" dirty="0">
                <a:solidFill>
                  <a:schemeClr val="tx1"/>
                </a:solidFill>
              </a:rPr>
              <a:t> О.В</a:t>
            </a:r>
            <a:r>
              <a:rPr lang="ru-RU" sz="2000" dirty="0" smtClean="0">
                <a:solidFill>
                  <a:schemeClr val="tx1"/>
                </a:solidFill>
              </a:rPr>
              <a:t>., воспитатель</a:t>
            </a:r>
          </a:p>
          <a:p>
            <a:pPr lvl="0" algn="r"/>
            <a:r>
              <a:rPr lang="ru-RU" sz="2000" dirty="0" smtClean="0">
                <a:solidFill>
                  <a:schemeClr val="tx1"/>
                </a:solidFill>
              </a:rPr>
              <a:t>Буренок С.Г., руководитель физ. воспитания, высшая </a:t>
            </a:r>
            <a:r>
              <a:rPr lang="ru-RU" sz="2000" dirty="0" err="1" smtClean="0">
                <a:solidFill>
                  <a:schemeClr val="tx1"/>
                </a:solidFill>
              </a:rPr>
              <a:t>квал</a:t>
            </a:r>
            <a:r>
              <a:rPr lang="ru-RU" sz="2000" dirty="0" smtClean="0">
                <a:solidFill>
                  <a:schemeClr val="tx1"/>
                </a:solidFill>
              </a:rPr>
              <a:t>. категория</a:t>
            </a:r>
            <a:endParaRPr lang="ru-RU" sz="20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31800" y="834971"/>
            <a:ext cx="8280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200" b="1" i="1" dirty="0">
                <a:latin typeface="Georgia" pitchFamily="18" charset="0"/>
              </a:rPr>
              <a:t>МУНИЦИПАЛЬНОЕ КАЗЕННОЕ ДОШКОЛЬНОЕ ОБРАЗОВАТЕЛЬНОЕ УЧРЕЖДЕНИЕ</a:t>
            </a:r>
          </a:p>
          <a:p>
            <a:pPr algn="ctr"/>
            <a:r>
              <a:rPr lang="ru-RU" sz="1200" b="1" i="1" dirty="0">
                <a:latin typeface="Georgia" pitchFamily="18" charset="0"/>
              </a:rPr>
              <a:t> ГОРОДА НОВОСИБИРСКА </a:t>
            </a:r>
          </a:p>
          <a:p>
            <a:pPr algn="ctr"/>
            <a:r>
              <a:rPr lang="ru-RU" sz="1200" b="1" i="1" dirty="0">
                <a:latin typeface="Georgia" pitchFamily="18" charset="0"/>
              </a:rPr>
              <a:t>«ДЕТСКИЙ САД № 331 КОМБИНИРОВАННОГО ВИДА»</a:t>
            </a:r>
          </a:p>
        </p:txBody>
      </p:sp>
    </p:spTree>
    <p:extLst>
      <p:ext uri="{BB962C8B-B14F-4D97-AF65-F5344CB8AC3E}">
        <p14:creationId xmlns:p14="http://schemas.microsoft.com/office/powerpoint/2010/main" val="22099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Развитие эмоционально – волевой сферы – один из важнейших аспектов воспитания ребенка.</a:t>
            </a:r>
          </a:p>
          <a:p>
            <a:pPr marL="0" indent="0" algn="just">
              <a:buNone/>
            </a:pPr>
            <a:r>
              <a:rPr lang="ru-RU" dirty="0" smtClean="0"/>
              <a:t>В настоящее время, заботясь о физическом и познавательном развитии ребенка, взрослые зачастую забывают о важности его эмоционально – личностного развития, которое напрямую связано с психологическим и социальным благополучии ребенка. В связи с этим и появляются огромное количество проблем: низкая самооценка, не умение выражать и справляться с отрицательными эмоциями, не понимание эмоций других людей, эмоциональное безразличие и прочее.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3454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 smtClean="0"/>
              <a:t>развивать представление детей о разнообразном мире эмоций. </a:t>
            </a:r>
            <a:endParaRPr lang="ru-RU" dirty="0"/>
          </a:p>
        </p:txBody>
      </p:sp>
      <p:pic>
        <p:nvPicPr>
          <p:cNvPr id="11266" name="Picture 2" descr="D:\Алена\дет.сад\фото новых дельфинов\январь 2021\20210128_09404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3" t="25914"/>
          <a:stretch/>
        </p:blipFill>
        <p:spPr bwMode="auto">
          <a:xfrm>
            <a:off x="2051720" y="2996952"/>
            <a:ext cx="5018686" cy="3289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8830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ru-RU" dirty="0" smtClean="0"/>
              <a:t>Научить ребенка выражать свои эмоции и чувства; </a:t>
            </a:r>
          </a:p>
          <a:p>
            <a:pPr algn="just"/>
            <a:r>
              <a:rPr lang="ru-RU" dirty="0" smtClean="0"/>
              <a:t>Познакомить детей с миром эмоций; </a:t>
            </a:r>
          </a:p>
          <a:p>
            <a:pPr algn="just"/>
            <a:r>
              <a:rPr lang="ru-RU" dirty="0" smtClean="0"/>
              <a:t>Развивать способность выражать чувства гнева, страха, злости в социально приемлемой форме (не толкаться, не бить другого, не кидать игрушку); </a:t>
            </a:r>
          </a:p>
          <a:p>
            <a:pPr algn="just"/>
            <a:r>
              <a:rPr lang="ru-RU" dirty="0" smtClean="0"/>
              <a:t>Формировать нормы общения, принятые в обществе (приветствовать других людей при встрече и прощаться, вежливо разговаривать, благодарить за помощь или угощение и прочее); </a:t>
            </a:r>
          </a:p>
          <a:p>
            <a:pPr algn="just"/>
            <a:r>
              <a:rPr lang="ru-RU" dirty="0" smtClean="0"/>
              <a:t>Учить детей узнавать схематические изображения эмоций, привлекать детей к их воспроизведению;</a:t>
            </a:r>
          </a:p>
          <a:p>
            <a:pPr algn="just"/>
            <a:r>
              <a:rPr lang="ru-RU" dirty="0" smtClean="0"/>
              <a:t>Способствовать психоэмоциональной коррекции.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1619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Паспорт проекта: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 smtClean="0"/>
              <a:t>Тип проекта: познавательно-творческий</a:t>
            </a:r>
          </a:p>
          <a:p>
            <a:pPr marL="0" indent="0" algn="just">
              <a:buNone/>
            </a:pPr>
            <a:r>
              <a:rPr lang="ru-RU" dirty="0" smtClean="0"/>
              <a:t>Продолжительность проекта: 1 неделя</a:t>
            </a:r>
          </a:p>
          <a:p>
            <a:pPr marL="0" indent="0" algn="just">
              <a:buNone/>
            </a:pPr>
            <a:r>
              <a:rPr lang="ru-RU" dirty="0" smtClean="0"/>
              <a:t>Возраст детей: 4-5 лет</a:t>
            </a:r>
          </a:p>
          <a:p>
            <a:pPr marL="0" indent="0" algn="just">
              <a:buNone/>
            </a:pPr>
            <a:r>
              <a:rPr lang="ru-RU" dirty="0" smtClean="0"/>
              <a:t>Участники проекта: дети средней группы; родители; воспитатели, специалисты детского сада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6454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Предполагаемые результаты: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Развитие эмоционально-ценностной сферы воспитанников средней группы;</a:t>
            </a:r>
          </a:p>
          <a:p>
            <a:pPr algn="just"/>
            <a:r>
              <a:rPr lang="ru-RU" dirty="0" smtClean="0"/>
              <a:t>Развитие умения детей 4-5 лет контролировать свои эмоции;</a:t>
            </a:r>
          </a:p>
          <a:p>
            <a:pPr algn="just"/>
            <a:r>
              <a:rPr lang="ru-RU" dirty="0" smtClean="0"/>
              <a:t>Заинтересованность родителей в проблеме «Психологическое здоровье дошкольников».</a:t>
            </a:r>
          </a:p>
          <a:p>
            <a:pPr algn="just"/>
            <a:r>
              <a:rPr lang="ru-RU" dirty="0" smtClean="0"/>
              <a:t>Участие родителей в совместных акциях;</a:t>
            </a:r>
          </a:p>
          <a:p>
            <a:pPr algn="just"/>
            <a:r>
              <a:rPr lang="ru-RU" dirty="0" smtClean="0"/>
              <a:t>Создание в группе «Уголка настроения», картотеки игр «Эмоции», дидактических и наглядных материалов по теме.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1988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1561684"/>
              </p:ext>
            </p:extLst>
          </p:nvPr>
        </p:nvGraphicFramePr>
        <p:xfrm>
          <a:off x="336561" y="117605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54297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Подготовительный этап: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Информирование родителей о проекте, его целей;</a:t>
            </a:r>
          </a:p>
          <a:p>
            <a:r>
              <a:rPr lang="ru-RU" dirty="0" smtClean="0"/>
              <a:t>Подбор методической и художественной литературы по выбранной тематике проекта;</a:t>
            </a:r>
          </a:p>
          <a:p>
            <a:r>
              <a:rPr lang="ru-RU" dirty="0" smtClean="0"/>
              <a:t>Подбор дидактических, подвижных, сюжетно- ролевых игр;</a:t>
            </a:r>
          </a:p>
          <a:p>
            <a:r>
              <a:rPr lang="ru-RU" dirty="0" smtClean="0"/>
              <a:t>Подбор необходимого оборудования и пособий для практического обогащения проекта;</a:t>
            </a:r>
          </a:p>
          <a:p>
            <a:r>
              <a:rPr lang="ru-RU" dirty="0" smtClean="0"/>
              <a:t>Организация развивающей среды в соответствии с проектом.</a:t>
            </a:r>
          </a:p>
          <a:p>
            <a:endParaRPr lang="ru-RU" dirty="0"/>
          </a:p>
        </p:txBody>
      </p:sp>
      <p:pic>
        <p:nvPicPr>
          <p:cNvPr id="23554" name="Picture 2" descr="D:\Алена\дет.сад\фото новых дельфинов\январь 2021\20210128_09265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07976" y="1908482"/>
            <a:ext cx="4541713" cy="340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207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Основной этап:</a:t>
            </a:r>
            <a:endParaRPr lang="ru-RU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1221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 день. ФЦКМ «Поможем Крошу»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b="1" dirty="0" smtClean="0"/>
              <a:t>Цель: </a:t>
            </a:r>
            <a:r>
              <a:rPr lang="ru-RU" dirty="0" smtClean="0"/>
              <a:t>познакомить детей с разными проявлениями эмоций.</a:t>
            </a:r>
          </a:p>
          <a:p>
            <a:pPr marL="0" indent="0" algn="just">
              <a:buNone/>
            </a:pPr>
            <a:r>
              <a:rPr lang="ru-RU" b="1" dirty="0" smtClean="0"/>
              <a:t>Задачи:</a:t>
            </a:r>
          </a:p>
          <a:p>
            <a:pPr algn="just"/>
            <a:r>
              <a:rPr lang="ru-RU" dirty="0" smtClean="0"/>
              <a:t>учить понимать и употреблять в своей речи слова, обозначающие эмоциональное состояние;</a:t>
            </a:r>
          </a:p>
          <a:p>
            <a:pPr algn="just"/>
            <a:r>
              <a:rPr lang="ru-RU" dirty="0" smtClean="0"/>
              <a:t> развивать умение использовать для воплощения образа выразительные средства</a:t>
            </a:r>
            <a:r>
              <a:rPr lang="ru-RU" b="1" dirty="0" smtClean="0"/>
              <a:t> </a:t>
            </a:r>
            <a:r>
              <a:rPr lang="ru-RU" i="1" dirty="0" smtClean="0"/>
              <a:t>(интонация, мимика, жест);</a:t>
            </a:r>
          </a:p>
          <a:p>
            <a:r>
              <a:rPr lang="ru-RU" dirty="0" smtClean="0"/>
              <a:t>побуждать эмоционально откликаться на переживания персонажей;</a:t>
            </a:r>
          </a:p>
          <a:p>
            <a:r>
              <a:rPr lang="ru-RU" dirty="0" smtClean="0"/>
              <a:t>воспитывать навыки позитивного межличностного общения, умения быть терпимым к чувствам и желаниям друг друга.</a:t>
            </a:r>
          </a:p>
          <a:p>
            <a:pPr algn="just"/>
            <a:endParaRPr lang="ru-RU" i="1" dirty="0" smtClean="0"/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90219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8" y="14714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539552" y="908720"/>
            <a:ext cx="4040188" cy="639762"/>
          </a:xfrm>
        </p:spPr>
        <p:txBody>
          <a:bodyPr/>
          <a:lstStyle/>
          <a:p>
            <a:r>
              <a:rPr lang="ru-RU" dirty="0" smtClean="0"/>
              <a:t>«Такие разные эмоции</a:t>
            </a:r>
            <a:endParaRPr lang="ru-RU" dirty="0"/>
          </a:p>
        </p:txBody>
      </p:sp>
      <p:pic>
        <p:nvPicPr>
          <p:cNvPr id="3075" name="Picture 3" descr="D:\Алена\дет.сад\фото новых дельфинов\январь 2021\20210125_08574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>
            <a:off x="411172" y="1938676"/>
            <a:ext cx="4675396" cy="350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Алена\дет.сад\фото новых дельфинов\январь 2021\20210125_090418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4409982" y="1671550"/>
            <a:ext cx="4752528" cy="356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2327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-28484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539552" y="836712"/>
            <a:ext cx="4040188" cy="639762"/>
          </a:xfrm>
        </p:spPr>
        <p:txBody>
          <a:bodyPr/>
          <a:lstStyle/>
          <a:p>
            <a:pPr algn="ctr"/>
            <a:r>
              <a:rPr lang="ru-RU" dirty="0" smtClean="0"/>
              <a:t>Как бороться со злостью?</a:t>
            </a:r>
            <a:endParaRPr lang="ru-RU" dirty="0"/>
          </a:p>
        </p:txBody>
      </p:sp>
      <p:pic>
        <p:nvPicPr>
          <p:cNvPr id="4098" name="Picture 2" descr="D:\Алена\дет.сад\фото новых дельфинов\январь 2021\20210125_09092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16832"/>
            <a:ext cx="4710311" cy="3532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>
          <a:xfrm>
            <a:off x="4716016" y="908720"/>
            <a:ext cx="4041775" cy="639762"/>
          </a:xfrm>
        </p:spPr>
        <p:txBody>
          <a:bodyPr/>
          <a:lstStyle/>
          <a:p>
            <a:pPr algn="ctr"/>
            <a:r>
              <a:rPr lang="ru-RU" dirty="0" smtClean="0"/>
              <a:t>Башня дружбы</a:t>
            </a:r>
            <a:endParaRPr lang="ru-RU" dirty="0"/>
          </a:p>
        </p:txBody>
      </p:sp>
      <p:pic>
        <p:nvPicPr>
          <p:cNvPr id="4099" name="Picture 3" descr="D:\Алена\дет.сад\фото новых дельфинов\январь 2021\20210125_09260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4670607" y="2394289"/>
            <a:ext cx="4395713" cy="329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704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 день. «Мои эмоции»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b="1" dirty="0" smtClean="0"/>
              <a:t>Цель: </a:t>
            </a:r>
            <a:r>
              <a:rPr lang="ru-RU" dirty="0" smtClean="0"/>
              <a:t>Развитие эмоциональной сферы   дошкольников.</a:t>
            </a:r>
          </a:p>
          <a:p>
            <a:pPr marL="0" indent="0" algn="just">
              <a:buNone/>
            </a:pPr>
            <a:r>
              <a:rPr lang="ru-RU" b="1" dirty="0" smtClean="0"/>
              <a:t>Задачи:</a:t>
            </a:r>
          </a:p>
          <a:p>
            <a:pPr algn="just"/>
            <a:r>
              <a:rPr lang="ru-RU" dirty="0" smtClean="0"/>
              <a:t>Закрепить умение узнавать и выражать эмоциональные состояний в мимике.</a:t>
            </a:r>
          </a:p>
          <a:p>
            <a:pPr algn="just"/>
            <a:r>
              <a:rPr lang="ru-RU" dirty="0" smtClean="0"/>
              <a:t>Развитие произвольного внимания, зрительного и слухового восприятия, речи детей. Побуждать детей давать связные, полные ответы.</a:t>
            </a:r>
          </a:p>
          <a:p>
            <a:pPr algn="just"/>
            <a:r>
              <a:rPr lang="ru-RU" dirty="0" smtClean="0"/>
              <a:t>Воспитание чуткости, умения сопереживать, желания прийти на помощь</a:t>
            </a:r>
          </a:p>
          <a:p>
            <a:pPr algn="just"/>
            <a:r>
              <a:rPr lang="ru-RU" dirty="0" smtClean="0"/>
              <a:t>Формирование положительного эмоционального настроя, сплочение группы детей.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58768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Баночки эмоций</a:t>
            </a:r>
            <a:endParaRPr lang="ru-RU" dirty="0"/>
          </a:p>
        </p:txBody>
      </p:sp>
      <p:pic>
        <p:nvPicPr>
          <p:cNvPr id="20482" name="Picture 2" descr="D:\Алена\дет.сад\фото новых дельфинов\январь 2021\IMG-20210202-WA002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D:\Алена\дет.сад\фото новых дельфинов\январь 2021\IMG-20210202-WA001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86686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/>
          <a:lstStyle/>
          <a:p>
            <a:r>
              <a:rPr lang="ru-RU" dirty="0" smtClean="0"/>
              <a:t>Театр настроения своими руками</a:t>
            </a:r>
            <a:endParaRPr lang="ru-RU" dirty="0"/>
          </a:p>
        </p:txBody>
      </p:sp>
      <p:pic>
        <p:nvPicPr>
          <p:cNvPr id="21506" name="Picture 2" descr="D:\Алена\дет.сад\фото новых дельфинов\январь 2021\IMG-20210202-WA001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D:\Алена\дет.сад\фото новых дельфинов\январь 2021\IMG-20210202-WA002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17187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 день. Маска эмоций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b="1" dirty="0" smtClean="0"/>
              <a:t>Цель: </a:t>
            </a:r>
            <a:r>
              <a:rPr lang="ru-RU" dirty="0" smtClean="0"/>
              <a:t>Знакомство с эмоциями «удивленье», «радость», «грусть», «злость»</a:t>
            </a:r>
          </a:p>
          <a:p>
            <a:pPr marL="0" indent="0" algn="just">
              <a:buNone/>
            </a:pPr>
            <a:r>
              <a:rPr lang="ru-RU" b="1" dirty="0" smtClean="0"/>
              <a:t>Задачи:</a:t>
            </a:r>
          </a:p>
          <a:p>
            <a:pPr algn="just"/>
            <a:r>
              <a:rPr lang="ru-RU" dirty="0" smtClean="0"/>
              <a:t>Научить понимать собственное эмоциональное состояние, выражать свои чувства и распознавать чувства других людей через мимику;</a:t>
            </a:r>
          </a:p>
          <a:p>
            <a:pPr algn="just"/>
            <a:r>
              <a:rPr lang="ru-RU" dirty="0" smtClean="0"/>
              <a:t>Развивать навыки сотрудничества, общения. Развивать творческий потенциал; </a:t>
            </a:r>
          </a:p>
          <a:p>
            <a:pPr algn="just"/>
            <a:r>
              <a:rPr lang="ru-RU" dirty="0" smtClean="0"/>
              <a:t>Воспитывать самостоятельность, инициативность, умение доводить дел до конца.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51166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D:\Алена\дет.сад\фото новых дельфинов\январь 2021\IMG-20210202-WA001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8923" y="810742"/>
            <a:ext cx="3942438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D:\Алена\дет.сад\фото новых дельфинов\январь 2021\IMG-20210202-WA002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844824"/>
            <a:ext cx="4585135" cy="3438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53519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4 день. Социально – коммуникативные игры.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b="1" dirty="0" smtClean="0"/>
              <a:t>Цель: </a:t>
            </a:r>
            <a:r>
              <a:rPr lang="ru-RU" dirty="0" smtClean="0"/>
              <a:t>способствовать созданию спокойной, доверительной обстановки в группе.</a:t>
            </a:r>
          </a:p>
          <a:p>
            <a:pPr marL="0" indent="0" algn="just">
              <a:buNone/>
            </a:pPr>
            <a:r>
              <a:rPr lang="ru-RU" b="1" dirty="0" smtClean="0"/>
              <a:t>Задачи:</a:t>
            </a:r>
          </a:p>
          <a:p>
            <a:pPr algn="just"/>
            <a:r>
              <a:rPr lang="ru-RU" dirty="0" smtClean="0"/>
              <a:t>Обеспечить  развитие социальной уверенности у дошкольников. Повысить самооценку детей, их уверенность в себе.</a:t>
            </a:r>
          </a:p>
          <a:p>
            <a:pPr algn="just"/>
            <a:r>
              <a:rPr lang="ru-RU" dirty="0" smtClean="0"/>
              <a:t>Развивать умение чувствовать и понимать другого.</a:t>
            </a:r>
          </a:p>
          <a:p>
            <a:pPr algn="just"/>
            <a:r>
              <a:rPr lang="ru-RU" dirty="0" smtClean="0"/>
              <a:t>Развивать любознательность, наблюдательность.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263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«Паутина дружбы»</a:t>
            </a:r>
            <a:endParaRPr lang="ru-RU" dirty="0"/>
          </a:p>
        </p:txBody>
      </p:sp>
      <p:pic>
        <p:nvPicPr>
          <p:cNvPr id="5122" name="Picture 2" descr="D:\Алена\дет.сад\фото новых дельфинов\январь 2021\20210128_08132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61" y="1340768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Алена\дет.сад\фото новых дельфинов\январь 2021\20210128_08134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361" y="3240543"/>
            <a:ext cx="4303255" cy="3227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5513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«Большое доброе животное»</a:t>
            </a:r>
            <a:endParaRPr lang="ru-RU" dirty="0"/>
          </a:p>
        </p:txBody>
      </p:sp>
      <p:pic>
        <p:nvPicPr>
          <p:cNvPr id="6147" name="Picture 3" descr="D:\Алена\дет.сад\фото новых дельфинов\январь 2021\20210128_08595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39552" y="2060848"/>
            <a:ext cx="4416491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Алена\дет.сад\фото новых дельфинов\январь 2021\20210128_09102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92318" y="1908482"/>
            <a:ext cx="4541713" cy="340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89617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«Ручеек»</a:t>
            </a:r>
            <a:endParaRPr lang="ru-RU" dirty="0"/>
          </a:p>
        </p:txBody>
      </p:sp>
      <p:pic>
        <p:nvPicPr>
          <p:cNvPr id="7170" name="Picture 2" descr="D:\Алена\дет.сад\фото новых дельфинов\январь 2021\20210127_15575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7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Алена\дет.сад\фото новых дельфинов\январь 2021\20210127_15583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48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7514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Кубик эмоций</a:t>
            </a:r>
            <a:endParaRPr lang="ru-RU" dirty="0"/>
          </a:p>
        </p:txBody>
      </p:sp>
      <p:pic>
        <p:nvPicPr>
          <p:cNvPr id="8194" name="Picture 2" descr="D:\Алена\дет.сад\фото новых дельфинов\январь 2021\20210128_09154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7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Алена\дет.сад\фото новых дельфинов\январь 2021\20210128_09183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48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21059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5 день. Снятие </a:t>
            </a:r>
            <a:r>
              <a:rPr lang="ru-RU" dirty="0" err="1" smtClean="0"/>
              <a:t>эмоциального</a:t>
            </a:r>
            <a:r>
              <a:rPr lang="ru-RU" dirty="0" smtClean="0"/>
              <a:t> напряжения через рисование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Цель: учить выражать свои эмоции через рисование.</a:t>
            </a:r>
          </a:p>
          <a:p>
            <a:pPr marL="0" indent="0">
              <a:buNone/>
            </a:pPr>
            <a:r>
              <a:rPr lang="ru-RU" dirty="0" smtClean="0"/>
              <a:t>Задачи:</a:t>
            </a:r>
          </a:p>
          <a:p>
            <a:pPr algn="just"/>
            <a:r>
              <a:rPr lang="ru-RU" dirty="0" smtClean="0"/>
              <a:t>Закрепить навыки рисования гуашью;</a:t>
            </a:r>
          </a:p>
          <a:p>
            <a:pPr algn="just"/>
            <a:r>
              <a:rPr lang="ru-RU" dirty="0"/>
              <a:t>О</a:t>
            </a:r>
            <a:r>
              <a:rPr lang="ru-RU" dirty="0" smtClean="0"/>
              <a:t>бучать детей понимать собственное эмоциональное состояние посредством арт-терапии;</a:t>
            </a:r>
          </a:p>
          <a:p>
            <a:pPr algn="just"/>
            <a:r>
              <a:rPr lang="ru-RU" dirty="0"/>
              <a:t>Р</a:t>
            </a:r>
            <a:r>
              <a:rPr lang="ru-RU" dirty="0" smtClean="0"/>
              <a:t>азвивать навыки саморегуляции и релаксации, для формирования способности управлять своим эмоциональным состоянием, снятие мышечного и психоэмоционального напряжения, создание необходимых условий для восстановления душевного равновесия;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11993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D:\Алена\дет.сад\фото новых дельфинов\январь 2021\20210129_13464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49" y="548680"/>
            <a:ext cx="7416824" cy="556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9087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Мастер класс: изготовление игрушки – </a:t>
            </a:r>
            <a:r>
              <a:rPr lang="ru-RU" dirty="0" err="1" smtClean="0"/>
              <a:t>антистресс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8434" name="Picture 2" descr="D:\Алена\дет.сад\фото новых дельфинов\январь 2021\IMG-20210129-WA002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D:\Алена\дет.сад\фото новых дельфинов\январь 2021\IMG-20210202-WA000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58620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3389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355160" cy="1162050"/>
          </a:xfrm>
        </p:spPr>
        <p:txBody>
          <a:bodyPr>
            <a:normAutofit/>
          </a:bodyPr>
          <a:lstStyle/>
          <a:p>
            <a:pPr algn="ctr"/>
            <a:r>
              <a:rPr lang="ru-RU" sz="5400" b="0" dirty="0" smtClean="0"/>
              <a:t>Работа с родителями</a:t>
            </a:r>
            <a:endParaRPr lang="ru-RU" sz="5400" b="0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971600" y="1340768"/>
            <a:ext cx="3008313" cy="4691063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Дерево добрых поступков</a:t>
            </a:r>
          </a:p>
          <a:p>
            <a:pPr algn="ctr"/>
            <a:endParaRPr lang="ru-RU" sz="3200" dirty="0"/>
          </a:p>
          <a:p>
            <a:pPr algn="just"/>
            <a:r>
              <a:rPr lang="ru-RU" sz="2400" dirty="0" smtClean="0"/>
              <a:t>Родители записывали на листочках добрые поступки своих детей и приклеивали на дерево</a:t>
            </a:r>
            <a:endParaRPr lang="ru-RU" sz="2000" dirty="0" smtClean="0"/>
          </a:p>
          <a:p>
            <a:endParaRPr lang="ru-RU" sz="3200" dirty="0"/>
          </a:p>
        </p:txBody>
      </p:sp>
      <p:pic>
        <p:nvPicPr>
          <p:cNvPr id="13314" name="Picture 2" descr="D:\Алена\дет.сад\фото новых дельфинов\январь 2021\20210129_13475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7" r="8788"/>
          <a:stretch/>
        </p:blipFill>
        <p:spPr bwMode="auto">
          <a:xfrm rot="5400000">
            <a:off x="4281343" y="1539803"/>
            <a:ext cx="3699164" cy="3833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1044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Участие в акции «Коробка добра»</a:t>
            </a:r>
            <a:endParaRPr lang="ru-RU" dirty="0"/>
          </a:p>
        </p:txBody>
      </p:sp>
      <p:pic>
        <p:nvPicPr>
          <p:cNvPr id="9218" name="Picture 2" descr="D:\Алена\дет.сад\фото новых дельфинов\январь 2021\20210128_09293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7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Алена\дет.сад\фото новых дельфинов\январь 2021\20210128_09331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8036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121" y="16202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Развивающая среда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2555776" y="1196752"/>
            <a:ext cx="4040188" cy="639762"/>
          </a:xfrm>
        </p:spPr>
        <p:txBody>
          <a:bodyPr/>
          <a:lstStyle/>
          <a:p>
            <a:pPr algn="ctr"/>
            <a:r>
              <a:rPr lang="ru-RU" dirty="0" smtClean="0"/>
              <a:t>Уголок уединения</a:t>
            </a:r>
            <a:endParaRPr lang="ru-RU" dirty="0"/>
          </a:p>
        </p:txBody>
      </p:sp>
      <p:pic>
        <p:nvPicPr>
          <p:cNvPr id="10242" name="Picture 2" descr="D:\Алена\дет.сад\фото новых дельфинов\январь 2021\20210128_09355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7200" y="2635448"/>
            <a:ext cx="4040188" cy="303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D:\Алена\дет.сад\фото новых дельфинов\январь 2021\20210128_09364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45025" y="2634853"/>
            <a:ext cx="4041775" cy="3031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62578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121" y="16202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Игры и дидактический материал по теме</a:t>
            </a:r>
            <a:endParaRPr lang="ru-RU" dirty="0"/>
          </a:p>
        </p:txBody>
      </p:sp>
      <p:pic>
        <p:nvPicPr>
          <p:cNvPr id="14338" name="Picture 2" descr="D:\Алена\дет.сад\фото новых дельфинов\январь 2021\20210129_13561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2027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Итоговое мероприятие:</a:t>
            </a:r>
            <a:br>
              <a:rPr lang="ru-RU" dirty="0" smtClean="0"/>
            </a:br>
            <a:r>
              <a:rPr lang="ru-RU" dirty="0" smtClean="0"/>
              <a:t>«Такая разная Маша»</a:t>
            </a:r>
            <a:endParaRPr lang="ru-RU" dirty="0"/>
          </a:p>
        </p:txBody>
      </p:sp>
      <p:pic>
        <p:nvPicPr>
          <p:cNvPr id="15362" name="Picture 2" descr="D:\Алена\дет.сад\фото новых дельфинов\январь 2021\IMG-20210129-WA0000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392" y="1600200"/>
            <a:ext cx="6047215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9885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D:\Алена\дет.сад\фото новых дельфинов\январь 2021\IMG-20210129-WA000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76052"/>
            <a:ext cx="33874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D:\Алена\дет.сад\фото новых дельфинов\январь 2021\IMG-20210129-WA000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76052"/>
            <a:ext cx="33874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5963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D:\Алена\дет.сад\фото новых дельфинов\январь 2021\IMG-20210129-WA001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33874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D:\Алена\дет.сад\фото новых дельфинов\январь 2021\IMG-20210129-WA001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052736"/>
            <a:ext cx="33874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1324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nplus.com/files/resources/original/570956b7d33cb153fc7abe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" y="0"/>
            <a:ext cx="9385277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 проекта: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ru-RU" dirty="0" smtClean="0"/>
              <a:t>Дети получили знания о эмоциях и способах их проявлениях;</a:t>
            </a:r>
            <a:endParaRPr lang="ru-RU" dirty="0" smtClean="0"/>
          </a:p>
          <a:p>
            <a:pPr algn="just"/>
            <a:r>
              <a:rPr lang="ru-RU" dirty="0" smtClean="0"/>
              <a:t>Дети обучились приемам контроля отрицательных эмоций;</a:t>
            </a:r>
          </a:p>
          <a:p>
            <a:pPr algn="just"/>
            <a:r>
              <a:rPr lang="ru-RU" dirty="0" smtClean="0"/>
              <a:t>В проект были активно вовлечены родители, тем самым оголилась проблема «эмоционального голода» между детьми и родителями</a:t>
            </a:r>
            <a:r>
              <a:rPr lang="ru-RU" dirty="0" smtClean="0"/>
              <a:t>;</a:t>
            </a:r>
          </a:p>
          <a:p>
            <a:pPr algn="just"/>
            <a:r>
              <a:rPr lang="ru-RU" dirty="0"/>
              <a:t>В</a:t>
            </a:r>
            <a:r>
              <a:rPr lang="ru-RU" dirty="0" smtClean="0"/>
              <a:t> группе был изменен и дополнен «Уголок уединения», созданы картотеки игр «Эмоции», собраны дидактические и наглядные материалы по теме.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692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719</Words>
  <Application>Microsoft Office PowerPoint</Application>
  <PresentationFormat>Экран (4:3)</PresentationFormat>
  <Paragraphs>97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Проект в средней группе «Удивительный мир эмоций»</vt:lpstr>
      <vt:lpstr>Актуальность:</vt:lpstr>
      <vt:lpstr>Цель:</vt:lpstr>
      <vt:lpstr>Задачи:</vt:lpstr>
      <vt:lpstr>Паспорт проекта:</vt:lpstr>
      <vt:lpstr>Предполагаемые результаты:</vt:lpstr>
      <vt:lpstr>Презентация PowerPoint</vt:lpstr>
      <vt:lpstr>Подготовительный этап:</vt:lpstr>
      <vt:lpstr>Основной этап:</vt:lpstr>
      <vt:lpstr>1 день. ФЦКМ «Поможем Крошу»</vt:lpstr>
      <vt:lpstr>Презентация PowerPoint</vt:lpstr>
      <vt:lpstr>Презентация PowerPoint</vt:lpstr>
      <vt:lpstr>2 день. «Мои эмоции»</vt:lpstr>
      <vt:lpstr>Баночки эмоций</vt:lpstr>
      <vt:lpstr>Театр настроения своими руками</vt:lpstr>
      <vt:lpstr>3 день. Маска эмоций</vt:lpstr>
      <vt:lpstr>Презентация PowerPoint</vt:lpstr>
      <vt:lpstr>4 день. Социально – коммуникативные игры.</vt:lpstr>
      <vt:lpstr>«Паутина дружбы»</vt:lpstr>
      <vt:lpstr>«Большое доброе животное»</vt:lpstr>
      <vt:lpstr>«Ручеек»</vt:lpstr>
      <vt:lpstr>Кубик эмоций</vt:lpstr>
      <vt:lpstr>5 день. Снятие эмоциального напряжения через рисование</vt:lpstr>
      <vt:lpstr>Презентация PowerPoint</vt:lpstr>
      <vt:lpstr>Мастер класс: изготовление игрушки – антистресс </vt:lpstr>
      <vt:lpstr>Работа с родителями</vt:lpstr>
      <vt:lpstr>Участие в акции «Коробка добра»</vt:lpstr>
      <vt:lpstr>Развивающая среда</vt:lpstr>
      <vt:lpstr>Игры и дидактический материал по теме</vt:lpstr>
      <vt:lpstr>Итоговое мероприятие: «Такая разная Маша»</vt:lpstr>
      <vt:lpstr>Презентация PowerPoint</vt:lpstr>
      <vt:lpstr>Презентация PowerPoint</vt:lpstr>
      <vt:lpstr>Результаты проекта: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в средней г</dc:title>
  <dc:creator>Некрасовы</dc:creator>
  <cp:lastModifiedBy>Некрасовы</cp:lastModifiedBy>
  <cp:revision>12</cp:revision>
  <dcterms:created xsi:type="dcterms:W3CDTF">2021-02-03T01:06:58Z</dcterms:created>
  <dcterms:modified xsi:type="dcterms:W3CDTF">2021-02-03T02:47:09Z</dcterms:modified>
</cp:coreProperties>
</file>