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6" r:id="rId4"/>
    <p:sldId id="261" r:id="rId5"/>
    <p:sldId id="262" r:id="rId6"/>
    <p:sldId id="263" r:id="rId7"/>
    <p:sldId id="264" r:id="rId8"/>
    <p:sldId id="277" r:id="rId9"/>
    <p:sldId id="267" r:id="rId10"/>
    <p:sldId id="265" r:id="rId11"/>
    <p:sldId id="268" r:id="rId12"/>
    <p:sldId id="269" r:id="rId13"/>
    <p:sldId id="270" r:id="rId14"/>
    <p:sldId id="271" r:id="rId15"/>
    <p:sldId id="272" r:id="rId16"/>
    <p:sldId id="275" r:id="rId17"/>
    <p:sldId id="274" r:id="rId18"/>
    <p:sldId id="27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3ED84BA-CF15-4E4D-A5F9-350C22B778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1080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8FE8884-49DA-419C-AD5E-07E13CF88B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099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commons.wikimedia.org/wiki/File:Archangel_Cathedral_and_Monument_to_Prince_Yury_Vsevolodovich_and_Bishop_Simon_Suzdalsky.JPG?uselang=ru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5400" dirty="0" smtClean="0"/>
          </a:p>
          <a:p>
            <a:pPr algn="ctr"/>
            <a:endParaRPr lang="ru-RU" sz="5400" dirty="0"/>
          </a:p>
          <a:p>
            <a:pPr algn="ctr"/>
            <a:r>
              <a:rPr lang="ru-RU" sz="5400" dirty="0" smtClean="0">
                <a:solidFill>
                  <a:srgbClr val="002060"/>
                </a:solidFill>
              </a:rPr>
              <a:t>Башни Нижегородского кремля</a:t>
            </a:r>
          </a:p>
          <a:p>
            <a:pPr algn="ctr"/>
            <a:r>
              <a:rPr lang="ru-RU" sz="5400" dirty="0" smtClean="0">
                <a:solidFill>
                  <a:srgbClr val="002060"/>
                </a:solidFill>
              </a:rPr>
              <a:t>                </a:t>
            </a:r>
            <a:endParaRPr lang="ru-RU" sz="5400" dirty="0">
              <a:solidFill>
                <a:srgbClr val="002060"/>
              </a:solidFill>
            </a:endParaRPr>
          </a:p>
          <a:p>
            <a:pPr algn="ctr"/>
            <a:r>
              <a:rPr lang="ru-RU" sz="5400" dirty="0" smtClean="0">
                <a:solidFill>
                  <a:srgbClr val="002060"/>
                </a:solidFill>
              </a:rPr>
              <a:t>                           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32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 b="1" dirty="0">
                <a:solidFill>
                  <a:srgbClr val="002060"/>
                </a:solidFill>
              </a:rPr>
              <a:t>В 1221 году великим князем Владимирским Юрием Всеволодовичем основан был Нижний Новгород.</a:t>
            </a:r>
          </a:p>
        </p:txBody>
      </p:sp>
      <p:pic>
        <p:nvPicPr>
          <p:cNvPr id="1026" name="Picture 2" descr="http://player.myshared.ru/441846/data/images/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54" y="1767303"/>
            <a:ext cx="3918614" cy="4225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3968" y="1916832"/>
            <a:ext cx="4608512" cy="4228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altLang="ru-RU" sz="2400" b="1" i="1" dirty="0" smtClean="0">
                <a:solidFill>
                  <a:srgbClr val="002060"/>
                </a:solidFill>
              </a:rPr>
              <a:t>История Нижегородского кремля</a:t>
            </a:r>
          </a:p>
          <a:p>
            <a:pPr algn="ctr">
              <a:lnSpc>
                <a:spcPct val="80000"/>
              </a:lnSpc>
            </a:pPr>
            <a:r>
              <a:rPr lang="ru-RU" altLang="ru-RU" sz="2400" i="1" dirty="0" smtClean="0">
                <a:solidFill>
                  <a:srgbClr val="002060"/>
                </a:solidFill>
              </a:rPr>
              <a:t>Год постройки  1508—1515</a:t>
            </a:r>
            <a:endParaRPr lang="ru-RU" altLang="ru-RU" sz="2400" i="1" dirty="0">
              <a:solidFill>
                <a:srgbClr val="002060"/>
              </a:solidFill>
            </a:endParaRPr>
          </a:p>
          <a:p>
            <a:pPr algn="ctr">
              <a:lnSpc>
                <a:spcPct val="80000"/>
              </a:lnSpc>
            </a:pPr>
            <a:endParaRPr lang="ru-RU" altLang="ru-RU" sz="2400" i="1" dirty="0">
              <a:solidFill>
                <a:srgbClr val="00206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altLang="ru-RU" sz="2400" i="1" dirty="0">
                <a:solidFill>
                  <a:srgbClr val="002060"/>
                </a:solidFill>
              </a:rPr>
              <a:t>Протяженность </a:t>
            </a:r>
            <a:r>
              <a:rPr lang="ru-RU" altLang="ru-RU" sz="2400" i="1" dirty="0" smtClean="0">
                <a:solidFill>
                  <a:srgbClr val="002060"/>
                </a:solidFill>
              </a:rPr>
              <a:t>стен  2080 </a:t>
            </a:r>
            <a:r>
              <a:rPr lang="ru-RU" altLang="ru-RU" sz="2400" i="1" dirty="0">
                <a:solidFill>
                  <a:srgbClr val="002060"/>
                </a:solidFill>
              </a:rPr>
              <a:t>метров</a:t>
            </a:r>
          </a:p>
          <a:p>
            <a:pPr algn="ctr">
              <a:lnSpc>
                <a:spcPct val="80000"/>
              </a:lnSpc>
            </a:pPr>
            <a:endParaRPr lang="ru-RU" altLang="ru-RU" sz="2400" i="1" dirty="0">
              <a:solidFill>
                <a:srgbClr val="00206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altLang="ru-RU" sz="2400" i="1" dirty="0">
                <a:solidFill>
                  <a:srgbClr val="002060"/>
                </a:solidFill>
              </a:rPr>
              <a:t>Количество башен	13</a:t>
            </a:r>
          </a:p>
          <a:p>
            <a:pPr algn="ctr">
              <a:lnSpc>
                <a:spcPct val="80000"/>
              </a:lnSpc>
            </a:pPr>
            <a:r>
              <a:rPr lang="ru-RU" altLang="ru-RU" sz="2400" i="1" dirty="0">
                <a:solidFill>
                  <a:srgbClr val="002060"/>
                </a:solidFill>
              </a:rPr>
              <a:t>Количество сохранившихся башен	12</a:t>
            </a:r>
          </a:p>
          <a:p>
            <a:pPr algn="ctr">
              <a:lnSpc>
                <a:spcPct val="80000"/>
              </a:lnSpc>
            </a:pPr>
            <a:endParaRPr lang="ru-RU" altLang="ru-RU" sz="2400" i="1" dirty="0">
              <a:solidFill>
                <a:srgbClr val="00206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altLang="ru-RU" sz="2400" i="1" dirty="0">
                <a:solidFill>
                  <a:srgbClr val="002060"/>
                </a:solidFill>
              </a:rPr>
              <a:t>Высота </a:t>
            </a:r>
            <a:r>
              <a:rPr lang="ru-RU" altLang="ru-RU" sz="2400" i="1" dirty="0" smtClean="0">
                <a:solidFill>
                  <a:srgbClr val="002060"/>
                </a:solidFill>
              </a:rPr>
              <a:t>башен  от </a:t>
            </a:r>
            <a:r>
              <a:rPr lang="ru-RU" altLang="ru-RU" sz="2400" i="1" dirty="0">
                <a:solidFill>
                  <a:srgbClr val="002060"/>
                </a:solidFill>
              </a:rPr>
              <a:t>18 до 30 м</a:t>
            </a:r>
          </a:p>
          <a:p>
            <a:pPr algn="ctr">
              <a:lnSpc>
                <a:spcPct val="80000"/>
              </a:lnSpc>
            </a:pPr>
            <a:r>
              <a:rPr lang="ru-RU" altLang="ru-RU" sz="2400" i="1" dirty="0">
                <a:solidFill>
                  <a:srgbClr val="002060"/>
                </a:solidFill>
              </a:rPr>
              <a:t>Высота </a:t>
            </a:r>
            <a:r>
              <a:rPr lang="ru-RU" altLang="ru-RU" sz="2400" i="1" dirty="0" smtClean="0">
                <a:solidFill>
                  <a:srgbClr val="002060"/>
                </a:solidFill>
              </a:rPr>
              <a:t>стен  от </a:t>
            </a:r>
            <a:r>
              <a:rPr lang="ru-RU" altLang="ru-RU" sz="2400" i="1" dirty="0">
                <a:solidFill>
                  <a:srgbClr val="002060"/>
                </a:solidFill>
              </a:rPr>
              <a:t>12 до 22 м</a:t>
            </a:r>
          </a:p>
          <a:p>
            <a:pPr algn="ctr">
              <a:lnSpc>
                <a:spcPct val="80000"/>
              </a:lnSpc>
            </a:pPr>
            <a:r>
              <a:rPr lang="ru-RU" altLang="ru-RU" sz="2400" i="1" dirty="0">
                <a:solidFill>
                  <a:srgbClr val="002060"/>
                </a:solidFill>
              </a:rPr>
              <a:t>Толщина </a:t>
            </a:r>
            <a:r>
              <a:rPr lang="ru-RU" altLang="ru-RU" sz="2400" i="1" dirty="0" smtClean="0">
                <a:solidFill>
                  <a:srgbClr val="002060"/>
                </a:solidFill>
              </a:rPr>
              <a:t>стен  от </a:t>
            </a:r>
            <a:r>
              <a:rPr lang="ru-RU" altLang="ru-RU" sz="2400" i="1" dirty="0">
                <a:solidFill>
                  <a:srgbClr val="002060"/>
                </a:solidFill>
              </a:rPr>
              <a:t>3,5 до 4,5</a:t>
            </a:r>
            <a:r>
              <a:rPr lang="ru-RU" altLang="ru-RU" sz="24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892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dirty="0">
                <a:solidFill>
                  <a:srgbClr val="C00000"/>
                </a:solidFill>
              </a:rPr>
              <a:t>Башни Нижегородского Кремля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79388" y="4581525"/>
            <a:ext cx="8785225" cy="2087563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800" i="1" dirty="0">
                <a:solidFill>
                  <a:srgbClr val="002060"/>
                </a:solidFill>
              </a:rPr>
              <a:t>    Георгиевская , Борисоглебская, </a:t>
            </a:r>
            <a:r>
              <a:rPr lang="ru-RU" altLang="ru-RU" sz="2800" i="1" dirty="0" err="1" smtClean="0">
                <a:solidFill>
                  <a:srgbClr val="002060"/>
                </a:solidFill>
              </a:rPr>
              <a:t>Зачатьевская,Белая</a:t>
            </a:r>
            <a:r>
              <a:rPr lang="ru-RU" altLang="ru-RU" sz="2800" i="1" dirty="0">
                <a:solidFill>
                  <a:srgbClr val="002060"/>
                </a:solidFill>
              </a:rPr>
              <a:t>, Ивановская, Часовая, Северная, </a:t>
            </a:r>
            <a:r>
              <a:rPr lang="ru-RU" altLang="ru-RU" sz="2800" i="1" dirty="0" err="1">
                <a:solidFill>
                  <a:srgbClr val="002060"/>
                </a:solidFill>
              </a:rPr>
              <a:t>Тайницкая</a:t>
            </a:r>
            <a:r>
              <a:rPr lang="ru-RU" altLang="ru-RU" sz="2800" i="1" dirty="0">
                <a:solidFill>
                  <a:srgbClr val="002060"/>
                </a:solidFill>
              </a:rPr>
              <a:t>, Коромыслова, Никольская, Кладовая, </a:t>
            </a:r>
            <a:r>
              <a:rPr lang="ru-RU" altLang="ru-RU" sz="2800" i="1" dirty="0" err="1">
                <a:solidFill>
                  <a:srgbClr val="002060"/>
                </a:solidFill>
              </a:rPr>
              <a:t>Дмитровская</a:t>
            </a:r>
            <a:r>
              <a:rPr lang="ru-RU" altLang="ru-RU" sz="2800" i="1" dirty="0">
                <a:solidFill>
                  <a:srgbClr val="002060"/>
                </a:solidFill>
              </a:rPr>
              <a:t>, Пороховая. Сохранилось 12 башен.                         </a:t>
            </a:r>
            <a:endParaRPr lang="ru-RU" altLang="ru-RU" sz="2800" dirty="0"/>
          </a:p>
        </p:txBody>
      </p:sp>
      <p:pic>
        <p:nvPicPr>
          <p:cNvPr id="24583" name="Picture 7" descr="800px-Ruins_of_Zachatskaya_tow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836613"/>
            <a:ext cx="4968875" cy="37274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6340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dirty="0" err="1" smtClean="0">
                <a:solidFill>
                  <a:srgbClr val="C00000"/>
                </a:solidFill>
              </a:rPr>
              <a:t>Дмитривская</a:t>
            </a:r>
            <a:r>
              <a:rPr lang="ru-RU" altLang="ru-RU" sz="4000" dirty="0" smtClean="0">
                <a:solidFill>
                  <a:srgbClr val="C00000"/>
                </a:solidFill>
              </a:rPr>
              <a:t> </a:t>
            </a:r>
            <a:r>
              <a:rPr lang="ru-RU" altLang="ru-RU" sz="4000" dirty="0">
                <a:solidFill>
                  <a:srgbClr val="C00000"/>
                </a:solidFill>
              </a:rPr>
              <a:t>башня</a:t>
            </a:r>
          </a:p>
        </p:txBody>
      </p:sp>
      <p:pic>
        <p:nvPicPr>
          <p:cNvPr id="5127" name="Picture 7" descr="250px-Nizhny_Novgorod_Dmitrovskaya_tow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81075"/>
            <a:ext cx="4249738" cy="3433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9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356100" y="981075"/>
            <a:ext cx="4330700" cy="5145088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000" dirty="0"/>
              <a:t>     </a:t>
            </a:r>
            <a:r>
              <a:rPr lang="ru-RU" altLang="ru-RU" sz="2000" dirty="0">
                <a:solidFill>
                  <a:srgbClr val="002060"/>
                </a:solidFill>
              </a:rPr>
              <a:t>Названа по имени великого князя нижегородского Дмитрия Константиновича. По другой версии название связано с церковью во имя святого великомученика Димитрия </a:t>
            </a:r>
            <a:r>
              <a:rPr lang="ru-RU" altLang="ru-RU" sz="2000" dirty="0" err="1">
                <a:solidFill>
                  <a:srgbClr val="002060"/>
                </a:solidFill>
              </a:rPr>
              <a:t>Солунского</a:t>
            </a:r>
            <a:r>
              <a:rPr lang="ru-RU" altLang="ru-RU" sz="2000" dirty="0">
                <a:solidFill>
                  <a:srgbClr val="002060"/>
                </a:solidFill>
              </a:rPr>
              <a:t>, построенная князем Дмитрием перед башней в 1378 году. Впервые упоминается в 1372—1374 годах, считаясь самой старой башней, но современный облик получила в 1895 при приспособлении под Художественный музей (в настоящее время в ней расположен выставочный зал). На ней установлен герб города и икона основателя города, князя Юрия Всеволодовича.</a:t>
            </a:r>
          </a:p>
        </p:txBody>
      </p:sp>
    </p:spTree>
    <p:extLst>
      <p:ext uri="{BB962C8B-B14F-4D97-AF65-F5344CB8AC3E}">
        <p14:creationId xmlns:p14="http://schemas.microsoft.com/office/powerpoint/2010/main" val="373588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dirty="0">
                <a:solidFill>
                  <a:srgbClr val="C00000"/>
                </a:solidFill>
              </a:rPr>
              <a:t>Ивановская башня 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08050"/>
            <a:ext cx="4038600" cy="5616575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2000" dirty="0"/>
              <a:t>     </a:t>
            </a:r>
            <a:r>
              <a:rPr lang="ru-RU" altLang="ru-RU" sz="2000" dirty="0" smtClean="0">
                <a:solidFill>
                  <a:srgbClr val="002060"/>
                </a:solidFill>
              </a:rPr>
              <a:t>Началом </a:t>
            </a:r>
            <a:r>
              <a:rPr lang="ru-RU" altLang="ru-RU" sz="2000" dirty="0">
                <a:solidFill>
                  <a:srgbClr val="002060"/>
                </a:solidFill>
              </a:rPr>
              <a:t>строительства каменного Нижегородского кремля стала постройка в 1500 году в прибрежной части города Ивановской башни, но основные работы развернулись с 1508 года и в короткие сроки — к 1515 году — грандиозное строительство было завершено. Основные работы по сооружению кремля осуществлялись под руководством присланного из Москвы архитектора </a:t>
            </a:r>
            <a:r>
              <a:rPr lang="ru-RU" altLang="ru-RU" sz="2000" dirty="0" err="1">
                <a:solidFill>
                  <a:srgbClr val="002060"/>
                </a:solidFill>
              </a:rPr>
              <a:t>Пьетро</a:t>
            </a:r>
            <a:r>
              <a:rPr lang="ru-RU" altLang="ru-RU" sz="2000" dirty="0">
                <a:solidFill>
                  <a:srgbClr val="002060"/>
                </a:solidFill>
              </a:rPr>
              <a:t> </a:t>
            </a:r>
            <a:r>
              <a:rPr lang="ru-RU" altLang="ru-RU" sz="2000" dirty="0" err="1">
                <a:solidFill>
                  <a:srgbClr val="002060"/>
                </a:solidFill>
              </a:rPr>
              <a:t>Франческо</a:t>
            </a:r>
            <a:r>
              <a:rPr lang="ru-RU" altLang="ru-RU" sz="2000" dirty="0">
                <a:solidFill>
                  <a:srgbClr val="002060"/>
                </a:solidFill>
              </a:rPr>
              <a:t> (Пётр </a:t>
            </a:r>
            <a:r>
              <a:rPr lang="ru-RU" altLang="ru-RU" sz="2000" dirty="0" err="1">
                <a:solidFill>
                  <a:srgbClr val="002060"/>
                </a:solidFill>
              </a:rPr>
              <a:t>Фрязин</a:t>
            </a:r>
            <a:r>
              <a:rPr lang="ru-RU" altLang="ru-RU" sz="2000" dirty="0">
                <a:solidFill>
                  <a:srgbClr val="002060"/>
                </a:solidFill>
              </a:rPr>
              <a:t>). Разрушению старых оборонительных сооружений — дубовых стен — способствовал огромный пожар 1513 года. 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altLang="ru-RU" sz="1000" dirty="0">
              <a:solidFill>
                <a:srgbClr val="FF0066"/>
              </a:solidFill>
            </a:endParaRPr>
          </a:p>
        </p:txBody>
      </p:sp>
      <p:pic>
        <p:nvPicPr>
          <p:cNvPr id="13320" name="Picture 8" descr="800px-Nizhny_Novgorod_Ivanovskaya_Tower_of_Kremli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81075"/>
            <a:ext cx="4681538" cy="3511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84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dirty="0">
                <a:solidFill>
                  <a:srgbClr val="C00000"/>
                </a:solidFill>
              </a:rPr>
              <a:t>Коромыслова башня 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908050"/>
            <a:ext cx="4392612" cy="5805488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</a:rPr>
              <a:t>         Девушка спускалась к речке </a:t>
            </a:r>
            <a:r>
              <a:rPr lang="ru-RU" altLang="ru-RU" sz="1800" dirty="0" err="1">
                <a:solidFill>
                  <a:srgbClr val="002060"/>
                </a:solidFill>
              </a:rPr>
              <a:t>Почайне</a:t>
            </a:r>
            <a:r>
              <a:rPr lang="ru-RU" altLang="ru-RU" sz="1800" dirty="0">
                <a:solidFill>
                  <a:srgbClr val="002060"/>
                </a:solidFill>
              </a:rPr>
              <a:t> за водой с ведрами и коромыслом.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</a:rPr>
              <a:t>         Было это на рассвете. Тропинка привычная, короткая, крутая... И вдруг заметила девушка беду: тихо, крадучись подбирались к городу лазутчики , враги.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</a:rPr>
              <a:t>         Не долго думая, бросила она ведра и давай бить их коромыслом. Нескольких тут и убила. Но неравны оказались силы - погибла сама. Городская стража подоспела на шум. Да было уже поздно.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</a:rPr>
              <a:t>         Девушку с честью похоронили в основании башни, которая в те дни как раз только строилась. Положили рядом с нею коромысло - как оружие рядом с воином. А уцелевшие лазутчики вернулись в свой лагерь, рассказали о своем позоре: «Если бабы в Нижнем такие, каковы же должны мужики быть!» И - отступила вражья сила от городских стен.         </a:t>
            </a:r>
          </a:p>
        </p:txBody>
      </p:sp>
      <p:pic>
        <p:nvPicPr>
          <p:cNvPr id="16391" name="Picture 7" descr="800px-Коромыслова_башн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341438"/>
            <a:ext cx="4679950" cy="3509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113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dirty="0">
                <a:solidFill>
                  <a:srgbClr val="C00000"/>
                </a:solidFill>
              </a:rPr>
              <a:t>Георгиевская башня </a:t>
            </a:r>
            <a:r>
              <a:rPr lang="ru-RU" altLang="ru-RU" sz="4000" dirty="0" smtClean="0">
                <a:solidFill>
                  <a:srgbClr val="C00000"/>
                </a:solidFill>
              </a:rPr>
              <a:t> </a:t>
            </a:r>
            <a:endParaRPr lang="ru-RU" altLang="ru-RU" sz="4000" dirty="0">
              <a:solidFill>
                <a:srgbClr val="C00000"/>
              </a:solidFill>
            </a:endParaRPr>
          </a:p>
        </p:txBody>
      </p:sp>
      <p:pic>
        <p:nvPicPr>
          <p:cNvPr id="18442" name="Picture 10" descr="800px-Nizhny_Novgorod_Chkalov_Monument_&amp;_Georgievskaya_Tow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7813" y="981075"/>
            <a:ext cx="5903912" cy="3986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43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250825" y="5013325"/>
            <a:ext cx="8447088" cy="1655763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altLang="ru-RU" sz="2800" dirty="0"/>
              <a:t>    </a:t>
            </a:r>
            <a:r>
              <a:rPr lang="ru-RU" altLang="ru-RU" sz="2800" dirty="0">
                <a:solidFill>
                  <a:srgbClr val="002060"/>
                </a:solidFill>
              </a:rPr>
              <a:t>Названа по соседству с посадской Георгиевской церковью. Квадратная 4-х ярусная башня, до XVII века — с подъёмными воротами.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82311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upload.wikimedia.org/wikipedia/commons/thumb/2/25/Nizhny_Novgorod._View_to_Zachatyevskaya_Tower.jpg/120px-Nizhny_Novgorod._View_to_Zachatyevskaya_T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32856"/>
            <a:ext cx="488402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260648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dirty="0" err="1" smtClean="0">
                <a:solidFill>
                  <a:srgbClr val="C00000"/>
                </a:solidFill>
              </a:rPr>
              <a:t>Зачатьевская</a:t>
            </a:r>
            <a:r>
              <a:rPr lang="ru-RU" altLang="ru-RU" sz="2800" dirty="0" smtClean="0">
                <a:solidFill>
                  <a:srgbClr val="C00000"/>
                </a:solidFill>
              </a:rPr>
              <a:t> башня после реконструкции </a:t>
            </a:r>
            <a:r>
              <a:rPr lang="ru-RU" altLang="ru-RU" sz="2800" dirty="0">
                <a:solidFill>
                  <a:srgbClr val="C00000"/>
                </a:solidFill>
              </a:rPr>
              <a:t>башня 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36095" y="1916832"/>
            <a:ext cx="352839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02060"/>
                </a:solidFill>
              </a:rPr>
              <a:t>Н</a:t>
            </a:r>
            <a:r>
              <a:rPr lang="ru-RU" sz="2000" i="1" dirty="0" smtClean="0">
                <a:solidFill>
                  <a:srgbClr val="002060"/>
                </a:solidFill>
              </a:rPr>
              <a:t>азвана по располагавшемуся рядом </a:t>
            </a:r>
            <a:r>
              <a:rPr lang="ru-RU" sz="2000" i="1" dirty="0" err="1" smtClean="0">
                <a:solidFill>
                  <a:srgbClr val="002060"/>
                </a:solidFill>
              </a:rPr>
              <a:t>Зачатьевскому</a:t>
            </a:r>
            <a:r>
              <a:rPr lang="ru-RU" sz="2000" i="1" dirty="0" smtClean="0">
                <a:solidFill>
                  <a:srgbClr val="002060"/>
                </a:solidFill>
              </a:rPr>
              <a:t> монастырю. Иногда упоминается как </a:t>
            </a:r>
            <a:r>
              <a:rPr lang="ru-RU" sz="2000" i="1" dirty="0" err="1" smtClean="0">
                <a:solidFill>
                  <a:srgbClr val="002060"/>
                </a:solidFill>
              </a:rPr>
              <a:t>Живоносновская</a:t>
            </a:r>
            <a:r>
              <a:rPr lang="ru-RU" sz="2000" i="1" dirty="0" smtClean="0">
                <a:solidFill>
                  <a:srgbClr val="002060"/>
                </a:solidFill>
              </a:rPr>
              <a:t> башня (по церкви и монастырю</a:t>
            </a:r>
            <a:r>
              <a:rPr lang="ru-RU" sz="2000" i="1" dirty="0">
                <a:solidFill>
                  <a:srgbClr val="002060"/>
                </a:solidFill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</a:rPr>
              <a:t>в честь Живоносного источника) или Белая (по аналогии с соседней). Двухъярусная квадратная башня с воротами. Разрушена оползнем в XVIII веке, восстановлена в 2012 году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67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upload.wikimedia.org/wikipedia/commons/thumb/2/20/Nizhny_Novgorod_Belaya_%28White%29_tower.jpg/120px-Nizhny_Novgorod_Belaya_%28White%29_t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4642589" cy="386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116632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dirty="0" smtClean="0">
                <a:solidFill>
                  <a:srgbClr val="C00000"/>
                </a:solidFill>
              </a:rPr>
              <a:t>Белая </a:t>
            </a:r>
            <a:r>
              <a:rPr lang="ru-RU" altLang="ru-RU" sz="3600" dirty="0">
                <a:solidFill>
                  <a:srgbClr val="C00000"/>
                </a:solidFill>
              </a:rPr>
              <a:t>башня </a:t>
            </a:r>
            <a:endParaRPr lang="ru-RU" sz="3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4048" y="762964"/>
            <a:ext cx="388843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Название башни, может быть, связано с цветом ее нижнего яруса, 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возможно, объясняется тем, что построена она на церковной земле, </a:t>
            </a:r>
            <a:r>
              <a:rPr lang="ru-RU" dirty="0" smtClean="0">
                <a:solidFill>
                  <a:srgbClr val="002060"/>
                </a:solidFill>
              </a:rPr>
              <a:t>которую, в </a:t>
            </a:r>
            <a:r>
              <a:rPr lang="ru-RU" dirty="0">
                <a:solidFill>
                  <a:srgbClr val="002060"/>
                </a:solidFill>
              </a:rPr>
              <a:t>старину называли белой, то есть свободной от </a:t>
            </a:r>
            <a:r>
              <a:rPr lang="ru-RU" dirty="0" smtClean="0">
                <a:solidFill>
                  <a:srgbClr val="002060"/>
                </a:solidFill>
              </a:rPr>
              <a:t>податей. Крутой </a:t>
            </a:r>
            <a:r>
              <a:rPr lang="ru-RU" dirty="0">
                <a:solidFill>
                  <a:srgbClr val="002060"/>
                </a:solidFill>
              </a:rPr>
              <a:t>северный склон берега Волги неоднократно подвергался оползням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Смещение фундаментов кремлевских стен достигало 14 метров. В описи </a:t>
            </a:r>
            <a:r>
              <a:rPr lang="ru-RU" dirty="0" smtClean="0">
                <a:solidFill>
                  <a:srgbClr val="002060"/>
                </a:solidFill>
              </a:rPr>
              <a:t>1765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года говорится, что "оная стена и вся вскоре рушится". Так и случилось. </a:t>
            </a:r>
            <a:r>
              <a:rPr lang="ru-RU" dirty="0" smtClean="0">
                <a:solidFill>
                  <a:srgbClr val="002060"/>
                </a:solidFill>
              </a:rPr>
              <a:t>Две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следующие за Белой башней были разобраны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В середине XX в. подвергалась реставрации и Белая башня, приобретя вид</a:t>
            </a:r>
            <a:r>
              <a:rPr lang="ru-RU" dirty="0" smtClean="0">
                <a:solidFill>
                  <a:srgbClr val="002060"/>
                </a:solidFill>
              </a:rPr>
              <a:t>,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близкий к первоначальному.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85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dirty="0">
                <a:solidFill>
                  <a:srgbClr val="C00000"/>
                </a:solidFill>
              </a:rPr>
              <a:t>Борисоглебская башня 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219700" y="1052513"/>
            <a:ext cx="3529013" cy="5472112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altLang="ru-RU" sz="2000" dirty="0">
                <a:solidFill>
                  <a:srgbClr val="002060"/>
                </a:solidFill>
              </a:rPr>
              <a:t>    Борисоглебская башня — названа по имени церкви в честь святых Бориса и Глеба, стоявшей ниже Кремля, у берега Волги. К 1622 году была заново перестроена. В результате постоянных подвижек грунта башня разрушилась, и была окончательно разобрана в 1785 году. В 1966 году были откопаны остатки Борисоглебской башни, а в 1972 году башня была вновь возведена на первоначальном месте.   </a:t>
            </a:r>
            <a:r>
              <a:rPr lang="ru-RU" altLang="ru-RU" sz="2000" dirty="0"/>
              <a:t>           </a:t>
            </a:r>
          </a:p>
        </p:txBody>
      </p:sp>
      <p:pic>
        <p:nvPicPr>
          <p:cNvPr id="22535" name="Picture 7" descr="535px-Nizhny_Novgorod_View_to_Strelka_&amp;_Kremlin_Wall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981075"/>
            <a:ext cx="4814887" cy="5400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292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upload.wikimedia.org/wikipedia/commons/thumb/3/37/Nizhny_Novgorod_Clock_tower.jpg/95px-Nizhny_Novgorod_Clock_t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15" y="1196752"/>
            <a:ext cx="3951438" cy="499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45953" y="762963"/>
            <a:ext cx="4818535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Получила названия по часам, которые находились в пятиугольном бревенчатом срубе в верхней части башни и в течении двух веков были главными городскими часами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 smtClean="0">
                <a:solidFill>
                  <a:srgbClr val="002060"/>
                </a:solidFill>
              </a:rPr>
              <a:t>Положение </a:t>
            </a:r>
            <a:r>
              <a:rPr lang="ru-RU" sz="2000" dirty="0">
                <a:solidFill>
                  <a:srgbClr val="002060"/>
                </a:solidFill>
              </a:rPr>
              <a:t>башни создавало ей надежное укрытие, как важному сторожевому пункту, с которого хорошо были видны подступы к кремлю с запада и севера и просматривалась река. Так что башню можно считать Часовой и по сторожевому назначению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Но славилась она все-таки, в основном, своими часами. 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Бой часовых колоколов звучал и как сигнал тревоги. </a:t>
            </a:r>
            <a:r>
              <a:rPr lang="ru-RU" sz="2000" dirty="0" smtClean="0">
                <a:solidFill>
                  <a:srgbClr val="002060"/>
                </a:solidFill>
              </a:rPr>
              <a:t>Каждый </a:t>
            </a:r>
            <a:r>
              <a:rPr lang="ru-RU" sz="2000" dirty="0">
                <a:solidFill>
                  <a:srgbClr val="002060"/>
                </a:solidFill>
              </a:rPr>
              <a:t>день часовой поднимался на башню и помощью каменных гирь отлаживал ход часов.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6632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Часовая башня</a:t>
            </a:r>
            <a:r>
              <a:rPr lang="ru-RU" sz="3600" dirty="0">
                <a:solidFill>
                  <a:srgbClr val="C000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4923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upload.wikimedia.org/wikipedia/commons/thumb/6/66/Nizhny_Novgorod_Severnaya_%28Northern%29_Tower.JPG/120px-Nizhny_Novgorod_Severnaya_%28Northern%29_T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27" y="2060848"/>
            <a:ext cx="44164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60032" y="1124744"/>
            <a:ext cx="396044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  Эта башня - отнюдь не самая северная из башен Нижегородского кремля, но прясло от </a:t>
            </a:r>
            <a:r>
              <a:rPr lang="ru-RU" sz="2000" dirty="0" err="1">
                <a:solidFill>
                  <a:srgbClr val="002060"/>
                </a:solidFill>
              </a:rPr>
              <a:t>Тайницкой</a:t>
            </a:r>
            <a:r>
              <a:rPr lang="ru-RU" sz="2000" dirty="0">
                <a:solidFill>
                  <a:srgbClr val="002060"/>
                </a:solidFill>
              </a:rPr>
              <a:t> башни в сторону северной совпадает с направлением на север, идет как бы по меридиану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Называлась башня и наугольной, являясь вершиной прямого угла на повороте прясел. И еще одно имя было у башни - Ильинская, по церкви ветхозаветного пророка Илии, построенной, по преданию, на том месте, где был убит мурза Ногайский, татарский князь: на противоположной кремлю стороне </a:t>
            </a:r>
            <a:r>
              <a:rPr lang="ru-RU" sz="2000" dirty="0" err="1">
                <a:solidFill>
                  <a:srgbClr val="002060"/>
                </a:solidFill>
              </a:rPr>
              <a:t>Почаинского</a:t>
            </a:r>
            <a:r>
              <a:rPr lang="ru-RU" sz="2000" dirty="0">
                <a:solidFill>
                  <a:srgbClr val="002060"/>
                </a:solidFill>
              </a:rPr>
              <a:t> оврага.</a:t>
            </a:r>
            <a:br>
              <a:rPr lang="ru-RU" sz="2000" dirty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88640"/>
            <a:ext cx="82809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Северная башня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7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76874" y="834971"/>
            <a:ext cx="347159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Башня получила название </a:t>
            </a:r>
            <a:r>
              <a:rPr lang="ru-RU" sz="2000" dirty="0" smtClean="0">
                <a:solidFill>
                  <a:srgbClr val="002060"/>
                </a:solidFill>
              </a:rPr>
              <a:t>по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подземному ходу - тайнику, который вёл от неё вниз по склону к </a:t>
            </a:r>
            <a:r>
              <a:rPr lang="ru-RU" sz="2000" dirty="0" err="1">
                <a:solidFill>
                  <a:srgbClr val="002060"/>
                </a:solidFill>
              </a:rPr>
              <a:t>Почайне</a:t>
            </a:r>
            <a:r>
              <a:rPr lang="ru-RU" sz="2000" dirty="0">
                <a:solidFill>
                  <a:srgbClr val="002060"/>
                </a:solidFill>
              </a:rPr>
              <a:t>. Этот ход представлял собой крытую наклонную траншею со ступенями по дну. Стенки и перекрытия траншеи были деревянными, а верхняя часть маскировалась грунтовой засыпкой и дёрном. Остатки тайника были обнаружены и уничтожены в 80-х годах XIX века при работах по благоустройству Зеленского съезда.</a:t>
            </a:r>
            <a:br>
              <a:rPr lang="ru-RU" sz="2000" dirty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pic>
        <p:nvPicPr>
          <p:cNvPr id="9218" name="Picture 2" descr="http://upload.wikimedia.org/wikipedia/commons/thumb/1/10/Nizhny_Novgorod_View_to_Taynitskaya_Tower_of_Kremlin.jpg/120px-Nizhny_Novgorod_View_to_Taynitskaya_Tower_of_Kreml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84" y="1844824"/>
            <a:ext cx="5001690" cy="350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88640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solidFill>
                  <a:srgbClr val="C00000"/>
                </a:solidFill>
              </a:rPr>
              <a:t>Тайницкая</a:t>
            </a:r>
            <a:r>
              <a:rPr lang="ru-RU" sz="3600" b="1" dirty="0">
                <a:solidFill>
                  <a:srgbClr val="C00000"/>
                </a:solidFill>
              </a:rPr>
              <a:t> башня</a:t>
            </a: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1129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upload.wikimedia.org/wikipedia/commons/thumb/d/d2/Nikolskaya_Tower_of_Kremlin.jpg/98px-Nikolskaya_Tower_of_Kreml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4176464" cy="511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44008" y="764704"/>
            <a:ext cx="40324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 smtClean="0">
              <a:solidFill>
                <a:srgbClr val="002060"/>
              </a:solidFill>
            </a:endParaRPr>
          </a:p>
          <a:p>
            <a:pPr algn="ctr"/>
            <a:endParaRPr lang="ru-RU" sz="2000" dirty="0">
              <a:solidFill>
                <a:srgbClr val="002060"/>
              </a:solidFill>
            </a:endParaRP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Названа </a:t>
            </a:r>
            <a:r>
              <a:rPr lang="ru-RU" sz="2000" dirty="0">
                <a:solidFill>
                  <a:srgbClr val="002060"/>
                </a:solidFill>
              </a:rPr>
              <a:t>башня по церкви Святого Николая-Чудотворца. Святой Николай, архиепископ в древнем государстве Ликия (IV в.), прозванный за свои деяния чудотворцем, один из самых чтимых в христианском мире</a:t>
            </a:r>
            <a:r>
              <a:rPr lang="ru-RU" sz="2000" dirty="0" smtClean="0">
                <a:solidFill>
                  <a:srgbClr val="002060"/>
                </a:solidFill>
              </a:rPr>
              <a:t>.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Никольская башня после неоднократных за историю кремля реставраций имеет вид, близкий к первоначальному В башню ведёт пешеходный мост над Зеленским съездом, построенный в 1980-е гг.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0"/>
            <a:ext cx="8640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Никольская башня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3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46239" y="646331"/>
            <a:ext cx="444624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По </a:t>
            </a:r>
            <a:r>
              <a:rPr lang="ru-RU" dirty="0">
                <a:solidFill>
                  <a:srgbClr val="002060"/>
                </a:solidFill>
              </a:rPr>
              <a:t>летописи, она была заложена в 1500 г. Под названием Тверская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Было у башни и другое название - Алексеевская, по церкви, что стояла в свое время напротив башни. Церкви, как известно, давали названия и улицам, и память о храмах, исчезнувших, разрушенных временем или неразумными правителями, хранят сегодня многие улицы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Нынешнее, третье, название башни - Кладовая говорит о ее назначении: башня служила хранилищем всякой клади. </a:t>
            </a:r>
            <a:r>
              <a:rPr lang="ru-RU" dirty="0" smtClean="0">
                <a:solidFill>
                  <a:srgbClr val="002060"/>
                </a:solidFill>
              </a:rPr>
              <a:t>Под </a:t>
            </a:r>
            <a:r>
              <a:rPr lang="ru-RU" dirty="0">
                <a:solidFill>
                  <a:srgbClr val="002060"/>
                </a:solidFill>
              </a:rPr>
              <a:t>каменными сводами башни в разные времена хранились и пищали, т.е. крепостные орудия, которые располагались в ограде, и ядра, и пушечные припасы. Находились там и инструменты каменщиков, так называемые "снасти городского дела", и документы Нижегородской ученой архивной комиссии...</a:t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1266" name="Picture 2" descr="http://upload.wikimedia.org/wikipedia/commons/thumb/8/84/Nizhny_Novgorod_Kladovaya_tower.jpg/100px-Nizhny_Novgorod_Kladovaya_t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4098396" cy="491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88924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Кладовая башня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08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27984" y="646332"/>
            <a:ext cx="4536504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  </a:t>
            </a:r>
            <a:r>
              <a:rPr lang="ru-RU" sz="2000" dirty="0">
                <a:solidFill>
                  <a:srgbClr val="002060"/>
                </a:solidFill>
              </a:rPr>
              <a:t>Названа пороховая башня, так по предназначению - в башне хранились боеприпасы. </a:t>
            </a:r>
            <a:r>
              <a:rPr lang="ru-RU" sz="2000" dirty="0" smtClean="0">
                <a:solidFill>
                  <a:srgbClr val="002060"/>
                </a:solidFill>
              </a:rPr>
              <a:t>Ранее </a:t>
            </a:r>
            <a:r>
              <a:rPr lang="ru-RU" sz="2000" dirty="0">
                <a:solidFill>
                  <a:srgbClr val="002060"/>
                </a:solidFill>
              </a:rPr>
              <a:t>именовалась </a:t>
            </a:r>
            <a:r>
              <a:rPr lang="ru-RU" sz="2000" dirty="0" smtClean="0">
                <a:solidFill>
                  <a:srgbClr val="002060"/>
                </a:solidFill>
              </a:rPr>
              <a:t>Спасской по </a:t>
            </a:r>
            <a:r>
              <a:rPr lang="ru-RU" sz="2000" dirty="0" err="1" smtClean="0">
                <a:solidFill>
                  <a:srgbClr val="002060"/>
                </a:solidFill>
              </a:rPr>
              <a:t>Спасо</a:t>
            </a:r>
            <a:r>
              <a:rPr lang="ru-RU" sz="2000" dirty="0" smtClean="0">
                <a:solidFill>
                  <a:srgbClr val="002060"/>
                </a:solidFill>
              </a:rPr>
              <a:t>-Преображенскому собору. В </a:t>
            </a:r>
            <a:r>
              <a:rPr lang="ru-RU" sz="2000" dirty="0">
                <a:solidFill>
                  <a:srgbClr val="002060"/>
                </a:solidFill>
              </a:rPr>
              <a:t>кремлевской стене между Пороховой и Дмитриевской башнями выделен мемориал "Частям и соединениям, сформированным в городе Горьком и Горьковской области в годы Великой Отечественной войны" 1941 -1945 </a:t>
            </a:r>
            <a:r>
              <a:rPr lang="ru-RU" sz="2000" dirty="0" err="1">
                <a:solidFill>
                  <a:srgbClr val="002060"/>
                </a:solidFill>
              </a:rPr>
              <a:t>г.г</a:t>
            </a:r>
            <a:r>
              <a:rPr lang="ru-RU" sz="2000" dirty="0">
                <a:solidFill>
                  <a:srgbClr val="002060"/>
                </a:solidFill>
              </a:rPr>
              <a:t>., где перечислены эти части и соединения и указаны их боевые награды и почетные звания.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 </a:t>
            </a:r>
            <a:r>
              <a:rPr lang="ru-RU" sz="2000" dirty="0" smtClean="0">
                <a:solidFill>
                  <a:srgbClr val="002060"/>
                </a:solidFill>
              </a:rPr>
              <a:t>Круглая </a:t>
            </a:r>
            <a:r>
              <a:rPr lang="ru-RU" sz="2000" dirty="0">
                <a:solidFill>
                  <a:srgbClr val="002060"/>
                </a:solidFill>
              </a:rPr>
              <a:t>4-х ярусная башня. Фронтальных бойниц в нижних ярусах нет, то есть башня играет роль капонира для ведения подошвенного огня вдоль прилегающих крепостных стен.</a:t>
            </a:r>
          </a:p>
        </p:txBody>
      </p:sp>
      <p:pic>
        <p:nvPicPr>
          <p:cNvPr id="12290" name="Picture 2" descr="http://upload.wikimedia.org/wikipedia/commons/thumb/3/39/Nizhny_Novgorod_Porokhovaya_tower.jpg/107px-Nizhny_Novgorod_Porokhovaya_t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556792"/>
            <a:ext cx="4156375" cy="4661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0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Пороховая башня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14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upload.wikimedia.org/wikipedia/commons/thumb/d/d7/Archangel_Cathedral_and_Monument_to_Prince_Yury_Vsevolodovich_and_Bishop_Simon_Suzdalsky.JPG/220px-Archangel_Cathedral_and_Monument_to_Prince_Yury_Vsevolodovich_and_Bishop_Simon_Suzdalsky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515755"/>
            <a:ext cx="5507988" cy="413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188640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На территории Кремля находилось множество храмов, однако на настоящий момент сохранился лишь Михайло-Архангельский собор, построенный не позднее середины XVI века и перестроенный в 1628—1631 гг. — древнейшее из сохранившихся в Кремле зданий. В соборе находится могила Кузьмы Минина.</a:t>
            </a:r>
          </a:p>
        </p:txBody>
      </p:sp>
    </p:spTree>
    <p:extLst>
      <p:ext uri="{BB962C8B-B14F-4D97-AF65-F5344CB8AC3E}">
        <p14:creationId xmlns:p14="http://schemas.microsoft.com/office/powerpoint/2010/main" val="8562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052736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i="1" dirty="0" smtClean="0">
                <a:solidFill>
                  <a:srgbClr val="C00000"/>
                </a:solidFill>
              </a:rPr>
              <a:t>СПАСИБО ЗА ВНИМАНИЕ</a:t>
            </a:r>
            <a:endParaRPr lang="ru-RU" sz="96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3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3">
      <a:dk1>
        <a:sysClr val="windowText" lastClr="000000"/>
      </a:dk1>
      <a:lt1>
        <a:srgbClr val="FFC000"/>
      </a:lt1>
      <a:dk2>
        <a:srgbClr val="FFC000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268</TotalTime>
  <Words>639</Words>
  <Application>Microsoft Office PowerPoint</Application>
  <PresentationFormat>Экран (4:3)</PresentationFormat>
  <Paragraphs>52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Башни Нижегородского Кремля</vt:lpstr>
      <vt:lpstr>Дмитривская башня</vt:lpstr>
      <vt:lpstr>Ивановская башня </vt:lpstr>
      <vt:lpstr>Коромыслова башня </vt:lpstr>
      <vt:lpstr>Георгиевская башня  </vt:lpstr>
      <vt:lpstr>Презентация PowerPoint</vt:lpstr>
      <vt:lpstr>Презентация PowerPoint</vt:lpstr>
      <vt:lpstr>Борисоглебская башня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Сюн5</dc:creator>
  <cp:lastModifiedBy>Сюн5</cp:lastModifiedBy>
  <cp:revision>13</cp:revision>
  <dcterms:created xsi:type="dcterms:W3CDTF">2014-02-05T05:49:29Z</dcterms:created>
  <dcterms:modified xsi:type="dcterms:W3CDTF">2020-11-06T17:26:42Z</dcterms:modified>
</cp:coreProperties>
</file>