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1" r:id="rId3"/>
    <p:sldId id="262" r:id="rId4"/>
    <p:sldId id="291" r:id="rId5"/>
    <p:sldId id="279" r:id="rId6"/>
    <p:sldId id="280" r:id="rId7"/>
    <p:sldId id="281" r:id="rId8"/>
    <p:sldId id="282" r:id="rId9"/>
    <p:sldId id="283" r:id="rId10"/>
    <p:sldId id="266" r:id="rId11"/>
    <p:sldId id="292" r:id="rId12"/>
    <p:sldId id="277" r:id="rId13"/>
    <p:sldId id="278" r:id="rId14"/>
    <p:sldId id="285" r:id="rId15"/>
    <p:sldId id="28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10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9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4716016" y="5805264"/>
            <a:ext cx="4427984" cy="830319"/>
          </a:xfrm>
          <a:prstGeom prst="round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Автор: Китина Лариса Валентиновна, педагог дополнительного образования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314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15616" y="548680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Пионеры-герои — советские школьники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,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совершившие подвиги в годы   Великой Отечественной войны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67942" y="1256566"/>
            <a:ext cx="475252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истории много событий,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Где приходилось отстаивать Мир;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Взрослых удел это, но не забыты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– идущие в бой,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вместо игр.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их, маленьких,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лесом встревоженным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Тайно носилось по тропкам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исхоженным: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Страшно, наверное, было идти,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 – записку прижать на груди………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Сердце ребёнка кипело от злобы,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Вместо улыбок, они - вновь и вновь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Жизнью своей рисковали так,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</a:t>
            </a:r>
            <a:b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 на Земле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воцарил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Любовь!</a:t>
            </a: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4149080"/>
            <a:ext cx="4067944" cy="2542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2" y="1323054"/>
            <a:ext cx="4042881" cy="26952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3478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1640" y="620688"/>
            <a:ext cx="7488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Маленькие герои большой войны.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Сражались повсюду: на воде, в небе,  в партизанском отряде,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в Брестской крепости, в катакомбах, в подполье.</a:t>
            </a:r>
            <a:endParaRPr lang="ru-RU" sz="2000" dirty="0">
              <a:solidFill>
                <a:srgbClr val="C000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560" y="1615391"/>
            <a:ext cx="7970880" cy="339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5" y="5011319"/>
            <a:ext cx="816190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же их было? Сколько юных патриотов сражалось с врагом наравне со взрослыми? Этого точно не знает никто.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 от этого героический след, оставленный ими в нашей военной истории, </a:t>
            </a: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 бледнее.</a:t>
            </a:r>
          </a:p>
        </p:txBody>
      </p:sp>
    </p:spTree>
    <p:extLst>
      <p:ext uri="{BB962C8B-B14F-4D97-AF65-F5344CB8AC3E}">
        <p14:creationId xmlns:p14="http://schemas.microsoft.com/office/powerpoint/2010/main" val="421066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915816" y="1123002"/>
            <a:ext cx="5472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>
              <a:solidFill>
                <a:srgbClr val="0B10D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Анатолий Шумов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Анатолий Шумов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71600" y="474345"/>
            <a:ext cx="770485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</a:p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Уже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первые дни войны при защите Брестской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крепости   отличился воспитанник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музыкального взвода, 14-летний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	</a:t>
            </a:r>
            <a:r>
              <a:rPr lang="ru-RU" b="1" dirty="0" smtClean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Петя  Клыпа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Многие пионеры участвовали в партизанских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отрядах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где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использовались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нередко в качестве разведчиков и диверсантов, а также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 подпольной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деятельности. Нередки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случаи, когда подростки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воевали в составе воинских частей (так называемые «сыновья и дочери полков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»).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Юные патриоты часто сражались с врагом в составе партизанских отрядов. 15-летний </a:t>
            </a:r>
            <a:r>
              <a:rPr lang="ru-RU" b="1" dirty="0" err="1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Вилор</a:t>
            </a:r>
            <a:r>
              <a:rPr lang="ru-RU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Чекмак</a:t>
            </a:r>
            <a:r>
              <a:rPr lang="ru-RU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ценой собственной жизни спас Севастопольский партизанский отряд.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ноября он был в дозоре и первым заметил приближение отряда карателей. О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принял бой с многочисленными фашистами. Когда у него закончились патроны,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Вилор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подпустил ближе врагов и подорвал себя вместе с фашистами гранатой. </a:t>
            </a: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Пионеры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становились юнгами на военных кораблях; в советском тылу трудились на заводах, заменяя ушедших на фронт взрослых, а также участвовали в гражданской обороне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298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1" r="21478"/>
          <a:stretch/>
        </p:blipFill>
        <p:spPr bwMode="auto">
          <a:xfrm>
            <a:off x="539551" y="1916832"/>
            <a:ext cx="2532731" cy="441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59632" y="476671"/>
            <a:ext cx="734481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ОРДЕН ЛЕНИНА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915816" y="1123002"/>
            <a:ext cx="54726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Орден Ленина является высшей наградой СССР за особо выдающиеся заслуги в революционном движении, трудовой деятельности, защите социалистического Отечества, развитии дружбы и сотрудничества между народами, укреплении мира и иные особо выдающиеся заслуги перед Советским государством и </a:t>
            </a:r>
            <a:r>
              <a:rPr lang="ru-RU" sz="2000" b="1" dirty="0" smtClean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обществом</a:t>
            </a:r>
          </a:p>
          <a:p>
            <a:pPr algn="ctr"/>
            <a:endParaRPr lang="ru-RU" sz="900" b="1" dirty="0">
              <a:solidFill>
                <a:srgbClr val="0B10D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удостоены: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Шумов,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Володя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Казначеев,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Чекалин,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Лёня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Голиков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Вася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Коробко.</a:t>
            </a:r>
            <a:endParaRPr lang="ru-RU" sz="2400" b="1" dirty="0">
              <a:solidFill>
                <a:srgbClr val="0B10D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Анатолий Шумов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Анатолий Шумов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02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r="25254"/>
          <a:stretch/>
        </p:blipFill>
        <p:spPr bwMode="auto">
          <a:xfrm>
            <a:off x="539552" y="1363578"/>
            <a:ext cx="2520280" cy="50459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99692" y="548680"/>
            <a:ext cx="65887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ОРДЕН </a:t>
            </a:r>
            <a:r>
              <a:rPr lang="ru-RU" sz="36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КРАСНОГО ЗНАМЕНИ</a:t>
            </a:r>
            <a:endParaRPr lang="ru-RU" sz="36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15816" y="1195011"/>
            <a:ext cx="57606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</a:t>
            </a:r>
            <a:r>
              <a:rPr lang="ru-RU" sz="2000" b="1" dirty="0" smtClean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sz="2000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высших орденов СССР. Первый советский орден. Был учреждён для награждения за особую храбрость, самоотверженность и мужество, проявленные при защите социалистического Отечества. Орденом Красного Знамени также награждались войсковые части, военные корабли, государственные и общественные организации.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851920" y="3994620"/>
            <a:ext cx="367240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удостоены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Володя Дубинин, </a:t>
            </a:r>
            <a:endParaRPr lang="ru-RU" sz="2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Юлий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Кантемиров, Андрей Макарихин, Аркадий </a:t>
            </a:r>
            <a:r>
              <a:rPr lang="ru-RU" sz="22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Каманин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Костя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Кравчук</a:t>
            </a:r>
          </a:p>
        </p:txBody>
      </p:sp>
    </p:spTree>
    <p:extLst>
      <p:ext uri="{BB962C8B-B14F-4D97-AF65-F5344CB8AC3E}">
        <p14:creationId xmlns:p14="http://schemas.microsoft.com/office/powerpoint/2010/main" val="188184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6" y="2232649"/>
            <a:ext cx="2900093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979712" y="476673"/>
            <a:ext cx="66967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ОРДЕН ОТЕЧЕСТВЕННОЙ ВОЙНЫ </a:t>
            </a:r>
          </a:p>
          <a:p>
            <a:pPr algn="ctr"/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1- й  СТЕПЕНИ</a:t>
            </a:r>
            <a:endParaRPr lang="ru-RU" sz="2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55776" y="1307671"/>
            <a:ext cx="59766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Орден Отечественной войны — первая советская награда периода Великой Отечественной войны</a:t>
            </a:r>
            <a:r>
              <a:rPr lang="ru-RU" b="1" dirty="0" smtClean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Орденом Отечественной войны награждаются солдаты и начальствующий </a:t>
            </a:r>
            <a:r>
              <a:rPr lang="ru-RU" b="1" dirty="0" smtClean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Красной Армии, Военно-Морского Флота, </a:t>
            </a:r>
            <a:r>
              <a:rPr lang="ru-RU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войск НКВД и </a:t>
            </a:r>
            <a:r>
              <a:rPr lang="ru-RU" b="1" dirty="0" smtClean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партизанских</a:t>
            </a:r>
            <a:r>
              <a:rPr lang="ru-RU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отрядов</a:t>
            </a:r>
            <a:r>
              <a:rPr lang="ru-RU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проявившие в боях за Советскую Родину храбрость, стойкость и мужество, а также военнослужащие, которые своими действиями способствовали успеху боевых операций наших </a:t>
            </a:r>
            <a:r>
              <a:rPr lang="ru-RU" b="1" dirty="0" smtClean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войск</a:t>
            </a:r>
            <a:endParaRPr lang="ru-RU" b="1" dirty="0">
              <a:solidFill>
                <a:srgbClr val="0B10D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95936" y="4169993"/>
            <a:ext cx="381642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удостоены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Петя Клыпа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Валерий Волков,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Саша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Ковалёв,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Вася Коробко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69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06465" y="476672"/>
            <a:ext cx="48219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ОРДЕН </a:t>
            </a:r>
            <a:r>
              <a:rPr lang="ru-RU" sz="2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КРАСНОЙ ЗВЕЗДЫ</a:t>
            </a:r>
            <a:endParaRPr lang="ru-RU" sz="2400" dirty="0">
              <a:solidFill>
                <a:srgbClr val="C0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" y="2420888"/>
            <a:ext cx="4523696" cy="440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1124744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Орден Красной Звезды учреждён для награждения за большие заслуги в деле обороны СССР как в военное, так и в мирное время, в обеспечении государственной безопасности.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55977" y="2276872"/>
            <a:ext cx="424847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удостоены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endParaRPr lang="ru-RU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Володя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Саморуха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Шура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Ефремов,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Ваня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Андрианов,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Коваленко,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Лёня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Анкинович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Аркадий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Каманин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(дважды).</a:t>
            </a:r>
          </a:p>
        </p:txBody>
      </p:sp>
    </p:spTree>
    <p:extLst>
      <p:ext uri="{BB962C8B-B14F-4D97-AF65-F5344CB8AC3E}">
        <p14:creationId xmlns:p14="http://schemas.microsoft.com/office/powerpoint/2010/main" val="190522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0"/>
            <a:ext cx="9144000" cy="6873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55775" y="476672"/>
            <a:ext cx="60486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ГЕРОЙ СОВЕТСКОГО СОЮЗА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0" y="999892"/>
            <a:ext cx="2966130" cy="5858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21570" y="999892"/>
            <a:ext cx="57268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Геро́й</a:t>
            </a:r>
            <a:r>
              <a:rPr lang="ru-RU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Сове́тского</a:t>
            </a:r>
            <a:r>
              <a:rPr lang="ru-RU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Сою́за</a:t>
            </a:r>
            <a:r>
              <a:rPr lang="ru-RU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высшая степень отличия СССР, которой удостаивали за совершение подвига или выдающихся заслуг во время боевых действий, а также и в мирное время.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43808" y="2420888"/>
            <a:ext cx="576064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удостоены </a:t>
            </a: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звания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Лёня Голиков,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Марат </a:t>
            </a:r>
            <a:r>
              <a:rPr lang="ru-RU" sz="2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Казей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Валя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Котик,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Зина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Портнова,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Чекалин. </a:t>
            </a:r>
            <a:endParaRPr lang="ru-R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Чекалин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награждён 4 февраля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1942 г., 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Голиков </a:t>
            </a: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2 апреля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1944</a:t>
            </a: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остальные — по окончании войны</a:t>
            </a:r>
          </a:p>
          <a:p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24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лена\Desktop\пионеры-герои\Рисунок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7999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3999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51720" y="260648"/>
            <a:ext cx="6984776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боевые заслуги десятки тысяч детей и пионеров были награждены орденами и медалями</a:t>
            </a:r>
          </a:p>
          <a:p>
            <a:endParaRPr lang="ru-RU" dirty="0"/>
          </a:p>
          <a:p>
            <a:pPr algn="ctr"/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Сотни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пионеров были награждены медалью </a:t>
            </a:r>
            <a:endParaRPr lang="ru-RU" sz="2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Партизану Великой Отечественной войны</a:t>
            </a:r>
            <a:r>
              <a:rPr lang="ru-RU" sz="2200" b="1" dirty="0" smtClean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</a:p>
          <a:p>
            <a:pPr algn="ctr"/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15 000 — медалью 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 оборону Ленинграда»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2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свыше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20 000 медалью </a:t>
            </a:r>
            <a:r>
              <a:rPr lang="ru-RU" sz="2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 оборону Москвы».</a:t>
            </a:r>
          </a:p>
          <a:p>
            <a:pPr algn="ctr"/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юные участники войны погибли в 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боях</a:t>
            </a:r>
          </a:p>
          <a:p>
            <a:pPr algn="ctr"/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 были казнены немцами. </a:t>
            </a:r>
            <a:endParaRPr lang="ru-RU" sz="2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Ряд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был занесён в </a:t>
            </a:r>
            <a:endParaRPr lang="ru-RU" sz="2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Книгу почёта Всесоюзной пионерской организации им. В. И. Ленина» и возведён в </a:t>
            </a: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ранг</a:t>
            </a:r>
          </a:p>
          <a:p>
            <a:pPr algn="ctr"/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«пионеров-героев».</a:t>
            </a:r>
          </a:p>
        </p:txBody>
      </p:sp>
    </p:spTree>
    <p:extLst>
      <p:ext uri="{BB962C8B-B14F-4D97-AF65-F5344CB8AC3E}">
        <p14:creationId xmlns:p14="http://schemas.microsoft.com/office/powerpoint/2010/main" val="85954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86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лена\Desktop\пионеры-герои\Рисунок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7999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3999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187624" y="1"/>
            <a:ext cx="7956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pc="50" dirty="0">
                <a:ln w="11430"/>
                <a:solidFill>
                  <a:srgbClr val="0B10D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ИМЕНА ПИОНЕРОВ - ГЕРОЕВ </a:t>
            </a:r>
            <a:endParaRPr lang="ru-RU" sz="2000" b="1" spc="50" dirty="0" smtClean="0">
              <a:ln w="11430"/>
              <a:solidFill>
                <a:srgbClr val="0B10D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spc="50" dirty="0" smtClean="0">
                <a:ln w="11430"/>
                <a:solidFill>
                  <a:srgbClr val="0B10D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spc="50" dirty="0">
                <a:ln w="11430"/>
                <a:solidFill>
                  <a:srgbClr val="0B10D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ПОЛНЫЙ СПИСОК)</a:t>
            </a:r>
            <a:endParaRPr lang="ru-RU" sz="2000" dirty="0">
              <a:solidFill>
                <a:srgbClr val="0B10D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907704" y="908719"/>
            <a:ext cx="338437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•Аксён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Тимонин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•Алёша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Голосевич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•Алёша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Кузнецов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•Альберт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Купша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•Аркадий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Каманин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(лётчик)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•Боря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Немченко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•Боря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Цариков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•Боря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Кулешин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•Валерий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Волков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•Валерий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Лямин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•Валя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Зенкина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•Валя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Котик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•Валя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Ценнин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•Ваня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Андрианов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•Ваня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Васильченко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•Ваня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Гриценко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•Ваня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Климентьев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•Вася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Коробко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•Ваня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Савинов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•Вася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Шишковский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Вилор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Чекмак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165812" y="707887"/>
            <a:ext cx="387068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•Вася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Курка (снайпер)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•Витя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Коваленко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•Витя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Коробков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•Витя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Новицкий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•Витя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Хоменко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•Витя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Чаленко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•Витя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Черевичкин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•Володя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Буряк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•Володя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Дубинин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•Володя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Казначеев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•Володя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Колядов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•Володя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Казьмин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•Володя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•Володя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Саморуха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•Володя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Щербацевич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•Галя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Комлева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•Гриша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Акопян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•Гриша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•Дима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Потапенко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•Евгений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Барабаш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•Женя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•Зина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Портнова</a:t>
            </a:r>
          </a:p>
        </p:txBody>
      </p:sp>
    </p:spTree>
    <p:extLst>
      <p:ext uri="{BB962C8B-B14F-4D97-AF65-F5344CB8AC3E}">
        <p14:creationId xmlns:p14="http://schemas.microsoft.com/office/powerpoint/2010/main" val="669558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лена\Desktop\пионеры-герои\Рисунок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7999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9143999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187624" y="1"/>
            <a:ext cx="79563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spc="50" dirty="0">
                <a:ln w="11430"/>
                <a:solidFill>
                  <a:srgbClr val="0B10D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ИМЕНА ПИОНЕРОВ - ГЕРОЕВ  </a:t>
            </a:r>
            <a:endParaRPr lang="ru-RU" sz="2000" b="1" spc="50" dirty="0" smtClean="0">
              <a:ln w="11430"/>
              <a:solidFill>
                <a:srgbClr val="0B10D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spc="50" dirty="0" smtClean="0">
                <a:ln w="11430"/>
                <a:solidFill>
                  <a:srgbClr val="0B10D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="1" spc="50" dirty="0">
                <a:ln w="11430"/>
                <a:solidFill>
                  <a:srgbClr val="0B10D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ПОЛНЫЙ СПИСОК)</a:t>
            </a:r>
            <a:endParaRPr lang="ru-RU" sz="2000" dirty="0">
              <a:solidFill>
                <a:srgbClr val="0B10D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51720" y="980728"/>
            <a:ext cx="295232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Камилия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Шага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Киря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Баев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•Коля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Мяготин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•Коля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Рыжов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•Костя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Кравчук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•Леонид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Кузубов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•Костя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Янин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•Лара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Михеенко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•Лёня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Анкинович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•Лёня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Голиков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•Лида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Вашкевич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•Лида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Матвеева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•Люся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Герасименко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•Марат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Казей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•Мария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Мухина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•Маркс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Кротов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•Миша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Гаврилов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•Муся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Пинкензон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•Надя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Богданова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•Николай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Ткач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•Нина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Куковерова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88024" y="980728"/>
            <a:ext cx="4248472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•Нина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Сагайдак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Ованес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Кохликян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•Павлик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Морозов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•Павлуша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(Павлик) Андреев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•Пётр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Зайченко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•Пётр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Клыпа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•Саша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Бородулин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•Саша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Ковалёв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•Саша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Колесников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•Саша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Чекалин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•Саша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Кондратьев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•Саша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Чебанов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•Тихон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Баран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•Толя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Шумов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•Толя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Масалов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•Трофим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Прушинский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•Шура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Кобер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•Шура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Ефремов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Юта </a:t>
            </a:r>
            <a:r>
              <a:rPr lang="ru-RU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Бондаровская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31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лена\Desktop\пионеры-герои\Рисунок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7999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71" y="-48461"/>
            <a:ext cx="9143999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627784" y="116632"/>
            <a:ext cx="43204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ИНТЕРНЕТ ИСТОЧНИКИ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67985" y="908720"/>
            <a:ext cx="5310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https://ru.wikipedia.org/wiki/</a:t>
            </a:r>
            <a:r>
              <a:rPr lang="ru-RU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Пионеры-герои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67985" y="1278052"/>
            <a:ext cx="47038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b="1" dirty="0" smtClean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yandex.ru</a:t>
            </a:r>
            <a:endParaRPr lang="ru-RU" b="1" dirty="0">
              <a:solidFill>
                <a:srgbClr val="0B10D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85999" y="1647385"/>
            <a:ext cx="529232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b="1" dirty="0" smtClean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function.mil.ru</a:t>
            </a:r>
            <a:endParaRPr lang="ru-RU" b="1" dirty="0">
              <a:solidFill>
                <a:srgbClr val="0B10D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286000" y="2016717"/>
            <a:ext cx="4878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b="1" dirty="0" smtClean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function.mil.ru</a:t>
            </a:r>
            <a:endParaRPr lang="ru-RU" b="1" dirty="0">
              <a:solidFill>
                <a:srgbClr val="0B10D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86000" y="2386049"/>
            <a:ext cx="46858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</a:t>
            </a:r>
            <a:r>
              <a:rPr lang="en-US" b="1" dirty="0" smtClean="0">
                <a:solidFill>
                  <a:srgbClr val="0B10D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ordenrf.ru</a:t>
            </a:r>
            <a:endParaRPr lang="ru-RU" b="1" dirty="0">
              <a:solidFill>
                <a:srgbClr val="0B10D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5629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лена\Desktop\пионеры-герои\Рисунок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7999"/>
          </a:xfrm>
          <a:prstGeom prst="rect">
            <a:avLst/>
          </a:prstGeom>
          <a:noFill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71" y="-48461"/>
            <a:ext cx="9143999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4581128"/>
            <a:ext cx="8583505" cy="2228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556" b="84167" l="9063" r="90625">
                        <a14:foregroundMark x1="17604" y1="40972" x2="17604" y2="40972"/>
                        <a14:foregroundMark x1="19688" y1="38333" x2="19688" y2="38333"/>
                        <a14:foregroundMark x1="14375" y1="6528" x2="87396" y2="7083"/>
                        <a14:foregroundMark x1="87917" y1="8333" x2="87917" y2="15556"/>
                        <a14:foregroundMark x1="87917" y1="15556" x2="13750" y2="14722"/>
                        <a14:foregroundMark x1="13958" y1="6806" x2="14271" y2="13472"/>
                        <a14:foregroundMark x1="36354" y1="16806" x2="37083" y2="22639"/>
                        <a14:foregroundMark x1="60938" y1="15972" x2="61667" y2="24444"/>
                        <a14:foregroundMark x1="36354" y1="23472" x2="61563" y2="24444"/>
                        <a14:foregroundMark x1="9896" y1="24583" x2="38438" y2="26111"/>
                        <a14:foregroundMark x1="61042" y1="26528" x2="90625" y2="26250"/>
                        <a14:foregroundMark x1="10000" y1="24028" x2="10000" y2="34306"/>
                        <a14:foregroundMark x1="10000" y1="34306" x2="89375" y2="34306"/>
                        <a14:foregroundMark x1="90000" y1="27500" x2="89688" y2="33333"/>
                        <a14:foregroundMark x1="13229" y1="35417" x2="13646" y2="43889"/>
                        <a14:foregroundMark x1="13646" y1="44028" x2="87604" y2="43611"/>
                        <a14:foregroundMark x1="87292" y1="34583" x2="87083" y2="42222"/>
                        <a14:foregroundMark x1="17292" y1="45417" x2="17604" y2="51528"/>
                        <a14:foregroundMark x1="17604" y1="51528" x2="83021" y2="52917"/>
                        <a14:foregroundMark x1="21771" y1="49306" x2="21771" y2="49306"/>
                        <a14:foregroundMark x1="75729" y1="39861" x2="75729" y2="3986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80" b="6465"/>
          <a:stretch/>
        </p:blipFill>
        <p:spPr bwMode="auto">
          <a:xfrm>
            <a:off x="2051720" y="13111"/>
            <a:ext cx="6136088" cy="467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7487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4988</TotalTime>
  <Words>674</Words>
  <Application>Microsoft Office PowerPoint</Application>
  <PresentationFormat>Экран (4:3)</PresentationFormat>
  <Paragraphs>165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Сюн5</dc:creator>
  <cp:lastModifiedBy>Сюн5</cp:lastModifiedBy>
  <cp:revision>35</cp:revision>
  <dcterms:created xsi:type="dcterms:W3CDTF">2019-11-25T09:19:28Z</dcterms:created>
  <dcterms:modified xsi:type="dcterms:W3CDTF">2020-05-07T08:17:23Z</dcterms:modified>
</cp:coreProperties>
</file>