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3" r:id="rId3"/>
    <p:sldId id="260" r:id="rId4"/>
    <p:sldId id="261" r:id="rId5"/>
    <p:sldId id="258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67" r:id="rId16"/>
    <p:sldId id="272" r:id="rId17"/>
    <p:sldId id="25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1" autoAdjust="0"/>
    <p:restoredTop sz="85673" autoAdjust="0"/>
  </p:normalViewPr>
  <p:slideViewPr>
    <p:cSldViewPr>
      <p:cViewPr>
        <p:scale>
          <a:sx n="65" d="100"/>
          <a:sy n="65" d="100"/>
        </p:scale>
        <p:origin x="-145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EECF8-556E-4099-AE0E-D5E1900812CB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9C045-5350-40ED-8F7B-FEC141600C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395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Урок .ОРНАМЕНТ. СЕТЧАТЫЙ ОРНАМЕНТ. ОРНАМЕНТ НАРОДОВ МИРА</a:t>
            </a:r>
          </a:p>
          <a:p>
            <a:r>
              <a:rPr lang="ru-RU" dirty="0" smtClean="0"/>
              <a:t>Цели и задачи</a:t>
            </a:r>
          </a:p>
          <a:p>
            <a:pPr marL="228600" indent="-228600">
              <a:buAutoNum type="arabicPeriod"/>
            </a:pPr>
            <a:r>
              <a:rPr lang="ru-RU" dirty="0" smtClean="0"/>
              <a:t>Обучение выполнению сетчатых орнаментов на примере орнаментов народов мира. </a:t>
            </a:r>
          </a:p>
          <a:p>
            <a:pPr marL="228600" indent="-228600">
              <a:buAutoNum type="arabicPeriod"/>
            </a:pPr>
            <a:r>
              <a:rPr lang="ru-RU" dirty="0" smtClean="0"/>
              <a:t>2. Формирование умения использовать цветовые контрасты и нюансы, тёплые и холодные цвета в орнаменте. </a:t>
            </a:r>
          </a:p>
          <a:p>
            <a:r>
              <a:rPr lang="ru-RU" dirty="0" smtClean="0"/>
              <a:t>3. Развитие творческих способностей.</a:t>
            </a:r>
          </a:p>
          <a:p>
            <a:r>
              <a:rPr lang="ru-RU" dirty="0" smtClean="0"/>
              <a:t>4. Знакомство с орнаментами народов мира.</a:t>
            </a:r>
          </a:p>
          <a:p>
            <a:r>
              <a:rPr lang="ru-RU" dirty="0" smtClean="0"/>
              <a:t>Оборудование и материалы</a:t>
            </a:r>
          </a:p>
          <a:p>
            <a:r>
              <a:rPr lang="ru-RU" dirty="0" smtClean="0"/>
              <a:t>Цветные карандаши, акварель, кисти.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9C045-5350-40ED-8F7B-FEC141600C0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9C045-5350-40ED-8F7B-FEC141600C0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F5A27-9812-486F-B6BA-46EE77783B5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0" y="0"/>
            <a:ext cx="2109788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81"/>
          <p:cNvGrpSpPr>
            <a:grpSpLocks/>
          </p:cNvGrpSpPr>
          <p:nvPr/>
        </p:nvGrpSpPr>
        <p:grpSpPr bwMode="auto">
          <a:xfrm rot="10800000">
            <a:off x="-6350" y="0"/>
            <a:ext cx="461963" cy="6858000"/>
            <a:chOff x="768" y="1700"/>
            <a:chExt cx="405" cy="2620"/>
          </a:xfrm>
        </p:grpSpPr>
        <p:sp>
          <p:nvSpPr>
            <p:cNvPr id="3254" name="Rectangle 182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55" name="Rectangle 183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95"/>
          <p:cNvGrpSpPr>
            <a:grpSpLocks/>
          </p:cNvGrpSpPr>
          <p:nvPr/>
        </p:nvGrpSpPr>
        <p:grpSpPr bwMode="auto">
          <a:xfrm>
            <a:off x="1371600" y="0"/>
            <a:ext cx="547688" cy="6858000"/>
            <a:chOff x="768" y="1700"/>
            <a:chExt cx="405" cy="2620"/>
          </a:xfrm>
        </p:grpSpPr>
        <p:sp>
          <p:nvSpPr>
            <p:cNvPr id="3268" name="Rectangle 196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69" name="Rectangle 197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37" name="Rectangle 165"/>
          <p:cNvSpPr>
            <a:spLocks noChangeArrowheads="1"/>
          </p:cNvSpPr>
          <p:nvPr/>
        </p:nvSpPr>
        <p:spPr bwMode="gray">
          <a:xfrm>
            <a:off x="6964363" y="6350"/>
            <a:ext cx="2179637" cy="9842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00760" y="5857892"/>
            <a:ext cx="2971800" cy="762000"/>
          </a:xfrm>
        </p:spPr>
        <p:txBody>
          <a:bodyPr/>
          <a:lstStyle>
            <a:lvl1pPr marL="0" indent="0" algn="dist">
              <a:buFontTx/>
              <a:buNone/>
              <a:defRPr sz="1400" i="1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103563" y="6445250"/>
            <a:ext cx="1144587" cy="276225"/>
          </a:xfrm>
        </p:spPr>
        <p:txBody>
          <a:bodyPr/>
          <a:lstStyle>
            <a:lvl1pPr>
              <a:defRPr/>
            </a:lvl1pPr>
          </a:lstStyle>
          <a:p>
            <a:fld id="{9F6593F4-D6AA-4361-AFF6-C740A02F09F4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0" y="6445250"/>
            <a:ext cx="1206500" cy="27622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096000" y="6445250"/>
            <a:ext cx="1100138" cy="276225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2476500" y="1289050"/>
            <a:ext cx="6667500" cy="1701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236" name="Rectangle 164"/>
          <p:cNvSpPr>
            <a:spLocks noChangeArrowheads="1"/>
          </p:cNvSpPr>
          <p:nvPr/>
        </p:nvSpPr>
        <p:spPr bwMode="gray">
          <a:xfrm rot="-5400000">
            <a:off x="4041775" y="-1854200"/>
            <a:ext cx="990600" cy="4699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1538" y="3071810"/>
            <a:ext cx="7772400" cy="1470025"/>
          </a:xfrm>
        </p:spPr>
        <p:txBody>
          <a:bodyPr/>
          <a:lstStyle>
            <a:lvl1pPr algn="r">
              <a:defRPr sz="440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Impact" pitchFamily="34" charset="0"/>
              </a:defRPr>
            </a:lvl1pPr>
          </a:lstStyle>
          <a:p>
            <a:endParaRPr lang="en-US" dirty="0"/>
          </a:p>
        </p:txBody>
      </p:sp>
      <p:grpSp>
        <p:nvGrpSpPr>
          <p:cNvPr id="4" name="Group 199"/>
          <p:cNvGrpSpPr>
            <a:grpSpLocks/>
          </p:cNvGrpSpPr>
          <p:nvPr/>
        </p:nvGrpSpPr>
        <p:grpSpPr bwMode="auto">
          <a:xfrm>
            <a:off x="2859088" y="0"/>
            <a:ext cx="547687" cy="990600"/>
            <a:chOff x="768" y="1700"/>
            <a:chExt cx="405" cy="2620"/>
          </a:xfrm>
        </p:grpSpPr>
        <p:sp>
          <p:nvSpPr>
            <p:cNvPr id="3272" name="Rectangle 200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3" name="Rectangle 201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03"/>
          <p:cNvGrpSpPr>
            <a:grpSpLocks/>
          </p:cNvGrpSpPr>
          <p:nvPr/>
        </p:nvGrpSpPr>
        <p:grpSpPr bwMode="auto">
          <a:xfrm>
            <a:off x="4405313" y="0"/>
            <a:ext cx="547687" cy="990600"/>
            <a:chOff x="768" y="1700"/>
            <a:chExt cx="405" cy="2620"/>
          </a:xfrm>
        </p:grpSpPr>
        <p:sp>
          <p:nvSpPr>
            <p:cNvPr id="3276" name="Rectangle 204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77" name="Rectangle 205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207"/>
          <p:cNvGrpSpPr>
            <a:grpSpLocks/>
          </p:cNvGrpSpPr>
          <p:nvPr/>
        </p:nvGrpSpPr>
        <p:grpSpPr bwMode="auto">
          <a:xfrm>
            <a:off x="6005513" y="0"/>
            <a:ext cx="547687" cy="990600"/>
            <a:chOff x="768" y="1700"/>
            <a:chExt cx="405" cy="2620"/>
          </a:xfrm>
        </p:grpSpPr>
        <p:sp>
          <p:nvSpPr>
            <p:cNvPr id="3280" name="Rectangle 208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1" name="Rectangle 209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215"/>
          <p:cNvGrpSpPr>
            <a:grpSpLocks/>
          </p:cNvGrpSpPr>
          <p:nvPr/>
        </p:nvGrpSpPr>
        <p:grpSpPr bwMode="auto">
          <a:xfrm>
            <a:off x="7529513" y="0"/>
            <a:ext cx="547687" cy="990600"/>
            <a:chOff x="768" y="1700"/>
            <a:chExt cx="405" cy="2620"/>
          </a:xfrm>
        </p:grpSpPr>
        <p:sp>
          <p:nvSpPr>
            <p:cNvPr id="3288" name="Rectangle 216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89" name="Rectangle 217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39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229"/>
          <p:cNvGrpSpPr>
            <a:grpSpLocks/>
          </p:cNvGrpSpPr>
          <p:nvPr/>
        </p:nvGrpSpPr>
        <p:grpSpPr bwMode="auto">
          <a:xfrm rot="5400000">
            <a:off x="775494" y="1302543"/>
            <a:ext cx="547688" cy="2120901"/>
            <a:chOff x="768" y="1700"/>
            <a:chExt cx="405" cy="2620"/>
          </a:xfrm>
        </p:grpSpPr>
        <p:sp>
          <p:nvSpPr>
            <p:cNvPr id="3302" name="Rectangle 230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3" name="Rectangle 231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233"/>
          <p:cNvGrpSpPr>
            <a:grpSpLocks/>
          </p:cNvGrpSpPr>
          <p:nvPr/>
        </p:nvGrpSpPr>
        <p:grpSpPr bwMode="auto">
          <a:xfrm rot="5400000">
            <a:off x="775494" y="2770981"/>
            <a:ext cx="547687" cy="2120901"/>
            <a:chOff x="768" y="1700"/>
            <a:chExt cx="405" cy="2620"/>
          </a:xfrm>
        </p:grpSpPr>
        <p:sp>
          <p:nvSpPr>
            <p:cNvPr id="3306" name="Rectangle 234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07" name="Rectangle 235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237"/>
          <p:cNvGrpSpPr>
            <a:grpSpLocks/>
          </p:cNvGrpSpPr>
          <p:nvPr/>
        </p:nvGrpSpPr>
        <p:grpSpPr bwMode="auto">
          <a:xfrm rot="5400000">
            <a:off x="775494" y="4218781"/>
            <a:ext cx="547687" cy="2120901"/>
            <a:chOff x="768" y="1700"/>
            <a:chExt cx="405" cy="2620"/>
          </a:xfrm>
        </p:grpSpPr>
        <p:sp>
          <p:nvSpPr>
            <p:cNvPr id="3310" name="Rectangle 238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11" name="Rectangle 239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256"/>
          <p:cNvGrpSpPr>
            <a:grpSpLocks/>
          </p:cNvGrpSpPr>
          <p:nvPr/>
        </p:nvGrpSpPr>
        <p:grpSpPr bwMode="auto">
          <a:xfrm>
            <a:off x="-11113" y="6462713"/>
            <a:ext cx="2120901" cy="395287"/>
            <a:chOff x="-7" y="4071"/>
            <a:chExt cx="1336" cy="249"/>
          </a:xfrm>
        </p:grpSpPr>
        <p:sp>
          <p:nvSpPr>
            <p:cNvPr id="3314" name="Rectangle 242"/>
            <p:cNvSpPr>
              <a:spLocks noChangeArrowheads="1"/>
            </p:cNvSpPr>
            <p:nvPr userDrawn="1"/>
          </p:nvSpPr>
          <p:spPr bwMode="gray">
            <a:xfrm rot="5400000">
              <a:off x="620" y="3444"/>
              <a:ext cx="81" cy="1336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15" name="Rectangle 243"/>
            <p:cNvSpPr>
              <a:spLocks noChangeArrowheads="1"/>
            </p:cNvSpPr>
            <p:nvPr userDrawn="1"/>
          </p:nvSpPr>
          <p:spPr bwMode="gray">
            <a:xfrm rot="5400000">
              <a:off x="598" y="3589"/>
              <a:ext cx="126" cy="1336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254"/>
          <p:cNvGrpSpPr>
            <a:grpSpLocks/>
          </p:cNvGrpSpPr>
          <p:nvPr/>
        </p:nvGrpSpPr>
        <p:grpSpPr bwMode="auto">
          <a:xfrm>
            <a:off x="-11113" y="623888"/>
            <a:ext cx="9155113" cy="547687"/>
            <a:chOff x="-7" y="403"/>
            <a:chExt cx="5767" cy="345"/>
          </a:xfrm>
        </p:grpSpPr>
        <p:grpSp>
          <p:nvGrpSpPr>
            <p:cNvPr id="13" name="Group 219"/>
            <p:cNvGrpSpPr>
              <a:grpSpLocks/>
            </p:cNvGrpSpPr>
            <p:nvPr userDrawn="1"/>
          </p:nvGrpSpPr>
          <p:grpSpPr bwMode="auto">
            <a:xfrm rot="5400000">
              <a:off x="488" y="-92"/>
              <a:ext cx="345" cy="1336"/>
              <a:chOff x="768" y="1700"/>
              <a:chExt cx="405" cy="2620"/>
            </a:xfrm>
          </p:grpSpPr>
          <p:sp>
            <p:nvSpPr>
              <p:cNvPr id="3292" name="Rectangle 220"/>
              <p:cNvSpPr>
                <a:spLocks noChangeArrowheads="1"/>
              </p:cNvSpPr>
              <p:nvPr userDrawn="1"/>
            </p:nvSpPr>
            <p:spPr bwMode="gray">
              <a:xfrm>
                <a:off x="768" y="1700"/>
                <a:ext cx="95" cy="2620"/>
              </a:xfrm>
              <a:prstGeom prst="rect">
                <a:avLst/>
              </a:prstGeom>
              <a:solidFill>
                <a:schemeClr val="tx2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3" name="Rectangle 221"/>
              <p:cNvSpPr>
                <a:spLocks noChangeArrowheads="1"/>
              </p:cNvSpPr>
              <p:nvPr userDrawn="1"/>
            </p:nvSpPr>
            <p:spPr bwMode="gray">
              <a:xfrm>
                <a:off x="912" y="1700"/>
                <a:ext cx="261" cy="2620"/>
              </a:xfrm>
              <a:prstGeom prst="rect">
                <a:avLst/>
              </a:prstGeom>
              <a:solidFill>
                <a:schemeClr val="tx2">
                  <a:alpha val="3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4" name="Group 245"/>
            <p:cNvGrpSpPr>
              <a:grpSpLocks/>
            </p:cNvGrpSpPr>
            <p:nvPr userDrawn="1"/>
          </p:nvGrpSpPr>
          <p:grpSpPr bwMode="auto">
            <a:xfrm rot="5400000">
              <a:off x="3397" y="-1615"/>
              <a:ext cx="345" cy="4381"/>
              <a:chOff x="768" y="1700"/>
              <a:chExt cx="405" cy="2620"/>
            </a:xfrm>
          </p:grpSpPr>
          <p:sp>
            <p:nvSpPr>
              <p:cNvPr id="3318" name="Rectangle 246"/>
              <p:cNvSpPr>
                <a:spLocks noChangeArrowheads="1"/>
              </p:cNvSpPr>
              <p:nvPr userDrawn="1"/>
            </p:nvSpPr>
            <p:spPr bwMode="gray">
              <a:xfrm>
                <a:off x="768" y="1700"/>
                <a:ext cx="95" cy="2620"/>
              </a:xfrm>
              <a:prstGeom prst="rect">
                <a:avLst/>
              </a:prstGeom>
              <a:solidFill>
                <a:srgbClr val="FFFFFF">
                  <a:alpha val="39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19" name="Rectangle 247"/>
              <p:cNvSpPr>
                <a:spLocks noChangeArrowheads="1"/>
              </p:cNvSpPr>
              <p:nvPr userDrawn="1"/>
            </p:nvSpPr>
            <p:spPr bwMode="gray">
              <a:xfrm>
                <a:off x="912" y="1700"/>
                <a:ext cx="261" cy="2620"/>
              </a:xfrm>
              <a:prstGeom prst="rect">
                <a:avLst/>
              </a:prstGeom>
              <a:solidFill>
                <a:srgbClr val="FFFFFF">
                  <a:alpha val="39999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235" name="Rectangle 163"/>
          <p:cNvSpPr>
            <a:spLocks noChangeArrowheads="1"/>
          </p:cNvSpPr>
          <p:nvPr/>
        </p:nvSpPr>
        <p:spPr bwMode="gray">
          <a:xfrm>
            <a:off x="1071538" y="990600"/>
            <a:ext cx="8072462" cy="1676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50" name="Picture 2" descr="http://aquavitae.narod.ru/ornam/64.gif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00108"/>
            <a:ext cx="4419658" cy="1643074"/>
          </a:xfrm>
          <a:prstGeom prst="rect">
            <a:avLst/>
          </a:prstGeom>
          <a:noFill/>
        </p:spPr>
      </p:pic>
      <p:pic>
        <p:nvPicPr>
          <p:cNvPr id="51" name="Picture 2" descr="http://aquavitae.narod.ru/ornam/64.gif"/>
          <p:cNvPicPr>
            <a:picLocks noChangeAspect="1" noChangeArrowheads="1"/>
          </p:cNvPicPr>
          <p:nvPr userDrawn="1"/>
        </p:nvPicPr>
        <p:blipFill>
          <a:blip r:embed="rId2"/>
          <a:srcRect l="14547" r="1402"/>
          <a:stretch>
            <a:fillRect/>
          </a:stretch>
        </p:blipFill>
        <p:spPr bwMode="auto">
          <a:xfrm>
            <a:off x="5429256" y="1000108"/>
            <a:ext cx="3714744" cy="164307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>
        <p:tmplLst>
          <p:tmpl lvl="1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7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7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D413CC-9D68-48C5-A512-AFC663933EE7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1E787D-3582-49FC-9DFE-9EFC58E2D5F4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6350" y="1600200"/>
            <a:ext cx="36290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57775" y="1600200"/>
            <a:ext cx="36290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88B093-8A3B-438E-A67B-9A72429EAE47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81BF96-8418-42E9-B1A3-C16427185E87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204B8D-6B3F-4276-8136-8EFD549F267A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DBCEB7-9A8E-436E-A586-0EA5CB5F4F0B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484CF0-5320-4B4A-88A3-259560F8B1FA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EC33C1-E7F0-4036-AD95-8F21F7D93533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038B0A-6072-4BF0-9EEC-054F99B883F8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4188" y="457200"/>
            <a:ext cx="1852612" cy="5668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6350" y="457200"/>
            <a:ext cx="5405438" cy="5668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1FA2D4-D68D-45C6-9CDC-EE50BE2C3F2F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76350" y="1600200"/>
            <a:ext cx="7410450" cy="45259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954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AC162B-5D81-4FE9-A2FE-CBF3EE1F30DF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3853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76350" y="1600200"/>
            <a:ext cx="362902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57775" y="1600200"/>
            <a:ext cx="362902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2954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2EF6D52-EDF8-4C3D-83E8-F1C24EDFC6F3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3853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276350" y="1600200"/>
            <a:ext cx="7410450" cy="4525963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954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C4E29F-3EC1-47DD-93AE-DEBD0389BEEC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3853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649605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276350" y="1600200"/>
            <a:ext cx="741045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2954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164B2C1-57E3-45D2-8974-492037128709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3853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757903D-A5A9-4AC9-B002-50F01BBDDCC4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43307-822A-4E3A-922C-9CEB51CCC6C2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5" descr="Картинка 1 из 447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7824" y="1086843"/>
            <a:ext cx="3439796" cy="5342554"/>
          </a:xfrm>
          <a:prstGeom prst="rect">
            <a:avLst/>
          </a:prstGeom>
          <a:noFill/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1643042" y="142852"/>
            <a:ext cx="6286544" cy="642942"/>
          </a:xfrm>
          <a:prstGeom prst="wedgeRoundRectCallout">
            <a:avLst>
              <a:gd name="adj1" fmla="val -30865"/>
              <a:gd name="adj2" fmla="val 1816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Impact" pitchFamily="34" charset="0"/>
              </a:rPr>
              <a:t>Из истории тюльпанов</a:t>
            </a:r>
            <a:endParaRPr lang="ru-RU" sz="4000" dirty="0">
              <a:latin typeface="Impact" pitchFamily="34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285720" y="6357934"/>
            <a:ext cx="4143404" cy="500066"/>
          </a:xfrm>
          <a:prstGeom prst="wedgeRoundRectCallout">
            <a:avLst>
              <a:gd name="adj1" fmla="val -20326"/>
              <a:gd name="adj2" fmla="val -678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Листай страницы и ты узнаешь</a:t>
            </a:r>
          </a:p>
          <a:p>
            <a:pPr algn="ctr"/>
            <a:r>
              <a:rPr lang="ru-RU" dirty="0" smtClean="0"/>
              <a:t> о</a:t>
            </a:r>
            <a:r>
              <a:rPr lang="ru-RU" baseline="0" dirty="0" smtClean="0"/>
              <a:t> тюльпанах</a:t>
            </a:r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http://aquavitae.narod.ru/ornam/64.gif"/>
          <p:cNvPicPr>
            <a:picLocks noChangeAspect="1" noChangeArrowheads="1"/>
          </p:cNvPicPr>
          <p:nvPr userDrawn="1"/>
        </p:nvPicPr>
        <p:blipFill>
          <a:blip r:embed="rId19"/>
          <a:srcRect l="13941" r="11707"/>
          <a:stretch>
            <a:fillRect/>
          </a:stretch>
        </p:blipFill>
        <p:spPr bwMode="auto">
          <a:xfrm>
            <a:off x="6858016" y="285728"/>
            <a:ext cx="2285984" cy="1143008"/>
          </a:xfrm>
          <a:prstGeom prst="rect">
            <a:avLst/>
          </a:prstGeom>
          <a:noFill/>
        </p:spPr>
      </p:pic>
      <p:pic>
        <p:nvPicPr>
          <p:cNvPr id="45" name="Picture 2" descr="http://aquavitae.narod.ru/ornam/64.gif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3786182" y="285728"/>
            <a:ext cx="3074545" cy="1143008"/>
          </a:xfrm>
          <a:prstGeom prst="rect">
            <a:avLst/>
          </a:prstGeom>
          <a:noFill/>
        </p:spPr>
      </p:pic>
      <p:pic>
        <p:nvPicPr>
          <p:cNvPr id="20482" name="Picture 2" descr="http://aquavitae.narod.ru/ornam/64.gif"/>
          <p:cNvPicPr>
            <a:picLocks noChangeAspect="1" noChangeArrowheads="1"/>
          </p:cNvPicPr>
          <p:nvPr userDrawn="1"/>
        </p:nvPicPr>
        <p:blipFill>
          <a:blip r:embed="rId19">
            <a:lum contrast="4000"/>
          </a:blip>
          <a:srcRect r="14029"/>
          <a:stretch>
            <a:fillRect/>
          </a:stretch>
        </p:blipFill>
        <p:spPr bwMode="auto">
          <a:xfrm>
            <a:off x="1142975" y="285728"/>
            <a:ext cx="2643207" cy="1143008"/>
          </a:xfrm>
          <a:prstGeom prst="rect">
            <a:avLst/>
          </a:prstGeom>
          <a:noFill/>
        </p:spPr>
      </p:pic>
      <p:sp>
        <p:nvSpPr>
          <p:cNvPr id="1063" name="Rectangle 39"/>
          <p:cNvSpPr>
            <a:spLocks noChangeArrowheads="1"/>
          </p:cNvSpPr>
          <p:nvPr/>
        </p:nvSpPr>
        <p:spPr bwMode="gray">
          <a:xfrm>
            <a:off x="0" y="1447800"/>
            <a:ext cx="1116013" cy="5410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0" y="0"/>
            <a:ext cx="1116013" cy="28572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12954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A04DEA0-339C-4B0E-80E5-2CA478EE139C}" type="datetime1">
              <a:rPr lang="ru-RU" smtClean="0"/>
              <a:pPr/>
              <a:t>26.01.2021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538538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1276350" y="1600200"/>
            <a:ext cx="74104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 rot="37800000">
            <a:off x="283368" y="1393032"/>
            <a:ext cx="550863" cy="1117600"/>
            <a:chOff x="1060" y="0"/>
            <a:chExt cx="394" cy="4320"/>
          </a:xfrm>
        </p:grpSpPr>
        <p:sp>
          <p:nvSpPr>
            <p:cNvPr id="1096" name="Rectangle 72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7" name="Rectangle 73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98" name="Rectangle 74"/>
          <p:cNvSpPr>
            <a:spLocks noChangeArrowheads="1"/>
          </p:cNvSpPr>
          <p:nvPr/>
        </p:nvSpPr>
        <p:spPr bwMode="gray">
          <a:xfrm rot="-5400000">
            <a:off x="3908425" y="-2727325"/>
            <a:ext cx="261938" cy="5716588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152400" y="1447800"/>
            <a:ext cx="457200" cy="5410200"/>
            <a:chOff x="768" y="1700"/>
            <a:chExt cx="405" cy="2620"/>
          </a:xfrm>
        </p:grpSpPr>
        <p:sp>
          <p:nvSpPr>
            <p:cNvPr id="1105" name="Rectangle 81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6" name="Rectangle 82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3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83"/>
          <p:cNvGrpSpPr>
            <a:grpSpLocks/>
          </p:cNvGrpSpPr>
          <p:nvPr/>
        </p:nvGrpSpPr>
        <p:grpSpPr bwMode="auto">
          <a:xfrm rot="27000000">
            <a:off x="283368" y="2840832"/>
            <a:ext cx="550863" cy="1117600"/>
            <a:chOff x="1060" y="0"/>
            <a:chExt cx="394" cy="4320"/>
          </a:xfrm>
        </p:grpSpPr>
        <p:sp>
          <p:nvSpPr>
            <p:cNvPr id="1108" name="Rectangle 84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9" name="Rectangle 85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99" name="Rectangle 75"/>
          <p:cNvSpPr>
            <a:spLocks noChangeArrowheads="1"/>
          </p:cNvSpPr>
          <p:nvPr/>
        </p:nvSpPr>
        <p:spPr bwMode="gray">
          <a:xfrm>
            <a:off x="6964363" y="6350"/>
            <a:ext cx="2179637" cy="254000"/>
          </a:xfrm>
          <a:prstGeom prst="rect">
            <a:avLst/>
          </a:prstGeom>
          <a:solidFill>
            <a:srgbClr val="C00000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89"/>
          <p:cNvGrpSpPr>
            <a:grpSpLocks/>
          </p:cNvGrpSpPr>
          <p:nvPr/>
        </p:nvGrpSpPr>
        <p:grpSpPr bwMode="auto">
          <a:xfrm>
            <a:off x="1905000" y="0"/>
            <a:ext cx="642938" cy="285750"/>
            <a:chOff x="768" y="1700"/>
            <a:chExt cx="405" cy="2620"/>
          </a:xfrm>
        </p:grpSpPr>
        <p:sp>
          <p:nvSpPr>
            <p:cNvPr id="1114" name="Rectangle 90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5" name="Rectangle 91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92"/>
          <p:cNvGrpSpPr>
            <a:grpSpLocks/>
          </p:cNvGrpSpPr>
          <p:nvPr/>
        </p:nvGrpSpPr>
        <p:grpSpPr bwMode="auto">
          <a:xfrm>
            <a:off x="3810000" y="0"/>
            <a:ext cx="642938" cy="285750"/>
            <a:chOff x="768" y="1700"/>
            <a:chExt cx="405" cy="2620"/>
          </a:xfrm>
        </p:grpSpPr>
        <p:sp>
          <p:nvSpPr>
            <p:cNvPr id="1117" name="Rectangle 93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8" name="Rectangle 94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5791200" y="0"/>
            <a:ext cx="642938" cy="285750"/>
            <a:chOff x="768" y="1700"/>
            <a:chExt cx="405" cy="2620"/>
          </a:xfrm>
        </p:grpSpPr>
        <p:sp>
          <p:nvSpPr>
            <p:cNvPr id="1120" name="Rectangle 96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1" name="Rectangle 97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" name="Group 98"/>
          <p:cNvGrpSpPr>
            <a:grpSpLocks/>
          </p:cNvGrpSpPr>
          <p:nvPr/>
        </p:nvGrpSpPr>
        <p:grpSpPr bwMode="auto">
          <a:xfrm>
            <a:off x="7772400" y="0"/>
            <a:ext cx="642938" cy="304800"/>
            <a:chOff x="768" y="1700"/>
            <a:chExt cx="405" cy="2620"/>
          </a:xfrm>
        </p:grpSpPr>
        <p:sp>
          <p:nvSpPr>
            <p:cNvPr id="1123" name="Rectangle 99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4" name="Rectangle 100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85852" y="500042"/>
            <a:ext cx="6496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  <a:endParaRPr lang="en-US" dirty="0" smtClean="0"/>
          </a:p>
        </p:txBody>
      </p:sp>
      <p:grpSp>
        <p:nvGrpSpPr>
          <p:cNvPr id="9" name="Group 101"/>
          <p:cNvGrpSpPr>
            <a:grpSpLocks/>
          </p:cNvGrpSpPr>
          <p:nvPr/>
        </p:nvGrpSpPr>
        <p:grpSpPr bwMode="auto">
          <a:xfrm>
            <a:off x="152400" y="0"/>
            <a:ext cx="457200" cy="261938"/>
            <a:chOff x="768" y="1700"/>
            <a:chExt cx="405" cy="2620"/>
          </a:xfrm>
        </p:grpSpPr>
        <p:sp>
          <p:nvSpPr>
            <p:cNvPr id="1126" name="Rectangle 102"/>
            <p:cNvSpPr>
              <a:spLocks noChangeArrowheads="1"/>
            </p:cNvSpPr>
            <p:nvPr userDrawn="1"/>
          </p:nvSpPr>
          <p:spPr bwMode="gray">
            <a:xfrm>
              <a:off x="768" y="1700"/>
              <a:ext cx="95" cy="2620"/>
            </a:xfrm>
            <a:prstGeom prst="rect">
              <a:avLst/>
            </a:prstGeom>
            <a:solidFill>
              <a:schemeClr val="tx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" name="Rectangle 103"/>
            <p:cNvSpPr>
              <a:spLocks noChangeArrowheads="1"/>
            </p:cNvSpPr>
            <p:nvPr userDrawn="1"/>
          </p:nvSpPr>
          <p:spPr bwMode="gray">
            <a:xfrm>
              <a:off x="912" y="1700"/>
              <a:ext cx="261" cy="2620"/>
            </a:xfrm>
            <a:prstGeom prst="rect">
              <a:avLst/>
            </a:prstGeom>
            <a:solidFill>
              <a:schemeClr val="tx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" name="Group 104"/>
          <p:cNvGrpSpPr>
            <a:grpSpLocks/>
          </p:cNvGrpSpPr>
          <p:nvPr/>
        </p:nvGrpSpPr>
        <p:grpSpPr bwMode="auto">
          <a:xfrm rot="37800000">
            <a:off x="283369" y="4331494"/>
            <a:ext cx="550862" cy="1117600"/>
            <a:chOff x="1060" y="0"/>
            <a:chExt cx="394" cy="4320"/>
          </a:xfrm>
        </p:grpSpPr>
        <p:sp>
          <p:nvSpPr>
            <p:cNvPr id="1129" name="Rectangle 105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0" name="Rectangle 106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1" name="Group 107"/>
          <p:cNvGrpSpPr>
            <a:grpSpLocks/>
          </p:cNvGrpSpPr>
          <p:nvPr/>
        </p:nvGrpSpPr>
        <p:grpSpPr bwMode="auto">
          <a:xfrm rot="27000000">
            <a:off x="283369" y="5779294"/>
            <a:ext cx="550862" cy="1117600"/>
            <a:chOff x="1060" y="0"/>
            <a:chExt cx="394" cy="4320"/>
          </a:xfrm>
        </p:grpSpPr>
        <p:sp>
          <p:nvSpPr>
            <p:cNvPr id="1132" name="Rectangle 108"/>
            <p:cNvSpPr>
              <a:spLocks noChangeArrowheads="1"/>
            </p:cNvSpPr>
            <p:nvPr userDrawn="1"/>
          </p:nvSpPr>
          <p:spPr bwMode="gray">
            <a:xfrm>
              <a:off x="1214" y="0"/>
              <a:ext cx="240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3" name="Rectangle 109"/>
            <p:cNvSpPr>
              <a:spLocks noChangeArrowheads="1"/>
            </p:cNvSpPr>
            <p:nvPr userDrawn="1"/>
          </p:nvSpPr>
          <p:spPr bwMode="gray">
            <a:xfrm>
              <a:off x="1060" y="0"/>
              <a:ext cx="93" cy="4320"/>
            </a:xfrm>
            <a:prstGeom prst="rect">
              <a:avLst/>
            </a:prstGeom>
            <a:solidFill>
              <a:schemeClr val="tx2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4" name="Прямоугольник 53"/>
          <p:cNvSpPr/>
          <p:nvPr userDrawn="1"/>
        </p:nvSpPr>
        <p:spPr>
          <a:xfrm>
            <a:off x="1142976" y="285728"/>
            <a:ext cx="8001024" cy="1143008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95" name="Picture 15" descr="C:\Documents and Settings\DreamWolf\Мои документы\Downloads\673b51f2dafd6d8d3e52c7fefc1f9f81.gif"/>
          <p:cNvPicPr>
            <a:picLocks noChangeAspect="1" noChangeArrowheads="1" noCrop="1"/>
          </p:cNvPicPr>
          <p:nvPr userDrawn="1"/>
        </p:nvPicPr>
        <p:blipFill>
          <a:blip r:embed="rId20"/>
          <a:srcRect/>
          <a:stretch>
            <a:fillRect/>
          </a:stretch>
        </p:blipFill>
        <p:spPr bwMode="auto">
          <a:xfrm>
            <a:off x="0" y="285728"/>
            <a:ext cx="1142976" cy="116131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ln>
            <a:solidFill>
              <a:schemeClr val="bg1"/>
            </a:solidFill>
          </a:ln>
          <a:solidFill>
            <a:schemeClr val="accent5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Impact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papus666.narod.ru/clipart/m/molb/molb010.png" TargetMode="External"/><Relationship Id="rId3" Type="http://schemas.openxmlformats.org/officeDocument/2006/relationships/hyperlink" Target="http://&#1074;&#1088;&#1077;&#1084;&#1103;&#1087;&#1072;&#1088;&#1082;&#1077;&#1090;&#1072;.&#1088;&#1092;/storage/SCContent/8100/&#1050;&#1072;&#1088;&#1090;&#1080;&#1085;&#1082;&#1072;.300x300.jpg" TargetMode="External"/><Relationship Id="rId7" Type="http://schemas.openxmlformats.org/officeDocument/2006/relationships/hyperlink" Target="http://gifovina.ru/" TargetMode="External"/><Relationship Id="rId2" Type="http://schemas.openxmlformats.org/officeDocument/2006/relationships/hyperlink" Target="http://www.intelkot.ru/pics_import/ArticlesImg/chevostik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binsk-7.caduk.ru/images/0_b13ba_502cf765_orig.png" TargetMode="External"/><Relationship Id="rId5" Type="http://schemas.openxmlformats.org/officeDocument/2006/relationships/hyperlink" Target="http://effetmer.e.f.pic.centerblog.net/o/fef1b1d6.png" TargetMode="External"/><Relationship Id="rId4" Type="http://schemas.openxmlformats.org/officeDocument/2006/relationships/hyperlink" Target="http://aquavitae.narod.ru/ornam/64.gif" TargetMode="External"/><Relationship Id="rId9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2066" y="5857892"/>
            <a:ext cx="3900494" cy="762000"/>
          </a:xfrm>
        </p:spPr>
        <p:txBody>
          <a:bodyPr/>
          <a:lstStyle/>
          <a:p>
            <a:pPr algn="l"/>
            <a:r>
              <a:rPr lang="ru-RU" sz="2000" b="1" cap="small" dirty="0" smtClean="0">
                <a:solidFill>
                  <a:schemeClr val="accent1">
                    <a:lumMod val="50000"/>
                  </a:schemeClr>
                </a:solidFill>
              </a:rPr>
              <a:t>Изобразительное искусство </a:t>
            </a:r>
          </a:p>
          <a:p>
            <a:pPr algn="l"/>
            <a:r>
              <a:rPr lang="ru-RU" sz="2000" b="1" cap="small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en-US" sz="2000" b="1" cap="small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ru-RU" sz="2000" b="1" cap="small" dirty="0" err="1" smtClean="0">
                <a:solidFill>
                  <a:schemeClr val="accent1">
                    <a:lumMod val="50000"/>
                  </a:schemeClr>
                </a:solidFill>
              </a:rPr>
              <a:t>й</a:t>
            </a:r>
            <a:r>
              <a:rPr lang="ru-RU" sz="2000" b="1" cap="small" dirty="0" smtClean="0">
                <a:solidFill>
                  <a:schemeClr val="accent1">
                    <a:lumMod val="50000"/>
                  </a:schemeClr>
                </a:solidFill>
              </a:rPr>
              <a:t> класс</a:t>
            </a:r>
          </a:p>
          <a:p>
            <a:pPr algn="l"/>
            <a:endParaRPr lang="ru-RU" sz="2000" b="1" cap="smal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ОРНАМЕНТ </a:t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31" name="Picture 7" descr="http://effetmer.e.f.pic.centerblog.net/o/fef1b1d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2667024"/>
            <a:ext cx="3022741" cy="4190976"/>
          </a:xfrm>
          <a:prstGeom prst="rect">
            <a:avLst/>
          </a:prstGeom>
          <a:noFill/>
        </p:spPr>
      </p:pic>
      <p:pic>
        <p:nvPicPr>
          <p:cNvPr id="1032" name="Picture 8" descr="C:\Documents and Settings\DreamWolf\Мои документы\Downloads\673b51f2dafd6d8d3e52c7fefc1f9f8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214686"/>
            <a:ext cx="1781175" cy="1809750"/>
          </a:xfrm>
          <a:prstGeom prst="rect">
            <a:avLst/>
          </a:prstGeom>
          <a:noFill/>
        </p:spPr>
      </p:pic>
      <p:sp>
        <p:nvSpPr>
          <p:cNvPr id="11" name="Управляющая кнопка: сведения 10">
            <a:hlinkClick r:id="rId5" action="ppaction://hlinksldjump" highlightClick="1"/>
          </p:cNvPr>
          <p:cNvSpPr/>
          <p:nvPr/>
        </p:nvSpPr>
        <p:spPr>
          <a:xfrm>
            <a:off x="142844" y="5929330"/>
            <a:ext cx="504056" cy="720080"/>
          </a:xfrm>
          <a:prstGeom prst="actionButtonInformati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ПРИРОДНЫЕ УЗОРЫ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1500174"/>
            <a:ext cx="3071834" cy="2000264"/>
          </a:xfrm>
          <a:prstGeom prst="wedgeRoundRectCallout">
            <a:avLst>
              <a:gd name="adj1" fmla="val -51040"/>
              <a:gd name="adj2" fmla="val 60316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kern="1200" dirty="0" smtClean="0">
                <a:solidFill>
                  <a:schemeClr val="accent1">
                    <a:lumMod val="50000"/>
                  </a:schemeClr>
                </a:solidFill>
              </a:rPr>
              <a:t>Ребята, нам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kern="1200" dirty="0" smtClean="0">
                <a:solidFill>
                  <a:schemeClr val="accent1">
                    <a:lumMod val="50000"/>
                  </a:schemeClr>
                </a:solidFill>
              </a:rPr>
              <a:t>в стихотворении встретилось слово орнамент.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kern="1200" dirty="0" smtClean="0">
                <a:solidFill>
                  <a:schemeClr val="accent1">
                    <a:lumMod val="50000"/>
                  </a:schemeClr>
                </a:solidFill>
              </a:rPr>
              <a:t>Кто из вас знает, что такое орнамент?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" name="Picture 5" descr="Картинка 1 из 44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2285993"/>
            <a:ext cx="2943681" cy="45720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572100" y="1533465"/>
            <a:ext cx="35719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Летом во поле – вьюны,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Стелются «берёзки»,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Травы сказочной длины –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То </a:t>
            </a:r>
            <a:r>
              <a:rPr lang="ru-RU" sz="1700" b="1" dirty="0" smtClean="0">
                <a:solidFill>
                  <a:schemeClr val="accent5">
                    <a:lumMod val="25000"/>
                  </a:schemeClr>
                </a:solidFill>
              </a:rPr>
              <a:t>УЗОР В ПОЛОСКЕ</a:t>
            </a:r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Если солнца свет не дюж,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Грезит гусь о юге…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Листья, капельки средь луж –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То </a:t>
            </a:r>
            <a:r>
              <a:rPr lang="ru-RU" sz="1700" b="1" dirty="0" smtClean="0">
                <a:solidFill>
                  <a:schemeClr val="accent5">
                    <a:lumMod val="25000"/>
                  </a:schemeClr>
                </a:solidFill>
              </a:rPr>
              <a:t>УЗОРЫ В КРУГЕ!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Если снежною зимой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Окна в белой вате,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На стекле УЗОР другой –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Он теперь </a:t>
            </a:r>
            <a:r>
              <a:rPr lang="ru-RU" sz="1700" b="1" dirty="0" smtClean="0">
                <a:solidFill>
                  <a:schemeClr val="accent5">
                    <a:lumMod val="25000"/>
                  </a:schemeClr>
                </a:solidFill>
              </a:rPr>
              <a:t>В КВАДРАТЕ.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Если кончилась зима,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Дни за днями жарче,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У весны – узоров тьма,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Дней </a:t>
            </a:r>
            <a:r>
              <a:rPr lang="ru-RU" sz="1700" b="1" dirty="0" smtClean="0">
                <a:solidFill>
                  <a:schemeClr val="accent5">
                    <a:lumMod val="25000"/>
                  </a:schemeClr>
                </a:solidFill>
              </a:rPr>
              <a:t>ОРНАМЕНТ</a:t>
            </a:r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 ярче!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Чередует мрак и свет –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«Пасмурно» и «ясно»…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Это всё – </a:t>
            </a:r>
            <a:r>
              <a:rPr lang="ru-RU" sz="1700" b="1" dirty="0" smtClean="0">
                <a:solidFill>
                  <a:schemeClr val="accent5">
                    <a:lumMod val="25000"/>
                  </a:schemeClr>
                </a:solidFill>
              </a:rPr>
              <a:t>ИЗО</a:t>
            </a:r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 предмет –</a:t>
            </a:r>
          </a:p>
          <a:p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</a:rPr>
              <a:t>То, что распрекрасно!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Картинка 1 из 44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2285993"/>
            <a:ext cx="2943681" cy="457200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488" y="1785926"/>
            <a:ext cx="5857916" cy="27146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/>
              <a:t>Что такое орнамент? 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488" y="1857364"/>
            <a:ext cx="5857916" cy="271464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ru-RU" sz="2400" b="1" dirty="0" smtClean="0"/>
              <a:t>Орнамент (от лат. — украшение) — узор, основанный на повторе </a:t>
            </a:r>
          </a:p>
          <a:p>
            <a:pPr lvl="0" algn="ctr">
              <a:defRPr/>
            </a:pPr>
            <a:r>
              <a:rPr lang="ru-RU" sz="2400" b="1" dirty="0" smtClean="0"/>
              <a:t>и чередовании элементов, появился ещё в глубокой древности. 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1857364"/>
            <a:ext cx="5857916" cy="2643206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5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6286520"/>
            <a:ext cx="50721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Чтобы  узнать ответ, щёлкни на табличку.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" name="Picture 2" descr="http://opstatus.ru/templates/Default/images/icons/vopros.jpg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358082" y="5000636"/>
            <a:ext cx="1214446" cy="1214446"/>
          </a:xfrm>
          <a:prstGeom prst="rect">
            <a:avLst/>
          </a:prstGeom>
          <a:noFill/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276350" y="457200"/>
            <a:ext cx="6496050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Орнамент служит украшением предметов декоративно-прикладного искусства, широко применяется в архитектуре, книжной графике.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Орнамент делят на </a:t>
            </a:r>
            <a:r>
              <a:rPr lang="ru-RU" sz="2400" i="1" dirty="0" smtClean="0"/>
              <a:t>геометрический,</a:t>
            </a:r>
            <a:r>
              <a:rPr lang="ru-RU" sz="2400" dirty="0" smtClean="0"/>
              <a:t> состоящий из абстрактных форм; </a:t>
            </a:r>
            <a:r>
              <a:rPr lang="ru-RU" sz="2400" i="1" dirty="0" smtClean="0"/>
              <a:t>растительный,</a:t>
            </a:r>
            <a:r>
              <a:rPr lang="ru-RU" sz="2400" dirty="0" smtClean="0"/>
              <a:t> стилизующий листья, цветы, плоды; </a:t>
            </a:r>
            <a:r>
              <a:rPr lang="ru-RU" sz="2400" i="1" dirty="0" smtClean="0"/>
              <a:t>животный</a:t>
            </a:r>
            <a:r>
              <a:rPr lang="ru-RU" sz="2400" dirty="0" smtClean="0"/>
              <a:t> (зооморфный), стилизующий фигуры реальных или фантастических животных.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-21000" contrast="39000"/>
          </a:blip>
          <a:srcRect l="18424" r="15860" b="47728"/>
          <a:stretch>
            <a:fillRect/>
          </a:stretch>
        </p:blipFill>
        <p:spPr bwMode="auto">
          <a:xfrm>
            <a:off x="6072198" y="4763592"/>
            <a:ext cx="3071802" cy="209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lum bright="-21000" contrast="39000"/>
          </a:blip>
          <a:srcRect t="54159" b="146"/>
          <a:stretch>
            <a:fillRect/>
          </a:stretch>
        </p:blipFill>
        <p:spPr bwMode="auto">
          <a:xfrm>
            <a:off x="1214414" y="4857760"/>
            <a:ext cx="4746659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Природа стала для человека источником создания оригинальных орнаментальных композиций: узоры бабочек, птиц, гусениц,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змей, рисунки на листьях растений и деревьев.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34817" name="Picture 1" descr="image4"/>
          <p:cNvPicPr>
            <a:picLocks noChangeAspect="1" noChangeArrowheads="1"/>
          </p:cNvPicPr>
          <p:nvPr/>
        </p:nvPicPr>
        <p:blipFill>
          <a:blip r:embed="rId2">
            <a:lum bright="-23000" contrast="9000"/>
          </a:blip>
          <a:srcRect/>
          <a:stretch>
            <a:fillRect/>
          </a:stretch>
        </p:blipFill>
        <p:spPr bwMode="auto">
          <a:xfrm>
            <a:off x="1928794" y="3429000"/>
            <a:ext cx="232707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image3"/>
          <p:cNvPicPr>
            <a:picLocks noChangeAspect="1" noChangeArrowheads="1"/>
          </p:cNvPicPr>
          <p:nvPr/>
        </p:nvPicPr>
        <p:blipFill>
          <a:blip r:embed="rId3">
            <a:lum bright="-38000" contrast="50000"/>
          </a:blip>
          <a:srcRect/>
          <a:stretch>
            <a:fillRect/>
          </a:stretch>
        </p:blipFill>
        <p:spPr bwMode="auto">
          <a:xfrm>
            <a:off x="4500562" y="3429000"/>
            <a:ext cx="2357454" cy="250415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143108" y="6000768"/>
            <a:ext cx="1774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Растительный </a:t>
            </a:r>
          </a:p>
          <a:p>
            <a:pPr algn="ctr"/>
            <a:r>
              <a:rPr lang="ru-RU" dirty="0" smtClean="0"/>
              <a:t>орнамент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86314" y="6000768"/>
            <a:ext cx="1363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Животный </a:t>
            </a:r>
          </a:p>
          <a:p>
            <a:pPr algn="ctr"/>
            <a:r>
              <a:rPr lang="ru-RU" dirty="0" smtClean="0"/>
              <a:t>орнамент</a:t>
            </a:r>
            <a:endParaRPr lang="ru-RU" dirty="0"/>
          </a:p>
        </p:txBody>
      </p:sp>
      <p:pic>
        <p:nvPicPr>
          <p:cNvPr id="14" name="Picture 7" descr="http://effetmer.e.f.pic.centerblog.net/o/fef1b1d6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389045" y="3071810"/>
            <a:ext cx="2754954" cy="3786190"/>
          </a:xfrm>
          <a:prstGeom prst="rect">
            <a:avLst/>
          </a:prstGeom>
          <a:noFill/>
        </p:spPr>
      </p:pic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В </a:t>
            </a:r>
            <a:r>
              <a:rPr lang="ru-RU" sz="2400" i="1" dirty="0" smtClean="0"/>
              <a:t>сетчатых</a:t>
            </a:r>
            <a:r>
              <a:rPr lang="ru-RU" sz="2400" dirty="0" smtClean="0"/>
              <a:t> (</a:t>
            </a:r>
            <a:r>
              <a:rPr lang="ru-RU" sz="2400" dirty="0" err="1" smtClean="0"/>
              <a:t>рапортных</a:t>
            </a:r>
            <a:r>
              <a:rPr lang="ru-RU" sz="2400" dirty="0" smtClean="0"/>
              <a:t>) орнаментах мотивы располагаются в местах пересечения линий или внутри ячеек. Основа сетчатого орнамента — </a:t>
            </a:r>
            <a:r>
              <a:rPr lang="ru-RU" sz="2400" i="1" dirty="0" smtClean="0"/>
              <a:t>геометрическая сетка.</a:t>
            </a:r>
            <a:r>
              <a:rPr lang="ru-RU" sz="2400" dirty="0" smtClean="0"/>
              <a:t> Сетки могут быть прямыми и наклонными, состоять из квадратных, прямоугольных и ромбовидных ячеек. </a:t>
            </a:r>
            <a:r>
              <a:rPr lang="ru-RU" sz="2400" dirty="0" err="1" smtClean="0"/>
              <a:t>Рапортные</a:t>
            </a:r>
            <a:r>
              <a:rPr lang="ru-RU" sz="2400" dirty="0" smtClean="0"/>
              <a:t> композиции используют при нанесении узора на обои, ткань, клеёнку.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39938" name="Picture 2" descr="image7"/>
          <p:cNvPicPr>
            <a:picLocks noChangeAspect="1" noChangeArrowheads="1"/>
          </p:cNvPicPr>
          <p:nvPr/>
        </p:nvPicPr>
        <p:blipFill>
          <a:blip r:embed="rId2" cstate="email">
            <a:lum bright="-19000" contrast="37000"/>
          </a:blip>
          <a:stretch>
            <a:fillRect/>
          </a:stretch>
        </p:blipFill>
        <p:spPr bwMode="auto">
          <a:xfrm>
            <a:off x="5143504" y="4786322"/>
            <a:ext cx="4000496" cy="122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" name="Picture 2" descr="image7"/>
          <p:cNvPicPr>
            <a:picLocks noChangeAspect="1" noChangeArrowheads="1"/>
          </p:cNvPicPr>
          <p:nvPr/>
        </p:nvPicPr>
        <p:blipFill>
          <a:blip r:embed="rId3" cstate="email">
            <a:lum bright="-19000" contrast="37000"/>
          </a:blip>
          <a:srcRect t="-6711"/>
          <a:stretch>
            <a:fillRect/>
          </a:stretch>
        </p:blipFill>
        <p:spPr bwMode="auto">
          <a:xfrm>
            <a:off x="1214414" y="4857760"/>
            <a:ext cx="385765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643306" y="6215082"/>
            <a:ext cx="255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Сетчатые  орнаменты</a:t>
            </a:r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i="1" dirty="0" smtClean="0"/>
              <a:t>Ритм</a:t>
            </a:r>
            <a:r>
              <a:rPr lang="ru-RU" sz="2400" dirty="0" smtClean="0"/>
              <a:t> в орнаменте — это чередование элементов узора в определённой последовательности. Он может быть возрастающим и убывающим. Одним из самых распространённых приёмов построения орнамента является </a:t>
            </a:r>
            <a:r>
              <a:rPr lang="ru-RU" sz="2400" i="1" dirty="0" smtClean="0"/>
              <a:t>симметрия.</a:t>
            </a: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39938" name="Picture 2" descr="image7"/>
          <p:cNvPicPr>
            <a:picLocks noChangeAspect="1" noChangeArrowheads="1"/>
          </p:cNvPicPr>
          <p:nvPr/>
        </p:nvPicPr>
        <p:blipFill>
          <a:blip r:embed="rId2">
            <a:lum bright="-19000" contrast="37000"/>
          </a:blip>
          <a:srcRect b="211"/>
          <a:stretch>
            <a:fillRect/>
          </a:stretch>
        </p:blipFill>
        <p:spPr bwMode="auto">
          <a:xfrm>
            <a:off x="1285852" y="3786190"/>
            <a:ext cx="7473301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43306" y="6215082"/>
            <a:ext cx="2550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Сетчатые  орнаменты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6350" y="1600200"/>
            <a:ext cx="5153038" cy="49720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Многие орнаменты народов мира похожи между собой по структуре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и колориту. В то же время в них можно найти отличительные черты.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Для создания орнаментальных композиций художник вдохновляется элементами окружающей природы, поэтому              в египетских орнаментах можно увидеть стилизованные цветы лотоса, а у северных народов — рога оленя.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Орнаменты  мира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0962" name="Picture 2" descr="image8"/>
          <p:cNvPicPr>
            <a:picLocks noChangeAspect="1" noChangeArrowheads="1"/>
          </p:cNvPicPr>
          <p:nvPr/>
        </p:nvPicPr>
        <p:blipFill>
          <a:blip r:embed="rId2" cstate="email">
            <a:lum bright="-9000" contrast="32000"/>
          </a:blip>
          <a:stretch>
            <a:fillRect/>
          </a:stretch>
        </p:blipFill>
        <p:spPr bwMode="auto">
          <a:xfrm>
            <a:off x="6286512" y="1643049"/>
            <a:ext cx="2714644" cy="373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715140" y="5500702"/>
            <a:ext cx="1750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Африканский </a:t>
            </a:r>
          </a:p>
          <a:p>
            <a:pPr algn="ctr"/>
            <a:r>
              <a:rPr lang="ru-RU" dirty="0" smtClean="0"/>
              <a:t>орнамент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6350" y="1600200"/>
            <a:ext cx="7510492" cy="497207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У южных народов (Индия, Греция, Италия и др.), где много солнца, краски ярче, а северяне более сдержаны в цветовых предпочтениях.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Орнаменты  мира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lum bright="-21000" contrast="47000"/>
          </a:blip>
          <a:srcRect t="52557"/>
          <a:stretch>
            <a:fillRect/>
          </a:stretch>
        </p:blipFill>
        <p:spPr bwMode="auto">
          <a:xfrm>
            <a:off x="2000232" y="3000372"/>
            <a:ext cx="1871505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lum bright="-21000" contrast="47000"/>
          </a:blip>
          <a:srcRect r="8536" b="48863"/>
          <a:stretch>
            <a:fillRect/>
          </a:stretch>
        </p:blipFill>
        <p:spPr bwMode="auto">
          <a:xfrm>
            <a:off x="2000232" y="4786322"/>
            <a:ext cx="1658970" cy="186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lum bright="-14000" contrast="38000"/>
          </a:blip>
          <a:srcRect r="1" b="103"/>
          <a:stretch>
            <a:fillRect/>
          </a:stretch>
        </p:blipFill>
        <p:spPr bwMode="auto">
          <a:xfrm>
            <a:off x="4071934" y="3000372"/>
            <a:ext cx="4593981" cy="373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 descr="http://effetmer.e.f.pic.centerblog.net/o/fef1b1d6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" y="3214686"/>
            <a:ext cx="2627740" cy="3643314"/>
          </a:xfrm>
          <a:prstGeom prst="rect">
            <a:avLst/>
          </a:prstGeom>
          <a:noFill/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6350" y="1600200"/>
            <a:ext cx="7510492" cy="4972072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  Сравни представленные орнаменты по цвету, художественным элементам. </a:t>
            </a:r>
          </a:p>
          <a:p>
            <a:r>
              <a:rPr lang="ru-RU" sz="2400" dirty="0" smtClean="0"/>
              <a:t>Найди: а) растительные; </a:t>
            </a:r>
          </a:p>
          <a:p>
            <a:pPr>
              <a:buNone/>
            </a:pPr>
            <a:r>
              <a:rPr lang="ru-RU" sz="2400" dirty="0" smtClean="0"/>
              <a:t>б) геометрические мотивы.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2400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Орнаменты  мира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1986" name="Picture 2" descr="image9"/>
          <p:cNvPicPr>
            <a:picLocks noChangeAspect="1" noChangeArrowheads="1"/>
          </p:cNvPicPr>
          <p:nvPr/>
        </p:nvPicPr>
        <p:blipFill>
          <a:blip r:embed="rId2" cstate="email">
            <a:lum bright="-28000" contrast="52000"/>
          </a:blip>
          <a:srcRect/>
          <a:stretch>
            <a:fillRect/>
          </a:stretch>
        </p:blipFill>
        <p:spPr bwMode="auto">
          <a:xfrm>
            <a:off x="1285852" y="4190922"/>
            <a:ext cx="4363630" cy="145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 descr="image10"/>
          <p:cNvPicPr>
            <a:picLocks noChangeAspect="1" noChangeArrowheads="1"/>
          </p:cNvPicPr>
          <p:nvPr/>
        </p:nvPicPr>
        <p:blipFill>
          <a:blip r:embed="rId3" cstate="email">
            <a:lum bright="-11000" contrast="34000"/>
          </a:blip>
          <a:srcRect/>
          <a:stretch>
            <a:fillRect/>
          </a:stretch>
        </p:blipFill>
        <p:spPr bwMode="auto">
          <a:xfrm>
            <a:off x="5643570" y="3071810"/>
            <a:ext cx="329226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071670" y="5929330"/>
            <a:ext cx="2740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Египетские  орнаменты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143636" y="5929330"/>
            <a:ext cx="2429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Греческий  орнамент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43504" y="1571612"/>
            <a:ext cx="3786214" cy="5092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6350" y="1600200"/>
            <a:ext cx="3795716" cy="5043510"/>
          </a:xfrm>
        </p:spPr>
        <p:txBody>
          <a:bodyPr/>
          <a:lstStyle/>
          <a:p>
            <a:r>
              <a:rPr lang="ru-RU" sz="2400" dirty="0" smtClean="0"/>
              <a:t>Дорисуй орнамент. Используй графитный и цветные карандаши.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6" name="Picture 7" descr="http://effetmer.e.f.pic.centerblog.net/o/fef1b1d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14480" y="2560353"/>
            <a:ext cx="3143272" cy="4358089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r="-1034" b="47802"/>
          <a:stretch>
            <a:fillRect/>
          </a:stretch>
        </p:blipFill>
        <p:spPr bwMode="auto">
          <a:xfrm>
            <a:off x="2428860" y="3156213"/>
            <a:ext cx="6429420" cy="37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6350" y="1600200"/>
            <a:ext cx="7581930" cy="5043510"/>
          </a:xfrm>
        </p:spPr>
        <p:txBody>
          <a:bodyPr/>
          <a:lstStyle/>
          <a:p>
            <a:pPr marL="0" indent="0">
              <a:spcBef>
                <a:spcPts val="0"/>
              </a:spcBef>
            </a:pPr>
            <a:r>
              <a:rPr lang="ru-RU" sz="2400" dirty="0" smtClean="0"/>
              <a:t> Найди на рисунках элементы: а) геометрического;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б) растительного орнаментов.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Закончи рисовать орнамент. Нарисуй свой орнамент в сетке прямоугольника.</a:t>
            </a:r>
          </a:p>
        </p:txBody>
      </p:sp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6" name="Picture 7" descr="http://effetmer.e.f.pic.centerblog.net/o/fef1b1d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3214686"/>
            <a:ext cx="2627740" cy="3643314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500174"/>
            <a:ext cx="6724658" cy="522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" descr="http://effetmer.e.f.pic.centerblog.net/o/fef1b1d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3214686"/>
            <a:ext cx="2627740" cy="3643314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kern="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Орнаменты  мира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8972" y="357166"/>
            <a:ext cx="4549291" cy="6336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285852" y="1643050"/>
            <a:ext cx="31432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Закончи рисовать орнамент (цветные карандаши и </a:t>
            </a:r>
          </a:p>
          <a:p>
            <a:pPr algn="ctr"/>
            <a:r>
              <a:rPr lang="ru-RU" sz="2400" dirty="0" smtClean="0"/>
              <a:t>ручки).</a:t>
            </a:r>
            <a:endParaRPr lang="ru-RU" sz="24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285852" y="500042"/>
            <a:ext cx="3143272" cy="762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itchFamily="34" charset="0"/>
                <a:ea typeface="+mj-ea"/>
                <a:cs typeface="+mj-cs"/>
              </a:rPr>
              <a:t>Орнамент </a:t>
            </a:r>
            <a:endParaRPr kumimoji="0" lang="ru-RU" sz="4000" b="1" i="0" u="none" strike="noStrike" kern="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6" name="Picture 7" descr="http://effetmer.e.f.pic.centerblog.net/o/fef1b1d6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0100" y="2698006"/>
            <a:ext cx="3000396" cy="4159994"/>
          </a:xfrm>
          <a:prstGeom prst="rect">
            <a:avLst/>
          </a:prstGeom>
          <a:noFill/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/>
              <a:t>Придумай и нарисуй в альбоме свой орнамент. Какие элементы и мотивы ты будешь использовать?</a:t>
            </a:r>
            <a:endParaRPr lang="ru-RU" sz="2400" dirty="0"/>
          </a:p>
        </p:txBody>
      </p:sp>
      <p:pic>
        <p:nvPicPr>
          <p:cNvPr id="45058" name="Picture 2" descr="http://abinsk-7.caduk.ru/images/0_b13ba_502cf765_ori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4832" y="2071678"/>
            <a:ext cx="3559168" cy="4252728"/>
          </a:xfrm>
          <a:prstGeom prst="rect">
            <a:avLst/>
          </a:prstGeom>
          <a:noFill/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7" name="Рисунок 6" descr="molb010.png"/>
          <p:cNvPicPr>
            <a:picLocks noChangeAspect="1"/>
          </p:cNvPicPr>
          <p:nvPr/>
        </p:nvPicPr>
        <p:blipFill>
          <a:blip r:embed="rId3" cstate="email"/>
          <a:srcRect r="-7052"/>
          <a:stretch>
            <a:fillRect/>
          </a:stretch>
        </p:blipFill>
        <p:spPr>
          <a:xfrm>
            <a:off x="2214546" y="2571744"/>
            <a:ext cx="3283218" cy="4286256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 r="-1034" b="47802"/>
          <a:stretch>
            <a:fillRect/>
          </a:stretch>
        </p:blipFill>
        <p:spPr bwMode="auto">
          <a:xfrm>
            <a:off x="2500298" y="3714752"/>
            <a:ext cx="248153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DreamWolf\Мои документы\Downloads\028ff30f870b20b3d6dd361499018dc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64431"/>
            <a:ext cx="7191425" cy="539356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/>
              <a:t>Рефлексия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Управляющая кнопка: домой 4">
            <a:hlinkClick r:id="" action="ppaction://hlinkshowjump?jump=endshow" highlightClick="1"/>
          </p:cNvPr>
          <p:cNvSpPr/>
          <p:nvPr/>
        </p:nvSpPr>
        <p:spPr>
          <a:xfrm>
            <a:off x="8572528" y="6286520"/>
            <a:ext cx="571472" cy="5714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350" y="457200"/>
            <a:ext cx="7867650" cy="762000"/>
          </a:xfrm>
        </p:spPr>
        <p:txBody>
          <a:bodyPr/>
          <a:lstStyle/>
          <a:p>
            <a:pPr algn="ctr"/>
            <a:r>
              <a:rPr lang="ru-RU" sz="36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Список использованных источников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736"/>
            <a:ext cx="7858180" cy="514353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hlinkClick r:id="rId2"/>
              </a:rPr>
              <a:t>http://www.intelkot.ru/pics_import/ArticlesImg/chevostik.jpg</a:t>
            </a:r>
            <a:r>
              <a:rPr lang="ru-RU" sz="2000" dirty="0" smtClean="0"/>
              <a:t> </a:t>
            </a:r>
            <a:r>
              <a:rPr lang="ru-RU" sz="2000" dirty="0" err="1" smtClean="0"/>
              <a:t>Чевостик</a:t>
            </a:r>
            <a:endParaRPr lang="ru-RU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hlinkClick r:id="rId3"/>
              </a:rPr>
              <a:t>http://</a:t>
            </a:r>
            <a:r>
              <a:rPr lang="ru-RU" sz="2000" dirty="0" err="1" smtClean="0">
                <a:hlinkClick r:id="rId3"/>
              </a:rPr>
              <a:t>времяпаркета.рф</a:t>
            </a:r>
            <a:r>
              <a:rPr lang="ru-RU" sz="2000" dirty="0" smtClean="0">
                <a:hlinkClick r:id="rId3"/>
              </a:rPr>
              <a:t>/</a:t>
            </a:r>
            <a:r>
              <a:rPr lang="en-US" sz="2000" dirty="0" smtClean="0">
                <a:hlinkClick r:id="rId3"/>
              </a:rPr>
              <a:t>storage/</a:t>
            </a:r>
            <a:r>
              <a:rPr lang="en-US" sz="2000" dirty="0" err="1" smtClean="0">
                <a:hlinkClick r:id="rId3"/>
              </a:rPr>
              <a:t>SCContent</a:t>
            </a:r>
            <a:r>
              <a:rPr lang="en-US" sz="2000" dirty="0" smtClean="0">
                <a:hlinkClick r:id="rId3"/>
              </a:rPr>
              <a:t>/8100/</a:t>
            </a:r>
            <a:r>
              <a:rPr lang="ru-RU" sz="2000" dirty="0" smtClean="0">
                <a:hlinkClick r:id="rId3"/>
              </a:rPr>
              <a:t>Картинка.300</a:t>
            </a:r>
            <a:r>
              <a:rPr lang="en-US" sz="2000" dirty="0" smtClean="0">
                <a:hlinkClick r:id="rId3"/>
              </a:rPr>
              <a:t>x300.jpg</a:t>
            </a:r>
            <a:r>
              <a:rPr lang="ru-RU" sz="2000" dirty="0" smtClean="0"/>
              <a:t>  фон орнамент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hlinkClick r:id="rId4"/>
              </a:rPr>
              <a:t>http://aquavitae.narod.ru/ornam/64.gif</a:t>
            </a:r>
            <a:r>
              <a:rPr lang="ru-RU" sz="2000" dirty="0" smtClean="0"/>
              <a:t> фон орнамент в полосе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hlinkClick r:id="rId5"/>
              </a:rPr>
              <a:t>http://effetmer.e.f.pic.centerblog.net/o/fef1b1d6.png</a:t>
            </a:r>
            <a:r>
              <a:rPr lang="ru-RU" sz="2000" dirty="0" smtClean="0"/>
              <a:t> карандаш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hlinkClick r:id="rId6"/>
              </a:rPr>
              <a:t>http://abinsk-7.caduk.ru/images/0_b13ba_502cf765_orig.png</a:t>
            </a:r>
            <a:r>
              <a:rPr lang="ru-RU" sz="2000" dirty="0" smtClean="0"/>
              <a:t> девочка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hlinkClick r:id="rId7"/>
              </a:rPr>
              <a:t>http://gifovina.ru/</a:t>
            </a:r>
            <a:r>
              <a:rPr lang="ru-RU" sz="2000" dirty="0" smtClean="0"/>
              <a:t> анимация для фона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hlinkClick r:id="rId8"/>
              </a:rPr>
              <a:t>http://papus666.narod.ru/clipart/m/molb/molb010.png</a:t>
            </a:r>
            <a:r>
              <a:rPr lang="ru-RU" sz="2000" dirty="0" smtClean="0"/>
              <a:t> мольберт</a:t>
            </a: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Рисунки из учебника  и тетради «Изобразительное искусство»  Н.М.Сокольниковой.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endParaRPr lang="ru-RU" sz="2000" dirty="0"/>
          </a:p>
        </p:txBody>
      </p:sp>
      <p:sp>
        <p:nvSpPr>
          <p:cNvPr id="4" name="Управляющая кнопка: возврат 3">
            <a:hlinkClick r:id="rId9" action="ppaction://hlinksldjump" highlightClick="1"/>
          </p:cNvPr>
          <p:cNvSpPr/>
          <p:nvPr/>
        </p:nvSpPr>
        <p:spPr>
          <a:xfrm>
            <a:off x="8358214" y="6215082"/>
            <a:ext cx="504056" cy="504056"/>
          </a:xfrm>
          <a:prstGeom prst="actionButtonReturn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214678" y="5572140"/>
            <a:ext cx="3929090" cy="12858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sz="2000" b="1" i="0" u="none" strike="noStrike" kern="0" cap="none" spc="0" normalizeH="0" baseline="0" noProof="0" dirty="0">
              <a:ln w="1905">
                <a:solidFill>
                  <a:schemeClr val="bg1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80">
  <a:themeElements>
    <a:clrScheme name="Default Design 1">
      <a:dk1>
        <a:srgbClr val="000000"/>
      </a:dk1>
      <a:lt1>
        <a:srgbClr val="FFFFFF"/>
      </a:lt1>
      <a:dk2>
        <a:srgbClr val="FDD903"/>
      </a:dk2>
      <a:lt2>
        <a:srgbClr val="B2B2B2"/>
      </a:lt2>
      <a:accent1>
        <a:srgbClr val="FF9900"/>
      </a:accent1>
      <a:accent2>
        <a:srgbClr val="76C73F"/>
      </a:accent2>
      <a:accent3>
        <a:srgbClr val="FFFFFF"/>
      </a:accent3>
      <a:accent4>
        <a:srgbClr val="000000"/>
      </a:accent4>
      <a:accent5>
        <a:srgbClr val="FFCAAA"/>
      </a:accent5>
      <a:accent6>
        <a:srgbClr val="6AB438"/>
      </a:accent6>
      <a:hlink>
        <a:srgbClr val="E2507A"/>
      </a:hlink>
      <a:folHlink>
        <a:srgbClr val="5ACAA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Тема180</Template>
  <TotalTime>209</TotalTime>
  <Words>641</Words>
  <Application>Microsoft Office PowerPoint</Application>
  <PresentationFormat>Экран (4:3)</PresentationFormat>
  <Paragraphs>121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Тема180</vt:lpstr>
      <vt:lpstr>ОРНАМЕНТ   </vt:lpstr>
      <vt:lpstr> ПРИРОДНЫЕ УЗОРЫ </vt:lpstr>
      <vt:lpstr>Презентация PowerPoint</vt:lpstr>
      <vt:lpstr>Орнамент </vt:lpstr>
      <vt:lpstr>Орнамент </vt:lpstr>
      <vt:lpstr>Орнамент </vt:lpstr>
      <vt:lpstr>Орнамент </vt:lpstr>
      <vt:lpstr>Орнаменты  мира </vt:lpstr>
      <vt:lpstr>Орнаменты  мира </vt:lpstr>
      <vt:lpstr>Орнаменты  мира </vt:lpstr>
      <vt:lpstr>Орнамент </vt:lpstr>
      <vt:lpstr>Орнамент </vt:lpstr>
      <vt:lpstr>Орнаменты  мира </vt:lpstr>
      <vt:lpstr>Презентация PowerPoint</vt:lpstr>
      <vt:lpstr>Домашнее задание </vt:lpstr>
      <vt:lpstr> Рефлексия </vt:lpstr>
      <vt:lpstr>Список использованных источников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34</cp:revision>
  <dcterms:modified xsi:type="dcterms:W3CDTF">2021-01-26T14:53:53Z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4160293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