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2" d="100"/>
          <a:sy n="72" d="100"/>
        </p:scale>
        <p:origin x="-1230" y="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3104619-6DFA-4BE3-8DB4-1CB39F101041}" type="datetimeFigureOut">
              <a:rPr lang="ru-RU" smtClean="0"/>
              <a:t>11.09.2017</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EB8E9E7-EB3E-4076-8330-B283C7BCD49E}" type="slidenum">
              <a:rPr lang="ru-RU" smtClean="0"/>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3104619-6DFA-4BE3-8DB4-1CB39F101041}" type="datetimeFigureOut">
              <a:rPr lang="ru-RU" smtClean="0"/>
              <a:t>11.09.2017</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EB8E9E7-EB3E-4076-8330-B283C7BCD49E}" type="slidenum">
              <a:rPr lang="ru-RU" smtClean="0"/>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3104619-6DFA-4BE3-8DB4-1CB39F101041}" type="datetimeFigureOut">
              <a:rPr lang="ru-RU" smtClean="0"/>
              <a:t>11.09.2017</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EB8E9E7-EB3E-4076-8330-B283C7BCD49E}" type="slidenum">
              <a:rPr lang="ru-RU" smtClean="0"/>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3104619-6DFA-4BE3-8DB4-1CB39F101041}" type="datetimeFigureOut">
              <a:rPr lang="ru-RU" smtClean="0"/>
              <a:t>11.09.2017</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DEB8E9E7-EB3E-4076-8330-B283C7BCD49E}" type="slidenum">
              <a:rPr lang="ru-RU" smtClean="0"/>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3104619-6DFA-4BE3-8DB4-1CB39F101041}" type="datetimeFigureOut">
              <a:rPr lang="ru-RU" smtClean="0"/>
              <a:t>11.09.2017</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DEB8E9E7-EB3E-4076-8330-B283C7BCD49E}" type="slidenum">
              <a:rPr lang="ru-RU" smtClean="0"/>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3104619-6DFA-4BE3-8DB4-1CB39F101041}" type="datetimeFigureOut">
              <a:rPr lang="ru-RU" smtClean="0"/>
              <a:t>11.09.2017</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DEB8E9E7-EB3E-4076-8330-B283C7BCD49E}" type="slidenum">
              <a:rPr lang="ru-RU" smtClean="0"/>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3104619-6DFA-4BE3-8DB4-1CB39F101041}" type="datetimeFigureOut">
              <a:rPr lang="ru-RU" smtClean="0"/>
              <a:t>11.09.2017</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DEB8E9E7-EB3E-4076-8330-B283C7BCD49E}" type="slidenum">
              <a:rPr lang="ru-RU" smtClean="0"/>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3104619-6DFA-4BE3-8DB4-1CB39F101041}" type="datetimeFigureOut">
              <a:rPr lang="ru-RU" smtClean="0"/>
              <a:t>11.09.2017</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DEB8E9E7-EB3E-4076-8330-B283C7BCD49E}" type="slidenum">
              <a:rPr lang="ru-RU" smtClean="0"/>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3104619-6DFA-4BE3-8DB4-1CB39F101041}" type="datetimeFigureOut">
              <a:rPr lang="ru-RU" smtClean="0"/>
              <a:t>11.09.2017</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DEB8E9E7-EB3E-4076-8330-B283C7BCD49E}" type="slidenum">
              <a:rPr lang="ru-RU" smtClean="0"/>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3104619-6DFA-4BE3-8DB4-1CB39F101041}" type="datetimeFigureOut">
              <a:rPr lang="ru-RU" smtClean="0"/>
              <a:t>11.09.2017</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EB8E9E7-EB3E-4076-8330-B283C7BCD49E}" type="slidenum">
              <a:rPr lang="ru-RU" smtClean="0"/>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3104619-6DFA-4BE3-8DB4-1CB39F101041}" type="datetimeFigureOut">
              <a:rPr lang="ru-RU" smtClean="0"/>
              <a:t>11.09.2017</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EB8E9E7-EB3E-4076-8330-B283C7BCD49E}" type="slidenum">
              <a:rPr lang="ru-RU" smtClean="0"/>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104619-6DFA-4BE3-8DB4-1CB39F101041}" type="datetimeFigureOut">
              <a:rPr lang="ru-RU" smtClean="0"/>
              <a:t>11.09.2017</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B8E9E7-EB3E-4076-8330-B283C7BCD49E}" type="slidenum">
              <a:rPr lang="ru-RU" smtClean="0"/>
              <a:t>‹#›</a:t>
            </a:fld>
            <a:endParaRPr lang="ru-RU"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28596" y="1357298"/>
            <a:ext cx="8358246" cy="3643337"/>
          </a:xfrm>
        </p:spPr>
        <p:txBody>
          <a:bodyPr>
            <a:normAutofit/>
          </a:bodyPr>
          <a:lstStyle/>
          <a:p>
            <a:r>
              <a:rPr lang="ru-RU" sz="9600" dirty="0" smtClean="0"/>
              <a:t>Комплексы ОРУ</a:t>
            </a:r>
            <a:endParaRPr lang="ru-RU" sz="9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14282" y="214290"/>
            <a:ext cx="8572560" cy="5786478"/>
          </a:xfrm>
        </p:spPr>
        <p:txBody>
          <a:bodyPr>
            <a:normAutofit fontScale="90000"/>
          </a:bodyPr>
          <a:lstStyle/>
          <a:p>
            <a:pPr algn="l"/>
            <a:r>
              <a:rPr lang="ru-RU" sz="2800" dirty="0"/>
              <a:t>Общеразвивающие упражнения – движения отдельными частями тела </a:t>
            </a:r>
            <a:r>
              <a:rPr lang="ru-RU" sz="2800" dirty="0" smtClean="0"/>
              <a:t>и туловищем </a:t>
            </a:r>
            <a:r>
              <a:rPr lang="ru-RU" sz="2800" dirty="0"/>
              <a:t>или их сочетания, выполняемые с разной скоростью и амплитудой, с </a:t>
            </a:r>
            <a:r>
              <a:rPr lang="ru-RU" sz="2800" dirty="0" smtClean="0"/>
              <a:t> максимальным </a:t>
            </a:r>
            <a:r>
              <a:rPr lang="ru-RU" sz="2800" dirty="0"/>
              <a:t>или умеренным мышечным напряжением. В подготовительной </a:t>
            </a:r>
            <a:br>
              <a:rPr lang="ru-RU" sz="2800" dirty="0"/>
            </a:br>
            <a:r>
              <a:rPr lang="ru-RU" sz="2800" dirty="0"/>
              <a:t>части занятий ОРУ проводятся для адаптации организма занимающихся к более </a:t>
            </a:r>
            <a:r>
              <a:rPr lang="ru-RU" sz="2800" dirty="0" smtClean="0"/>
              <a:t> сложной </a:t>
            </a:r>
            <a:r>
              <a:rPr lang="ru-RU" sz="2800" dirty="0"/>
              <a:t>и интенсивной </a:t>
            </a:r>
            <a:r>
              <a:rPr lang="ru-RU" sz="2800" dirty="0" smtClean="0"/>
              <a:t>работе. В </a:t>
            </a:r>
            <a:r>
              <a:rPr lang="ru-RU" sz="2800" dirty="0"/>
              <a:t>данных методических указаниях показаны ОРУ </a:t>
            </a:r>
            <a:r>
              <a:rPr lang="ru-RU" sz="2800" dirty="0" smtClean="0"/>
              <a:t>с предметами</a:t>
            </a:r>
            <a:r>
              <a:rPr lang="ru-RU" sz="2800" dirty="0"/>
              <a:t>, с </a:t>
            </a:r>
            <a:r>
              <a:rPr lang="ru-RU" sz="2800" dirty="0" smtClean="0"/>
              <a:t> гимнастическими </a:t>
            </a:r>
            <a:r>
              <a:rPr lang="ru-RU" sz="2800" dirty="0"/>
              <a:t>снарядами, </a:t>
            </a:r>
            <a:r>
              <a:rPr lang="ru-RU" sz="2800" dirty="0" smtClean="0"/>
              <a:t>на гимнастической </a:t>
            </a:r>
            <a:r>
              <a:rPr lang="ru-RU" sz="2800" dirty="0"/>
              <a:t>стенке, в парах . При выполнении каждого комплекса существуют свои особенности в  терминологии и показе упражнений.</a:t>
            </a:r>
            <a:r>
              <a:rPr lang="ru-RU" sz="2400" dirty="0"/>
              <a:t/>
            </a:r>
            <a:br>
              <a:rPr lang="ru-RU" sz="2400" dirty="0"/>
            </a:br>
            <a:endParaRPr lang="ru-RU"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54758"/>
          </a:xfrm>
        </p:spPr>
        <p:txBody>
          <a:bodyPr>
            <a:normAutofit/>
          </a:bodyPr>
          <a:lstStyle/>
          <a:p>
            <a:pPr algn="l"/>
            <a:r>
              <a:rPr lang="ru-RU" sz="2000" b="1" i="1" dirty="0" smtClean="0"/>
              <a:t>            РЕКОМЕНДАЦИИ </a:t>
            </a:r>
            <a:r>
              <a:rPr lang="ru-RU" sz="2000" b="1" i="1" dirty="0"/>
              <a:t>ДЛЯ ПРОВЕДЕНИЯ ОРУ С ГИМНАСТИЧЕСКОЙ</a:t>
            </a:r>
            <a:r>
              <a:rPr lang="ru-RU" sz="2000" i="1" dirty="0"/>
              <a:t/>
            </a:r>
            <a:br>
              <a:rPr lang="ru-RU" sz="2000" i="1" dirty="0"/>
            </a:br>
            <a:r>
              <a:rPr lang="ru-RU" sz="2000" i="1" dirty="0" smtClean="0"/>
              <a:t>                                                            </a:t>
            </a:r>
            <a:r>
              <a:rPr lang="ru-RU" sz="2000" b="1" i="1" dirty="0" smtClean="0"/>
              <a:t>ПАЛКОЙ </a:t>
            </a:r>
            <a:r>
              <a:rPr lang="ru-RU" sz="2000" dirty="0"/>
              <a:t/>
            </a:r>
            <a:br>
              <a:rPr lang="ru-RU" sz="2000" dirty="0"/>
            </a:br>
            <a:r>
              <a:rPr lang="ru-RU" sz="2000" dirty="0"/>
              <a:t>Показ упражнений с гимнастической  палкой осуществляете боком к занимающимся, или в повороте на 45 градусов,  если движение </a:t>
            </a:r>
            <a:r>
              <a:rPr lang="ru-RU" sz="2000" dirty="0" smtClean="0"/>
              <a:t>палки выполняется </a:t>
            </a:r>
            <a:r>
              <a:rPr lang="ru-RU" sz="2000" dirty="0"/>
              <a:t>вперед, назад, или за спиной. </a:t>
            </a:r>
            <a:br>
              <a:rPr lang="ru-RU" sz="2000" dirty="0"/>
            </a:br>
            <a:r>
              <a:rPr lang="ru-RU" sz="2000" dirty="0"/>
              <a:t>Рассказ упражнения осуществляется по положению палки, например: </a:t>
            </a:r>
            <a:br>
              <a:rPr lang="ru-RU" sz="2000" dirty="0"/>
            </a:br>
            <a:r>
              <a:rPr lang="ru-RU" sz="2000" dirty="0"/>
              <a:t>«Сомкнутая стойка, палку вверх», «Палку вправо», «Палку на плечи». Если </a:t>
            </a:r>
            <a:r>
              <a:rPr lang="ru-RU" sz="2000" dirty="0" smtClean="0"/>
              <a:t> палка </a:t>
            </a:r>
            <a:r>
              <a:rPr lang="ru-RU" sz="2000" dirty="0"/>
              <a:t>ставится вперед на пол, как опора, или имитация опоры, говорится: </a:t>
            </a:r>
            <a:r>
              <a:rPr lang="ru-RU" sz="2000" dirty="0" smtClean="0"/>
              <a:t> «</a:t>
            </a:r>
            <a:r>
              <a:rPr lang="ru-RU" sz="2000" dirty="0"/>
              <a:t>Палку вперед, свободным концом в пол». </a:t>
            </a:r>
            <a:br>
              <a:rPr lang="ru-RU" sz="2000" dirty="0"/>
            </a:br>
            <a:r>
              <a:rPr lang="ru-RU" sz="2000" dirty="0"/>
              <a:t>Занимающиеся расставляются на таком расстоянии, чтобы не задеть друг </a:t>
            </a:r>
            <a:br>
              <a:rPr lang="ru-RU" sz="2000" dirty="0"/>
            </a:br>
            <a:r>
              <a:rPr lang="ru-RU" sz="2000" dirty="0"/>
              <a:t>друга при выполнении упражнений.</a:t>
            </a:r>
            <a:br>
              <a:rPr lang="ru-RU" sz="2000" dirty="0"/>
            </a:br>
            <a:endParaRPr lang="ru-RU"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857232"/>
            <a:ext cx="8715436" cy="5286412"/>
          </a:xfrm>
        </p:spPr>
        <p:txBody>
          <a:bodyPr>
            <a:normAutofit fontScale="90000"/>
          </a:bodyPr>
          <a:lstStyle/>
          <a:p>
            <a:pPr algn="l"/>
            <a:r>
              <a:rPr lang="ru-RU" sz="1800" b="1" dirty="0" smtClean="0"/>
              <a:t>1.И</a:t>
            </a:r>
            <a:r>
              <a:rPr lang="ru-RU" sz="1800" b="1" dirty="0"/>
              <a:t>. п. – </a:t>
            </a:r>
            <a:r>
              <a:rPr lang="ru-RU" sz="1800" dirty="0"/>
              <a:t>основная стойка, палка за головой. 1. – Левую ногу назад, палку вверх, прогнуться. </a:t>
            </a:r>
            <a:br>
              <a:rPr lang="ru-RU" sz="1800" dirty="0"/>
            </a:br>
            <a:r>
              <a:rPr lang="ru-RU" sz="1800" dirty="0"/>
              <a:t>2. – Наклониться влево. 3. – Выпрямиться, палку вверх. 4. – И. п. То же в другую сторону. Повторить 5 - 6 раз.</a:t>
            </a:r>
            <a:br>
              <a:rPr lang="ru-RU" sz="1800" dirty="0"/>
            </a:br>
            <a:r>
              <a:rPr lang="ru-RU" sz="1800" b="1" dirty="0"/>
              <a:t>2. И. п. – </a:t>
            </a:r>
            <a:r>
              <a:rPr lang="ru-RU" sz="1800" dirty="0"/>
              <a:t>ноги врозь, палка внизу хватом за концы. 1 – 3. – Левую руку вверх, пружинящие наклоны вправо. 4. – И. п. То же в другую сторону. Повторить 5 - 6 раз.</a:t>
            </a:r>
            <a:br>
              <a:rPr lang="ru-RU" sz="1800" dirty="0"/>
            </a:br>
            <a:r>
              <a:rPr lang="ru-RU" sz="1800" b="1" dirty="0"/>
              <a:t>3. И. п. – </a:t>
            </a:r>
            <a:r>
              <a:rPr lang="ru-RU" sz="1800" dirty="0"/>
              <a:t>основная стойка, палка внизу сзади. 1 – 2. – Наклониться вперед, положить палку на пол сзади. 3 – 4. – Выпрямиться. 5 – 6. Наклониться вперед, взять палку. 7 – 8. – И. п. Повторить 7 - 8 раз.</a:t>
            </a:r>
            <a:br>
              <a:rPr lang="ru-RU" sz="1800" dirty="0"/>
            </a:br>
            <a:r>
              <a:rPr lang="ru-RU" sz="1800" b="1" dirty="0"/>
              <a:t>4. И. п. – </a:t>
            </a:r>
            <a:r>
              <a:rPr lang="ru-RU" sz="1800" dirty="0"/>
              <a:t>ноги врозь, палка вверху. 1 – 3. – Наклониться назад, палку в левую руку, свободным концом коснуться пола. 4. – И. п. Повторить 4 – 6 раз.</a:t>
            </a:r>
            <a:br>
              <a:rPr lang="ru-RU" sz="1800" dirty="0"/>
            </a:br>
            <a:r>
              <a:rPr lang="ru-RU" sz="1800" b="1" dirty="0"/>
              <a:t>5. И. п. – </a:t>
            </a:r>
            <a:r>
              <a:rPr lang="ru-RU" sz="1800" dirty="0"/>
              <a:t>лежа на животе, палка внизу за спиной хватом за оба конца. 1 – 2. –Медленно прогнуться, отводя палку прямыми руками вверх. 3. – Держать. 4. – И. п.Повторить 4 – 6 раз.</a:t>
            </a:r>
            <a:br>
              <a:rPr lang="ru-RU" sz="1800" dirty="0"/>
            </a:br>
            <a:r>
              <a:rPr lang="ru-RU" sz="1800" b="1" dirty="0"/>
              <a:t>6. И. п. – </a:t>
            </a:r>
            <a:r>
              <a:rPr lang="ru-RU" sz="1800" dirty="0"/>
              <a:t>лежа на спине, руки вперед, палка горизонтально. 1 – 2. – Продеть ноги между руками, палку за спину (стойка на лопатках). 3. – Держать. 4. – И. п. Повторить 4 – 6 раз.</a:t>
            </a:r>
            <a:br>
              <a:rPr lang="ru-RU" sz="1800" dirty="0"/>
            </a:br>
            <a:r>
              <a:rPr lang="ru-RU" sz="1800" b="1" dirty="0"/>
              <a:t>7. И. п. – </a:t>
            </a:r>
            <a:r>
              <a:rPr lang="ru-RU" sz="1800" dirty="0"/>
              <a:t>основная стойка, палка одним концом в левой руке, второй на полу у левой стопы. 1. – Опираясь на палку, присесть на левой ноге, правая нога прямая вперед («пистолет»). 2. – И. п. То же на другой ноге. Повторить 4 – 6 раз.</a:t>
            </a:r>
            <a:br>
              <a:rPr lang="ru-RU" sz="1800" dirty="0"/>
            </a:br>
            <a:r>
              <a:rPr lang="ru-RU" sz="1800" b="1" dirty="0"/>
              <a:t>8. И. п. </a:t>
            </a:r>
            <a:r>
              <a:rPr lang="ru-RU" sz="1800" dirty="0"/>
              <a:t>– основная стойка, палка стоит вертикально и придерживается руками. 1.– Отпустить палку, сделать перемах левой ногой через нее. 2. – Поймать палку – и. п.То же правой ноге. Повторить 4 - 6 раз.</a:t>
            </a:r>
            <a:br>
              <a:rPr lang="ru-RU" sz="1800" dirty="0"/>
            </a:br>
            <a:r>
              <a:rPr lang="ru-RU" sz="1800" b="1" dirty="0"/>
              <a:t>9. И. п. – </a:t>
            </a:r>
            <a:r>
              <a:rPr lang="ru-RU" sz="1800" dirty="0"/>
              <a:t>присед, палка под коленями. 1 – 3. – Сгибая руки в локтях, встать. 4. –И. п. Повторить 4 – 6 раз.</a:t>
            </a:r>
            <a:br>
              <a:rPr lang="ru-RU" sz="1800" dirty="0"/>
            </a:br>
            <a:r>
              <a:rPr lang="ru-RU" sz="1800" b="1" dirty="0"/>
              <a:t>10.И. п. – </a:t>
            </a:r>
            <a:r>
              <a:rPr lang="ru-RU" sz="1800" dirty="0"/>
              <a:t>основная стойка, палка спереди. 1. – Подбросить палку вверх. 2 – 3. –Присесть, поймать палку двумя руками. 4. – И. п. Повторить 4 – 6 раз.</a:t>
            </a:r>
            <a:br>
              <a:rPr lang="ru-RU" sz="1800" dirty="0"/>
            </a:br>
            <a:r>
              <a:rPr lang="ru-RU" sz="1800" dirty="0"/>
              <a:t/>
            </a:r>
            <a:br>
              <a:rPr lang="ru-RU" sz="1800" dirty="0"/>
            </a:br>
            <a:r>
              <a:rPr lang="ru-RU" sz="1800" dirty="0"/>
              <a:t> </a:t>
            </a:r>
            <a:r>
              <a:rPr lang="ru-RU" sz="1600" dirty="0"/>
              <a:t/>
            </a:r>
            <a:br>
              <a:rPr lang="ru-RU" sz="1600" dirty="0"/>
            </a:br>
            <a:endParaRPr lang="ru-RU" sz="1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28604"/>
            <a:ext cx="8115328" cy="5857916"/>
          </a:xfrm>
        </p:spPr>
        <p:txBody>
          <a:bodyPr>
            <a:normAutofit/>
          </a:bodyPr>
          <a:lstStyle/>
          <a:p>
            <a:pPr algn="l"/>
            <a:r>
              <a:rPr lang="ru-RU" sz="2800" b="1" i="1" dirty="0"/>
              <a:t>РЕКОМЕНДУЕТСЯ ДЛЯ ПРОВЕДЕНИЯ ОРУ С МЯЧОМ</a:t>
            </a:r>
            <a:r>
              <a:rPr lang="ru-RU" sz="2800" dirty="0"/>
              <a:t/>
            </a:r>
            <a:br>
              <a:rPr lang="ru-RU" sz="2800" dirty="0"/>
            </a:br>
            <a:r>
              <a:rPr lang="ru-RU" sz="2800" dirty="0" smtClean="0"/>
              <a:t/>
            </a:r>
            <a:br>
              <a:rPr lang="ru-RU" sz="2800" dirty="0" smtClean="0"/>
            </a:br>
            <a:r>
              <a:rPr lang="ru-RU" sz="2800" dirty="0" smtClean="0"/>
              <a:t>Упражнения </a:t>
            </a:r>
            <a:r>
              <a:rPr lang="ru-RU" sz="2800" dirty="0"/>
              <a:t>показываются боком, или с поворотом на 45 градусов </a:t>
            </a:r>
            <a:r>
              <a:rPr lang="ru-RU" sz="2800" dirty="0" smtClean="0"/>
              <a:t>к занимающимся</a:t>
            </a:r>
            <a:r>
              <a:rPr lang="ru-RU" sz="2800" dirty="0"/>
              <a:t>, если положение мяча – за головой, за спиной, или сзади. Если </a:t>
            </a:r>
            <a:br>
              <a:rPr lang="ru-RU" sz="2800" dirty="0"/>
            </a:br>
            <a:r>
              <a:rPr lang="ru-RU" sz="2800" dirty="0"/>
              <a:t>движение выполняется в сторону, например: махи, наклоны, повороты, выпады </a:t>
            </a:r>
            <a:r>
              <a:rPr lang="ru-RU" sz="2800" dirty="0" smtClean="0"/>
              <a:t> – </a:t>
            </a:r>
            <a:r>
              <a:rPr lang="ru-RU" sz="2800" dirty="0"/>
              <a:t>преподаватель стоит лицом к занимающимся. </a:t>
            </a:r>
            <a:r>
              <a:rPr lang="ru-RU" sz="2800" dirty="0" smtClean="0"/>
              <a:t>Рассказ </a:t>
            </a:r>
            <a:r>
              <a:rPr lang="ru-RU" sz="2800" dirty="0"/>
              <a:t>упражнения осуществляется по мячу, например «Стойка врозь, мяч </a:t>
            </a:r>
            <a:r>
              <a:rPr lang="ru-RU" sz="2800" dirty="0" smtClean="0"/>
              <a:t>вверх</a:t>
            </a:r>
            <a:r>
              <a:rPr lang="ru-RU" sz="2800" dirty="0"/>
              <a:t>», «Руки в стороны, мяч в правой руке»</a:t>
            </a:r>
            <a:r>
              <a:rPr lang="ru-RU" sz="2000" dirty="0"/>
              <a:t/>
            </a:r>
            <a:br>
              <a:rPr lang="ru-RU" sz="2000" dirty="0"/>
            </a:br>
            <a:endParaRPr lang="ru-RU"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2"/>
            <a:ext cx="8229600" cy="6429420"/>
          </a:xfrm>
        </p:spPr>
        <p:txBody>
          <a:bodyPr>
            <a:normAutofit fontScale="90000"/>
          </a:bodyPr>
          <a:lstStyle/>
          <a:p>
            <a:pPr marL="514350" lvl="0" indent="-514350" algn="l"/>
            <a:r>
              <a:rPr lang="ru-RU" sz="2000" b="1" dirty="0" smtClean="0"/>
              <a:t>        1. И</a:t>
            </a:r>
            <a:r>
              <a:rPr lang="ru-RU" sz="2000" b="1" dirty="0"/>
              <a:t>. п. — </a:t>
            </a:r>
            <a:r>
              <a:rPr lang="ru-RU" sz="2000" dirty="0"/>
              <a:t>о. с, мяч вниз. </a:t>
            </a:r>
            <a:r>
              <a:rPr lang="ru-RU" sz="2000" i="1" dirty="0"/>
              <a:t>1 </a:t>
            </a:r>
            <a:r>
              <a:rPr lang="ru-RU" sz="2000" dirty="0"/>
              <a:t>— шагом левой вперед, мяч вверх, прогнуться; </a:t>
            </a:r>
            <a:r>
              <a:rPr lang="ru-RU" sz="2000" i="1" dirty="0"/>
              <a:t>2 </a:t>
            </a:r>
            <a:r>
              <a:rPr lang="ru-RU" sz="2000" dirty="0"/>
              <a:t>— приставляя левую, и. п.; </a:t>
            </a:r>
            <a:r>
              <a:rPr lang="ru-RU" sz="2000" i="1" dirty="0"/>
              <a:t>3 </a:t>
            </a:r>
            <a:r>
              <a:rPr lang="ru-RU" sz="2000" dirty="0"/>
              <a:t>— бросить мяч вверх; </a:t>
            </a:r>
            <a:r>
              <a:rPr lang="ru-RU" sz="2000" i="1" dirty="0"/>
              <a:t>4 </a:t>
            </a:r>
            <a:r>
              <a:rPr lang="ru-RU" sz="2000" dirty="0"/>
              <a:t>-поймать мяч, и. </a:t>
            </a:r>
            <a:r>
              <a:rPr lang="ru-RU" sz="2000" dirty="0" smtClean="0"/>
              <a:t>п.</a:t>
            </a:r>
            <a:br>
              <a:rPr lang="ru-RU" sz="2000" dirty="0" smtClean="0"/>
            </a:br>
            <a:r>
              <a:rPr lang="ru-RU" sz="2000" b="1" dirty="0" smtClean="0"/>
              <a:t>2.И</a:t>
            </a:r>
            <a:r>
              <a:rPr lang="ru-RU" sz="2000" b="1" dirty="0"/>
              <a:t>. п. — </a:t>
            </a:r>
            <a:r>
              <a:rPr lang="ru-RU" sz="2000" dirty="0"/>
              <a:t>о. с, мяч сзади. </a:t>
            </a:r>
            <a:r>
              <a:rPr lang="ru-RU" sz="2000" i="1" dirty="0"/>
              <a:t>1 </a:t>
            </a:r>
            <a:r>
              <a:rPr lang="ru-RU" sz="2000" dirty="0"/>
              <a:t>— выпад правой, мяч назад; </a:t>
            </a:r>
            <a:r>
              <a:rPr lang="ru-RU" sz="2000" i="1" dirty="0"/>
              <a:t>2 </a:t>
            </a:r>
            <a:r>
              <a:rPr lang="ru-RU" sz="2000" dirty="0"/>
              <a:t>— и. п.; </a:t>
            </a:r>
            <a:r>
              <a:rPr lang="ru-RU" sz="2000" i="1" dirty="0"/>
              <a:t>3-4 </a:t>
            </a:r>
            <a:r>
              <a:rPr lang="ru-RU" sz="2000" dirty="0"/>
              <a:t>— то же левой.</a:t>
            </a:r>
            <a:br>
              <a:rPr lang="ru-RU" sz="2000" dirty="0"/>
            </a:br>
            <a:r>
              <a:rPr lang="ru-RU" sz="2000" b="1" dirty="0" smtClean="0"/>
              <a:t>3.И</a:t>
            </a:r>
            <a:r>
              <a:rPr lang="ru-RU" sz="2000" b="1" dirty="0"/>
              <a:t>. п. — </a:t>
            </a:r>
            <a:r>
              <a:rPr lang="ru-RU" sz="2000" dirty="0"/>
              <a:t>наклон вперед, мяч в прямых руках. </a:t>
            </a:r>
            <a:r>
              <a:rPr lang="ru-RU" sz="2000" i="1" dirty="0"/>
              <a:t>1-2 </a:t>
            </a:r>
            <a:r>
              <a:rPr lang="ru-RU" sz="2000" dirty="0"/>
              <a:t>— вы­прямляясь, подбросить мяч вверх; </a:t>
            </a:r>
            <a:r>
              <a:rPr lang="ru-RU" sz="2000" i="1" dirty="0"/>
              <a:t>3-4 </a:t>
            </a:r>
            <a:r>
              <a:rPr lang="ru-RU" sz="2000" dirty="0"/>
              <a:t>— поймать мяч и в и. п.</a:t>
            </a:r>
            <a:br>
              <a:rPr lang="ru-RU" sz="2000" dirty="0"/>
            </a:br>
            <a:r>
              <a:rPr lang="ru-RU" sz="2000" b="1" dirty="0" smtClean="0"/>
              <a:t>4.И</a:t>
            </a:r>
            <a:r>
              <a:rPr lang="ru-RU" sz="2000" b="1" dirty="0"/>
              <a:t>. п. — </a:t>
            </a:r>
            <a:r>
              <a:rPr lang="ru-RU" sz="2000" dirty="0"/>
              <a:t>о. с, мяч вверх. </a:t>
            </a:r>
            <a:r>
              <a:rPr lang="ru-RU" sz="2000" i="1" dirty="0"/>
              <a:t>1 </a:t>
            </a:r>
            <a:r>
              <a:rPr lang="ru-RU" sz="2000" dirty="0"/>
              <a:t>— мяч вперед, мах левой вперед; </a:t>
            </a:r>
            <a:r>
              <a:rPr lang="ru-RU" sz="2000" i="1" dirty="0"/>
              <a:t>2 </a:t>
            </a:r>
            <a:r>
              <a:rPr lang="ru-RU" sz="2000" dirty="0"/>
              <a:t>— и. п.; 3 — наклон, коснуться мячом пола; </a:t>
            </a:r>
            <a:r>
              <a:rPr lang="ru-RU" sz="2000" i="1" dirty="0"/>
              <a:t>4 </a:t>
            </a:r>
            <a:r>
              <a:rPr lang="ru-RU" sz="2000" dirty="0"/>
              <a:t>— и. п.; </a:t>
            </a:r>
            <a:r>
              <a:rPr lang="ru-RU" sz="2000" i="1" dirty="0"/>
              <a:t>5-8 </a:t>
            </a:r>
            <a:r>
              <a:rPr lang="ru-RU" sz="2000" dirty="0"/>
              <a:t>— то же махом правой.</a:t>
            </a:r>
            <a:br>
              <a:rPr lang="ru-RU" sz="2000" dirty="0"/>
            </a:br>
            <a:r>
              <a:rPr lang="ru-RU" sz="2000" b="1" dirty="0" smtClean="0"/>
              <a:t>5.И</a:t>
            </a:r>
            <a:r>
              <a:rPr lang="ru-RU" sz="2000" b="1" dirty="0"/>
              <a:t>. п. — </a:t>
            </a:r>
            <a:r>
              <a:rPr lang="ru-RU" sz="2000" dirty="0"/>
              <a:t>упор сидя сзади, мяч зажат между ступнями. </a:t>
            </a:r>
            <a:r>
              <a:rPr lang="ru-RU" sz="2000" i="1" dirty="0"/>
              <a:t>1 </a:t>
            </a:r>
            <a:r>
              <a:rPr lang="ru-RU" sz="2000" dirty="0"/>
              <a:t>— согнуть ноги; </a:t>
            </a:r>
            <a:r>
              <a:rPr lang="ru-RU" sz="2000" i="1" dirty="0"/>
              <a:t>2 </a:t>
            </a:r>
            <a:r>
              <a:rPr lang="ru-RU" sz="2000" dirty="0"/>
              <a:t>— разогнуть ноги в сед углом; 3 — согнуть но­ги; </a:t>
            </a:r>
            <a:r>
              <a:rPr lang="ru-RU" sz="2000" i="1" dirty="0"/>
              <a:t>4 </a:t>
            </a:r>
            <a:r>
              <a:rPr lang="ru-RU" sz="2000" dirty="0"/>
              <a:t>— и. п.</a:t>
            </a:r>
            <a:br>
              <a:rPr lang="ru-RU" sz="2000" dirty="0"/>
            </a:br>
            <a:r>
              <a:rPr lang="ru-RU" sz="2000" b="1" dirty="0" smtClean="0"/>
              <a:t>6.И</a:t>
            </a:r>
            <a:r>
              <a:rPr lang="ru-RU" sz="2000" b="1" dirty="0"/>
              <a:t>. п. — </a:t>
            </a:r>
            <a:r>
              <a:rPr lang="ru-RU" sz="2000" dirty="0"/>
              <a:t>упор присев, руки на мяч. </a:t>
            </a:r>
            <a:r>
              <a:rPr lang="ru-RU" sz="2000" i="1" dirty="0"/>
              <a:t>1 </a:t>
            </a:r>
            <a:r>
              <a:rPr lang="ru-RU" sz="2000" dirty="0"/>
              <a:t>— упор лежа; </a:t>
            </a:r>
            <a:r>
              <a:rPr lang="ru-RU" sz="2000" i="1" dirty="0"/>
              <a:t>2 </a:t>
            </a:r>
            <a:r>
              <a:rPr lang="ru-RU" sz="2000" dirty="0"/>
              <a:t>— мах левой назад; 3 — упор лежа; </a:t>
            </a:r>
            <a:r>
              <a:rPr lang="ru-RU" sz="2000" i="1" dirty="0"/>
              <a:t>4 </a:t>
            </a:r>
            <a:r>
              <a:rPr lang="ru-RU" sz="2000" dirty="0"/>
              <a:t>— и. п.; </a:t>
            </a:r>
            <a:r>
              <a:rPr lang="ru-RU" sz="2000" i="1" dirty="0"/>
              <a:t>5-8 </a:t>
            </a:r>
            <a:r>
              <a:rPr lang="ru-RU" sz="2000" dirty="0"/>
              <a:t>— то же махом правой.</a:t>
            </a:r>
            <a:br>
              <a:rPr lang="ru-RU" sz="2000" dirty="0"/>
            </a:br>
            <a:r>
              <a:rPr lang="ru-RU" sz="2000" b="1" dirty="0" smtClean="0"/>
              <a:t>7.И</a:t>
            </a:r>
            <a:r>
              <a:rPr lang="ru-RU" sz="2000" b="1" dirty="0"/>
              <a:t>. п. — </a:t>
            </a:r>
            <a:r>
              <a:rPr lang="ru-RU" sz="2000" dirty="0"/>
              <a:t>стойка ноги врозь, мяч за головой, локти вертикаль­но вверх. </a:t>
            </a:r>
            <a:r>
              <a:rPr lang="ru-RU" sz="2000" i="1" dirty="0"/>
              <a:t>^ 1 </a:t>
            </a:r>
            <a:r>
              <a:rPr lang="ru-RU" sz="2000" dirty="0"/>
              <a:t>— не отпуская локти вперед, мяч вверх; </a:t>
            </a:r>
            <a:r>
              <a:rPr lang="ru-RU" sz="2000" i="1" dirty="0"/>
              <a:t>2 </a:t>
            </a:r>
            <a:r>
              <a:rPr lang="ru-RU" sz="2000" dirty="0"/>
              <a:t>— и. п.</a:t>
            </a:r>
            <a:br>
              <a:rPr lang="ru-RU" sz="2000" dirty="0"/>
            </a:br>
            <a:r>
              <a:rPr lang="ru-RU" sz="2000" b="1" dirty="0" smtClean="0"/>
              <a:t>8.И</a:t>
            </a:r>
            <a:r>
              <a:rPr lang="ru-RU" sz="2000" b="1" dirty="0"/>
              <a:t>. п. — </a:t>
            </a:r>
            <a:r>
              <a:rPr lang="ru-RU" sz="2000" dirty="0"/>
              <a:t>стойка ноги врозь, мяч вниз. </a:t>
            </a:r>
            <a:r>
              <a:rPr lang="ru-RU" sz="2000" i="1" dirty="0"/>
              <a:t>1-2 </a:t>
            </a:r>
            <a:r>
              <a:rPr lang="ru-RU" sz="2000" dirty="0"/>
              <a:t>— с поворотом ту­ловища налево присед и положить мяч сзади на пол; </a:t>
            </a:r>
            <a:r>
              <a:rPr lang="ru-RU" sz="2000" i="1" dirty="0"/>
              <a:t>3-4 </a:t>
            </a:r>
            <a:r>
              <a:rPr lang="ru-RU" sz="2000" dirty="0"/>
              <a:t>— встать, руки на пояс; </a:t>
            </a:r>
            <a:r>
              <a:rPr lang="ru-RU" sz="2000" i="1" dirty="0"/>
              <a:t>5-6 </a:t>
            </a:r>
            <a:r>
              <a:rPr lang="ru-RU" sz="2000" dirty="0"/>
              <a:t>— с поворотом туловища налево при­сед и взять мяч; </a:t>
            </a:r>
            <a:r>
              <a:rPr lang="ru-RU" sz="2000" i="1" dirty="0"/>
              <a:t>7-8 </a:t>
            </a:r>
            <a:r>
              <a:rPr lang="ru-RU" sz="2000" dirty="0"/>
              <a:t>— и. п.; </a:t>
            </a:r>
            <a:r>
              <a:rPr lang="ru-RU" sz="2000" i="1" dirty="0"/>
              <a:t>9-16 </a:t>
            </a:r>
            <a:r>
              <a:rPr lang="ru-RU" sz="2000" dirty="0"/>
              <a:t>— то же в другую сторону.</a:t>
            </a:r>
            <a:br>
              <a:rPr lang="ru-RU" sz="2000" dirty="0"/>
            </a:br>
            <a:r>
              <a:rPr lang="ru-RU" sz="2000" b="1" dirty="0" smtClean="0"/>
              <a:t>9.И</a:t>
            </a:r>
            <a:r>
              <a:rPr lang="ru-RU" sz="2000" b="1" dirty="0"/>
              <a:t>. п. — </a:t>
            </a:r>
            <a:r>
              <a:rPr lang="ru-RU" sz="2000" dirty="0"/>
              <a:t>о. с, мяч вниз. </a:t>
            </a:r>
            <a:r>
              <a:rPr lang="ru-RU" sz="2000" i="1" dirty="0" smtClean="0"/>
              <a:t>1</a:t>
            </a:r>
            <a:r>
              <a:rPr lang="ru-RU" sz="2000" i="1" dirty="0"/>
              <a:t> </a:t>
            </a:r>
            <a:r>
              <a:rPr lang="ru-RU" sz="2000" dirty="0"/>
              <a:t>— прыжок ноги врозь, мяч впе­ред; </a:t>
            </a:r>
            <a:r>
              <a:rPr lang="ru-RU" sz="2000" i="1" dirty="0"/>
              <a:t>2 </a:t>
            </a:r>
            <a:r>
              <a:rPr lang="ru-RU" sz="2000" dirty="0"/>
              <a:t>— прыжок правая скрестно, мяч на грудь; 3 — прыжок ноги врозь, мяч вперед; </a:t>
            </a:r>
            <a:r>
              <a:rPr lang="ru-RU" sz="2000" i="1" dirty="0"/>
              <a:t>4 </a:t>
            </a:r>
            <a:r>
              <a:rPr lang="ru-RU" sz="2000" dirty="0"/>
              <a:t>— прыжок, и. п.; </a:t>
            </a:r>
            <a:r>
              <a:rPr lang="ru-RU" sz="2000" i="1" dirty="0"/>
              <a:t>5-8 </a:t>
            </a:r>
            <a:r>
              <a:rPr lang="ru-RU" sz="2000" dirty="0"/>
              <a:t>— то же, но прыжком левая скрестно.</a:t>
            </a:r>
            <a:br>
              <a:rPr lang="ru-RU" sz="2000" dirty="0"/>
            </a:br>
            <a:endParaRPr lang="ru-RU"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71480"/>
            <a:ext cx="8229600" cy="5429288"/>
          </a:xfrm>
        </p:spPr>
        <p:txBody>
          <a:bodyPr>
            <a:normAutofit fontScale="90000"/>
          </a:bodyPr>
          <a:lstStyle/>
          <a:p>
            <a:pPr algn="l"/>
            <a:r>
              <a:rPr lang="ru-RU" sz="2800" b="1" i="1" dirty="0" smtClean="0"/>
              <a:t>        РЕКОМЕНДАЦИИ ДЛЯ </a:t>
            </a:r>
            <a:r>
              <a:rPr lang="ru-RU" sz="2800" b="1" i="1" dirty="0"/>
              <a:t>ПРОВЕДЕНИЯ ОРУ </a:t>
            </a:r>
            <a:r>
              <a:rPr lang="ru-RU" sz="2800" b="1" i="1" dirty="0" smtClean="0"/>
              <a:t>С    ГИМНАСТИЧЕСКОЙ СКАМЕЙКОЙ</a:t>
            </a:r>
            <a:r>
              <a:rPr lang="ru-RU" sz="2800" dirty="0"/>
              <a:t/>
            </a:r>
            <a:br>
              <a:rPr lang="ru-RU" sz="2800" dirty="0"/>
            </a:br>
            <a:r>
              <a:rPr lang="ru-RU" sz="2800" dirty="0"/>
              <a:t/>
            </a:r>
            <a:br>
              <a:rPr lang="ru-RU" sz="2800" dirty="0"/>
            </a:br>
            <a:r>
              <a:rPr lang="ru-RU" sz="2800" dirty="0"/>
              <a:t>В зависимости от длины гимнастической скамейки, с ней выполняют </a:t>
            </a:r>
            <a:r>
              <a:rPr lang="ru-RU" sz="2800" dirty="0" smtClean="0"/>
              <a:t>упражнения </a:t>
            </a:r>
            <a:r>
              <a:rPr lang="ru-RU" sz="2800" dirty="0"/>
              <a:t>4–6 человек. Занимающиеся встают по росту, чтобы вес скамейки </a:t>
            </a:r>
            <a:r>
              <a:rPr lang="ru-RU" sz="2800" dirty="0" smtClean="0"/>
              <a:t>был </a:t>
            </a:r>
            <a:r>
              <a:rPr lang="ru-RU" sz="2800" dirty="0"/>
              <a:t>равномерно распределен на всех. Преподаватель имитирует положение </a:t>
            </a:r>
            <a:r>
              <a:rPr lang="ru-RU" sz="2800" dirty="0" smtClean="0"/>
              <a:t>скамейки </a:t>
            </a:r>
            <a:r>
              <a:rPr lang="ru-RU" sz="2800" dirty="0"/>
              <a:t>в руках, или использует для показа степ. </a:t>
            </a:r>
            <a:r>
              <a:rPr lang="ru-RU" sz="2800" dirty="0" smtClean="0"/>
              <a:t>Рассказ </a:t>
            </a:r>
            <a:r>
              <a:rPr lang="ru-RU" sz="2800" dirty="0"/>
              <a:t>упражнения осуществляется по положению скамейки, например: </a:t>
            </a:r>
            <a:r>
              <a:rPr lang="ru-RU" sz="2800" dirty="0" smtClean="0"/>
              <a:t>«</a:t>
            </a:r>
            <a:r>
              <a:rPr lang="ru-RU" sz="2800" dirty="0"/>
              <a:t>Стойка врозь, скамейка на правом плече», «Скамейка вверх»</a:t>
            </a:r>
            <a:br>
              <a:rPr lang="ru-RU" sz="2800" dirty="0"/>
            </a:br>
            <a:r>
              <a:rPr lang="ru-RU" sz="2800" dirty="0"/>
              <a:t> </a:t>
            </a:r>
            <a:r>
              <a:rPr lang="ru-RU" sz="2400" dirty="0"/>
              <a:t/>
            </a:r>
            <a:br>
              <a:rPr lang="ru-RU" sz="2400" dirty="0"/>
            </a:br>
            <a:endParaRPr lang="ru-RU"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11882"/>
          </a:xfrm>
        </p:spPr>
        <p:txBody>
          <a:bodyPr>
            <a:normAutofit/>
          </a:bodyPr>
          <a:lstStyle/>
          <a:p>
            <a:pPr lvl="0" algn="l"/>
            <a:r>
              <a:rPr lang="ru-RU" sz="1800" b="1" dirty="0" smtClean="0"/>
              <a:t>1.И</a:t>
            </a:r>
            <a:r>
              <a:rPr lang="ru-RU" sz="1800" b="1" dirty="0"/>
              <a:t>. п. — </a:t>
            </a:r>
            <a:r>
              <a:rPr lang="ru-RU" sz="1800" dirty="0"/>
              <a:t>стоя лицом к скамейке на расстоянии шага, руки к плечам. </a:t>
            </a:r>
            <a:r>
              <a:rPr lang="ru-RU" sz="1800" i="1" dirty="0" smtClean="0"/>
              <a:t>1-2</a:t>
            </a:r>
            <a:r>
              <a:rPr lang="ru-RU" sz="1800" i="1" dirty="0"/>
              <a:t> </a:t>
            </a:r>
            <a:r>
              <a:rPr lang="ru-RU" sz="1800" dirty="0"/>
              <a:t>— поставить левую прямую ногу на скамейку на но­сок, руки вверх — вдох; </a:t>
            </a:r>
            <a:r>
              <a:rPr lang="ru-RU" sz="1800" i="1" dirty="0"/>
              <a:t>3-4 </a:t>
            </a:r>
            <a:r>
              <a:rPr lang="ru-RU" sz="1800" dirty="0"/>
              <a:t>— и. п.; </a:t>
            </a:r>
            <a:r>
              <a:rPr lang="ru-RU" sz="1800" i="1" dirty="0"/>
              <a:t>5-8 — </a:t>
            </a:r>
            <a:r>
              <a:rPr lang="ru-RU" sz="1800" dirty="0"/>
              <a:t>то же с правой ноги.</a:t>
            </a:r>
            <a:br>
              <a:rPr lang="ru-RU" sz="1800" dirty="0"/>
            </a:br>
            <a:r>
              <a:rPr lang="ru-RU" sz="1800" b="1" dirty="0" smtClean="0"/>
              <a:t>2.И</a:t>
            </a:r>
            <a:r>
              <a:rPr lang="ru-RU" sz="1800" b="1" dirty="0"/>
              <a:t>. п. — </a:t>
            </a:r>
            <a:r>
              <a:rPr lang="ru-RU" sz="1800" dirty="0"/>
              <a:t>стоя левым боком к скамейке, руки на пояс. </a:t>
            </a:r>
            <a:r>
              <a:rPr lang="ru-RU" sz="1800" i="1" dirty="0"/>
              <a:t> 1 </a:t>
            </a:r>
            <a:r>
              <a:rPr lang="ru-RU" sz="1800" dirty="0"/>
              <a:t>— поставить левую согнутую ногу на скамейку, ближе к дальнему краю; </a:t>
            </a:r>
            <a:r>
              <a:rPr lang="ru-RU" sz="1800" i="1" dirty="0"/>
              <a:t>2 —</a:t>
            </a:r>
            <a:r>
              <a:rPr lang="ru-RU" sz="1800" dirty="0"/>
              <a:t>толчком правой встать на скамейку, руки вверх; </a:t>
            </a:r>
            <a:r>
              <a:rPr lang="ru-RU" sz="1800" i="1" dirty="0"/>
              <a:t>3 </a:t>
            </a:r>
            <a:r>
              <a:rPr lang="ru-RU" sz="1800" dirty="0"/>
              <a:t>— шагом левой в сторону, встать на нее, правая, согнутая, на ска­мейке; </a:t>
            </a:r>
            <a:r>
              <a:rPr lang="ru-RU" sz="1800" i="1" dirty="0"/>
              <a:t>4 </a:t>
            </a:r>
            <a:r>
              <a:rPr lang="ru-RU" sz="1800" dirty="0"/>
              <a:t>— приставить правую, руки на пояс; </a:t>
            </a:r>
            <a:r>
              <a:rPr lang="ru-RU" sz="1800" i="1" dirty="0"/>
              <a:t>5-8 </a:t>
            </a:r>
            <a:r>
              <a:rPr lang="ru-RU" sz="1800" dirty="0"/>
              <a:t>— то же в другую сторону.</a:t>
            </a:r>
            <a:br>
              <a:rPr lang="ru-RU" sz="1800" dirty="0"/>
            </a:br>
            <a:r>
              <a:rPr lang="ru-RU" sz="1800" b="1" dirty="0" smtClean="0"/>
              <a:t>3.И</a:t>
            </a:r>
            <a:r>
              <a:rPr lang="ru-RU" sz="1800" b="1" dirty="0"/>
              <a:t>. п. — </a:t>
            </a:r>
            <a:r>
              <a:rPr lang="ru-RU" sz="1800" dirty="0"/>
              <a:t>сед ноги врозь поперек, руки вверх. </a:t>
            </a:r>
            <a:r>
              <a:rPr lang="ru-RU" sz="1800" i="1" dirty="0" smtClean="0"/>
              <a:t>1</a:t>
            </a:r>
            <a:r>
              <a:rPr lang="ru-RU" sz="1800" i="1" dirty="0"/>
              <a:t> </a:t>
            </a:r>
            <a:r>
              <a:rPr lang="ru-RU" sz="1800" dirty="0"/>
              <a:t>— наклон к левой ноге; </a:t>
            </a:r>
            <a:r>
              <a:rPr lang="ru-RU" sz="1800" i="1" dirty="0"/>
              <a:t>2 </a:t>
            </a:r>
            <a:r>
              <a:rPr lang="ru-RU" sz="1800" dirty="0"/>
              <a:t>— и. п.; </a:t>
            </a:r>
            <a:r>
              <a:rPr lang="ru-RU" sz="1800" i="1" dirty="0"/>
              <a:t>3-4 </a:t>
            </a:r>
            <a:r>
              <a:rPr lang="ru-RU" sz="1800" dirty="0"/>
              <a:t>— то же к правой ноге.</a:t>
            </a:r>
            <a:br>
              <a:rPr lang="ru-RU" sz="1800" dirty="0"/>
            </a:br>
            <a:r>
              <a:rPr lang="ru-RU" sz="1800" b="1" dirty="0" smtClean="0"/>
              <a:t>4.И</a:t>
            </a:r>
            <a:r>
              <a:rPr lang="ru-RU" sz="1800" b="1" dirty="0"/>
              <a:t>. п. — </a:t>
            </a:r>
            <a:r>
              <a:rPr lang="ru-RU" sz="1800" dirty="0"/>
              <a:t>сед ноги врозь поперек, зацепиться носками за края, руки на пояс. </a:t>
            </a:r>
            <a:r>
              <a:rPr lang="ru-RU" sz="1800" i="1" dirty="0"/>
              <a:t>1-2 </a:t>
            </a:r>
            <a:r>
              <a:rPr lang="ru-RU" sz="1800" dirty="0"/>
              <a:t>— наклон назад (на соседа, сидящего сзади); </a:t>
            </a:r>
            <a:r>
              <a:rPr lang="ru-RU" sz="1800" i="1" dirty="0"/>
              <a:t>3-4 </a:t>
            </a:r>
            <a:r>
              <a:rPr lang="ru-RU" sz="1800" dirty="0"/>
              <a:t>— сесть в и. п.</a:t>
            </a:r>
            <a:br>
              <a:rPr lang="ru-RU" sz="1800" dirty="0"/>
            </a:br>
            <a:r>
              <a:rPr lang="ru-RU" sz="1800" b="1" dirty="0" smtClean="0"/>
              <a:t>5.И</a:t>
            </a:r>
            <a:r>
              <a:rPr lang="ru-RU" sz="1800" b="1" dirty="0"/>
              <a:t>. п. — </a:t>
            </a:r>
            <a:r>
              <a:rPr lang="ru-RU" sz="1800" dirty="0"/>
              <a:t>сидя на полу, спиной к скамейке, согнутые руки на переднем крае скамейки. </a:t>
            </a:r>
            <a:r>
              <a:rPr lang="ru-RU" sz="1800" i="1" dirty="0"/>
              <a:t> 1-2 — </a:t>
            </a:r>
            <a:r>
              <a:rPr lang="ru-RU" sz="1800" dirty="0"/>
              <a:t>разгибая руки, упор лежа сза­ди; </a:t>
            </a:r>
            <a:r>
              <a:rPr lang="ru-RU" sz="1800" i="1" dirty="0"/>
              <a:t>3-4 </a:t>
            </a:r>
            <a:r>
              <a:rPr lang="ru-RU" sz="1800" dirty="0"/>
              <a:t>— и. п.</a:t>
            </a:r>
            <a:br>
              <a:rPr lang="ru-RU" sz="1800" dirty="0"/>
            </a:br>
            <a:r>
              <a:rPr lang="ru-RU" sz="1800" b="1" dirty="0" smtClean="0"/>
              <a:t>6.И</a:t>
            </a:r>
            <a:r>
              <a:rPr lang="ru-RU" sz="1800" b="1" dirty="0"/>
              <a:t>. п. — </a:t>
            </a:r>
            <a:r>
              <a:rPr lang="ru-RU" sz="1800" dirty="0"/>
              <a:t>сидя на скамейке продольно хватом за дальний край. На каждый счет встречные движения прямыми ногами вперед, назад (»ножницы»).</a:t>
            </a:r>
            <a:br>
              <a:rPr lang="ru-RU" sz="1800" dirty="0"/>
            </a:br>
            <a:r>
              <a:rPr lang="ru-RU" sz="1800" b="1" dirty="0" smtClean="0"/>
              <a:t>7.И</a:t>
            </a:r>
            <a:r>
              <a:rPr lang="ru-RU" sz="1800" b="1" dirty="0"/>
              <a:t>. п. — </a:t>
            </a:r>
            <a:r>
              <a:rPr lang="ru-RU" sz="1800" dirty="0"/>
              <a:t>упор присев, руки на скамейке, ноги на полу. </a:t>
            </a:r>
            <a:r>
              <a:rPr lang="ru-RU" sz="1800" i="1" dirty="0"/>
              <a:t>1 </a:t>
            </a:r>
            <a:r>
              <a:rPr lang="ru-RU" sz="1800" dirty="0"/>
              <a:t>— упор лежа; </a:t>
            </a:r>
            <a:r>
              <a:rPr lang="ru-RU" sz="1800" i="1" dirty="0"/>
              <a:t>2 </a:t>
            </a:r>
            <a:r>
              <a:rPr lang="ru-RU" sz="1800" dirty="0"/>
              <a:t>— и. п.</a:t>
            </a:r>
            <a:br>
              <a:rPr lang="ru-RU" sz="1800" dirty="0"/>
            </a:br>
            <a:r>
              <a:rPr lang="ru-RU" sz="1800" b="1" dirty="0" smtClean="0"/>
              <a:t>8.И</a:t>
            </a:r>
            <a:r>
              <a:rPr lang="ru-RU" sz="1800" b="1" dirty="0"/>
              <a:t>. п. — </a:t>
            </a:r>
            <a:r>
              <a:rPr lang="ru-RU" sz="1800" dirty="0"/>
              <a:t>сидя продольно, ноги врозь, руки за голову. </a:t>
            </a:r>
            <a:r>
              <a:rPr lang="ru-RU" sz="1800" i="1" dirty="0"/>
              <a:t>1-2 </a:t>
            </a:r>
            <a:r>
              <a:rPr lang="ru-RU" sz="1800" dirty="0"/>
              <a:t>— наклон вперед с поворотом налево, коснуться правым локтем левой ноги; 3-4 — и. п.; </a:t>
            </a:r>
            <a:r>
              <a:rPr lang="ru-RU" sz="1800" i="1" dirty="0"/>
              <a:t>5-8 </a:t>
            </a:r>
            <a:r>
              <a:rPr lang="ru-RU" sz="1800" dirty="0"/>
              <a:t>— то же с поворотом направо.</a:t>
            </a:r>
            <a:br>
              <a:rPr lang="ru-RU" sz="1800" dirty="0"/>
            </a:br>
            <a:endParaRPr lang="ru-RU" sz="1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857232"/>
            <a:ext cx="8229600" cy="5072098"/>
          </a:xfrm>
        </p:spPr>
        <p:txBody>
          <a:bodyPr>
            <a:normAutofit/>
          </a:bodyPr>
          <a:lstStyle/>
          <a:p>
            <a:pPr algn="l"/>
            <a:r>
              <a:rPr lang="ru-RU" sz="2000" b="1" i="1" dirty="0" smtClean="0"/>
              <a:t>      РЕКОМЕНДАЦИИ </a:t>
            </a:r>
            <a:r>
              <a:rPr lang="ru-RU" sz="2000" b="1" i="1" dirty="0"/>
              <a:t>ДЛЯ ПРОВЕДЕНИЯ ОРУ НА ГИМНАСТИЧЕСКОЙ</a:t>
            </a:r>
            <a:r>
              <a:rPr lang="ru-RU" sz="2000" i="1" dirty="0"/>
              <a:t/>
            </a:r>
            <a:br>
              <a:rPr lang="ru-RU" sz="2000" i="1" dirty="0"/>
            </a:br>
            <a:r>
              <a:rPr lang="ru-RU" sz="2000" b="1" i="1" dirty="0"/>
              <a:t>                                         </a:t>
            </a:r>
            <a:r>
              <a:rPr lang="ru-RU" sz="2000" b="1" i="1" dirty="0" smtClean="0"/>
              <a:t>             </a:t>
            </a:r>
            <a:r>
              <a:rPr lang="ru-RU" sz="2000" b="1" i="1" dirty="0"/>
              <a:t>СТЕНКЕ </a:t>
            </a:r>
            <a:r>
              <a:rPr lang="ru-RU" sz="2000" b="1" i="1" dirty="0" smtClean="0"/>
              <a:t/>
            </a:r>
            <a:br>
              <a:rPr lang="ru-RU" sz="2000" b="1" i="1" dirty="0" smtClean="0"/>
            </a:br>
            <a:r>
              <a:rPr lang="ru-RU" sz="2000" dirty="0"/>
              <a:t/>
            </a:r>
            <a:br>
              <a:rPr lang="ru-RU" sz="2000" dirty="0"/>
            </a:br>
            <a:r>
              <a:rPr lang="ru-RU" sz="2000" dirty="0"/>
              <a:t>Чтобы преподавателю не стоять спиной к занимающимся, нужно </a:t>
            </a:r>
            <a:r>
              <a:rPr lang="ru-RU" sz="2000" dirty="0" smtClean="0"/>
              <a:t>школьников сомкнуть </a:t>
            </a:r>
            <a:r>
              <a:rPr lang="ru-RU" sz="2000" dirty="0"/>
              <a:t>вправо и влево на фланги. Для ног самая нижняя рейка считается </a:t>
            </a:r>
            <a:r>
              <a:rPr lang="ru-RU" sz="2000" dirty="0" smtClean="0"/>
              <a:t>первой</a:t>
            </a:r>
            <a:r>
              <a:rPr lang="ru-RU" sz="2000" dirty="0"/>
              <a:t>, для рук самая верхняя рейка считается </a:t>
            </a:r>
            <a:r>
              <a:rPr lang="ru-RU" sz="2000" dirty="0" smtClean="0"/>
              <a:t>первой. Если </a:t>
            </a:r>
            <a:r>
              <a:rPr lang="ru-RU" sz="2000" dirty="0"/>
              <a:t>охват руками ниже </a:t>
            </a:r>
            <a:r>
              <a:rPr lang="ru-RU" sz="2000" dirty="0" smtClean="0"/>
              <a:t>линии </a:t>
            </a:r>
            <a:r>
              <a:rPr lang="ru-RU" sz="2000" dirty="0"/>
              <a:t>плеч, то это положение называется «упор». Если хват руками выше </a:t>
            </a:r>
            <a:r>
              <a:rPr lang="ru-RU" sz="2000" dirty="0" smtClean="0"/>
              <a:t>линии </a:t>
            </a:r>
            <a:r>
              <a:rPr lang="ru-RU" sz="2000" dirty="0"/>
              <a:t>плеч, то это положение называется «вис». Хват руками может быть </a:t>
            </a:r>
            <a:r>
              <a:rPr lang="ru-RU" sz="2000" dirty="0" smtClean="0"/>
              <a:t>сверху</a:t>
            </a:r>
            <a:r>
              <a:rPr lang="ru-RU" sz="2000" dirty="0"/>
              <a:t>, снизу, смешанный.</a:t>
            </a:r>
            <a:r>
              <a:rPr lang="ru-RU" sz="1600" dirty="0"/>
              <a:t/>
            </a:r>
            <a:br>
              <a:rPr lang="ru-RU" sz="1600" dirty="0"/>
            </a:br>
            <a:endParaRPr lang="ru-RU" sz="1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329642" cy="6297634"/>
          </a:xfrm>
        </p:spPr>
        <p:txBody>
          <a:bodyPr>
            <a:normAutofit/>
          </a:bodyPr>
          <a:lstStyle/>
          <a:p>
            <a:pPr lvl="0" algn="l"/>
            <a:r>
              <a:rPr lang="ru-RU" sz="1600" b="1" dirty="0" smtClean="0"/>
              <a:t>1.И</a:t>
            </a:r>
            <a:r>
              <a:rPr lang="ru-RU" sz="1600" b="1" dirty="0"/>
              <a:t>. п. — </a:t>
            </a:r>
            <a:r>
              <a:rPr lang="ru-RU" sz="1600" dirty="0"/>
              <a:t>стоя спиной к стенке, руки хватом за рейку за го­ловой. </a:t>
            </a:r>
            <a:r>
              <a:rPr lang="ru-RU" sz="1600" i="1" dirty="0"/>
              <a:t> 1-2 </a:t>
            </a:r>
            <a:r>
              <a:rPr lang="ru-RU" sz="1600" dirty="0"/>
              <a:t>— разгибая руки, прогнуться; </a:t>
            </a:r>
            <a:r>
              <a:rPr lang="ru-RU" sz="1600" i="1" dirty="0"/>
              <a:t>3-4 </a:t>
            </a:r>
            <a:r>
              <a:rPr lang="ru-RU" sz="1600" dirty="0"/>
              <a:t>— и. п.</a:t>
            </a:r>
            <a:br>
              <a:rPr lang="ru-RU" sz="1600" dirty="0"/>
            </a:br>
            <a:r>
              <a:rPr lang="ru-RU" sz="1600" b="1" dirty="0" smtClean="0"/>
              <a:t>2.И</a:t>
            </a:r>
            <a:r>
              <a:rPr lang="ru-RU" sz="1600" b="1" dirty="0"/>
              <a:t>. п. — </a:t>
            </a:r>
            <a:r>
              <a:rPr lang="ru-RU" sz="1600" dirty="0"/>
              <a:t>стоя на третьей рейке, хват руками на уровне гру­ди. </a:t>
            </a:r>
            <a:r>
              <a:rPr lang="ru-RU" sz="1600" i="1" dirty="0"/>
              <a:t>1-2 — </a:t>
            </a:r>
            <a:r>
              <a:rPr lang="ru-RU" sz="1600" dirty="0"/>
              <a:t>разгибая руки и сгибая левую ногу, коснуться пра­вой ногой пола; </a:t>
            </a:r>
            <a:r>
              <a:rPr lang="ru-RU" sz="1600" i="1" dirty="0"/>
              <a:t>3-4 </a:t>
            </a:r>
            <a:r>
              <a:rPr lang="ru-RU" sz="1600" dirty="0"/>
              <a:t>— отталкиваясь правой ногой и сгибая ру­ки, и. п.</a:t>
            </a:r>
            <a:br>
              <a:rPr lang="ru-RU" sz="1600" dirty="0"/>
            </a:br>
            <a:r>
              <a:rPr lang="ru-RU" sz="1600" b="1" dirty="0" smtClean="0"/>
              <a:t>3.И</a:t>
            </a:r>
            <a:r>
              <a:rPr lang="ru-RU" sz="1600" b="1" dirty="0"/>
              <a:t>. п. — </a:t>
            </a:r>
            <a:r>
              <a:rPr lang="ru-RU" sz="1600" dirty="0"/>
              <a:t>стоя на полшага от стенки, хват согнутыми рука­ми на высоте плеч. </a:t>
            </a:r>
            <a:r>
              <a:rPr lang="ru-RU" sz="1600" i="1" dirty="0"/>
              <a:t>1-2 </a:t>
            </a:r>
            <a:r>
              <a:rPr lang="ru-RU" sz="1600" dirty="0"/>
              <a:t>— разогнуть руки, спина прямая; </a:t>
            </a:r>
            <a:r>
              <a:rPr lang="ru-RU" sz="1600" i="1" dirty="0"/>
              <a:t>3-4 </a:t>
            </a:r>
            <a:r>
              <a:rPr lang="ru-RU" sz="1600" dirty="0"/>
              <a:t>— и. п.; </a:t>
            </a:r>
            <a:r>
              <a:rPr lang="ru-RU" sz="1600" i="1" dirty="0"/>
              <a:t>5-6 </a:t>
            </a:r>
            <a:r>
              <a:rPr lang="ru-RU" sz="1600" dirty="0"/>
              <a:t>— вис присев; </a:t>
            </a:r>
            <a:r>
              <a:rPr lang="ru-RU" sz="1600" i="1" dirty="0"/>
              <a:t>7—8 </a:t>
            </a:r>
            <a:r>
              <a:rPr lang="ru-RU" sz="1600" dirty="0"/>
              <a:t>— и. п.</a:t>
            </a:r>
            <a:br>
              <a:rPr lang="ru-RU" sz="1600" dirty="0"/>
            </a:br>
            <a:r>
              <a:rPr lang="ru-RU" sz="1600" b="1" dirty="0" smtClean="0"/>
              <a:t>4.И</a:t>
            </a:r>
            <a:r>
              <a:rPr lang="ru-RU" sz="1600" b="1" dirty="0"/>
              <a:t>. п. — </a:t>
            </a:r>
            <a:r>
              <a:rPr lang="ru-RU" sz="1600" dirty="0"/>
              <a:t>стоя лицом к стенке. </a:t>
            </a:r>
            <a:r>
              <a:rPr lang="ru-RU" sz="1600" i="1" dirty="0"/>
              <a:t>1-2 </a:t>
            </a:r>
            <a:r>
              <a:rPr lang="ru-RU" sz="1600" dirty="0"/>
              <a:t>— наклоняясь вперед, принять вис стоя сзади согнувшись; </a:t>
            </a:r>
            <a:r>
              <a:rPr lang="ru-RU" sz="1600" i="1" dirty="0"/>
              <a:t>3-4 </a:t>
            </a:r>
            <a:r>
              <a:rPr lang="ru-RU" sz="1600" dirty="0"/>
              <a:t>— толчком двумя, сги­бая ноги, вис прогнувшись; </a:t>
            </a:r>
            <a:r>
              <a:rPr lang="ru-RU" sz="1600" i="1" dirty="0"/>
              <a:t>5-6 </a:t>
            </a:r>
            <a:r>
              <a:rPr lang="ru-RU" sz="1600" dirty="0"/>
              <a:t>— опуститься в вис стоя сзади согнувшись; 7-8 — и. п.</a:t>
            </a:r>
            <a:br>
              <a:rPr lang="ru-RU" sz="1600" dirty="0"/>
            </a:br>
            <a:r>
              <a:rPr lang="ru-RU" sz="1600" b="1" dirty="0" smtClean="0"/>
              <a:t>5.И</a:t>
            </a:r>
            <a:r>
              <a:rPr lang="ru-RU" sz="1600" b="1" dirty="0"/>
              <a:t>. п. — </a:t>
            </a:r>
            <a:r>
              <a:rPr lang="ru-RU" sz="1600" dirty="0"/>
              <a:t>лежа на спине ногами к стенке, ноги слегка со­гнуть, носки под первой рейкой, руки на пояс. </a:t>
            </a:r>
            <a:r>
              <a:rPr lang="ru-RU" sz="1600" i="1" dirty="0"/>
              <a:t>1-2 </a:t>
            </a:r>
            <a:r>
              <a:rPr lang="ru-RU" sz="1600" dirty="0"/>
              <a:t>— наклон вперед до прямого угла;</a:t>
            </a:r>
            <a:r>
              <a:rPr lang="ru-RU" sz="1600" i="1" dirty="0"/>
              <a:t>3-4 </a:t>
            </a:r>
            <a:r>
              <a:rPr lang="ru-RU" sz="1600" dirty="0"/>
              <a:t>— и. п.</a:t>
            </a:r>
            <a:br>
              <a:rPr lang="ru-RU" sz="1600" dirty="0"/>
            </a:br>
            <a:r>
              <a:rPr lang="ru-RU" sz="1600" b="1" dirty="0" smtClean="0"/>
              <a:t>6.И.п</a:t>
            </a:r>
            <a:r>
              <a:rPr lang="ru-RU" sz="1600" b="1" dirty="0"/>
              <a:t>. — </a:t>
            </a:r>
            <a:r>
              <a:rPr lang="ru-RU" sz="1600" dirty="0"/>
              <a:t>вис стоя спиной к стенке. </a:t>
            </a:r>
            <a:r>
              <a:rPr lang="ru-RU" sz="1600" i="1" dirty="0"/>
              <a:t>1 </a:t>
            </a:r>
            <a:r>
              <a:rPr lang="ru-RU" sz="1600" dirty="0"/>
              <a:t>— вис с согнутыми но­гами; </a:t>
            </a:r>
            <a:r>
              <a:rPr lang="ru-RU" sz="1600" i="1" dirty="0"/>
              <a:t>2 </a:t>
            </a:r>
            <a:r>
              <a:rPr lang="ru-RU" sz="1600" dirty="0"/>
              <a:t>— вис углом; </a:t>
            </a:r>
            <a:r>
              <a:rPr lang="ru-RU" sz="1600" i="1" dirty="0"/>
              <a:t>3 </a:t>
            </a:r>
            <a:r>
              <a:rPr lang="ru-RU" sz="1600" dirty="0"/>
              <a:t>— вис с согнутыми ногами; </a:t>
            </a:r>
            <a:r>
              <a:rPr lang="ru-RU" sz="1600" i="1" dirty="0"/>
              <a:t>4 </a:t>
            </a:r>
            <a:r>
              <a:rPr lang="ru-RU" sz="1600" dirty="0"/>
              <a:t>— и. п.</a:t>
            </a:r>
            <a:br>
              <a:rPr lang="ru-RU" sz="1600" dirty="0"/>
            </a:br>
            <a:r>
              <a:rPr lang="ru-RU" sz="1600" b="1" dirty="0" smtClean="0"/>
              <a:t>7.И</a:t>
            </a:r>
            <a:r>
              <a:rPr lang="ru-RU" sz="1600" b="1" dirty="0"/>
              <a:t>. п. — </a:t>
            </a:r>
            <a:r>
              <a:rPr lang="ru-RU" sz="1600" dirty="0"/>
              <a:t>вис сидя спиной к стенке, ноги немного согнуты в коленях. </a:t>
            </a:r>
            <a:r>
              <a:rPr lang="ru-RU" sz="1600" i="1" dirty="0"/>
              <a:t> 1-2 </a:t>
            </a:r>
            <a:r>
              <a:rPr lang="ru-RU" sz="1600" dirty="0"/>
              <a:t>— разгибая ноги и опираясь руками о стенку, вис стоя прогнувшись; </a:t>
            </a:r>
            <a:r>
              <a:rPr lang="ru-RU" sz="1600" i="1" dirty="0"/>
              <a:t>3-4 </a:t>
            </a:r>
            <a:r>
              <a:rPr lang="ru-RU" sz="1600" dirty="0"/>
              <a:t>— и. п.</a:t>
            </a:r>
            <a:br>
              <a:rPr lang="ru-RU" sz="1600" dirty="0"/>
            </a:br>
            <a:r>
              <a:rPr lang="ru-RU" sz="1600" dirty="0" smtClean="0"/>
              <a:t>8.</a:t>
            </a:r>
            <a:r>
              <a:rPr lang="ru-RU" sz="1600" b="1" dirty="0" smtClean="0"/>
              <a:t>И</a:t>
            </a:r>
            <a:r>
              <a:rPr lang="ru-RU" sz="1600" b="1" dirty="0"/>
              <a:t>. п. — </a:t>
            </a:r>
            <a:r>
              <a:rPr lang="ru-RU" sz="1600" dirty="0"/>
              <a:t>о. с, лицом к стенке на расстоянии одного шага. 1-2 — падая вперед, упор стоя на согнутых руках; </a:t>
            </a:r>
            <a:r>
              <a:rPr lang="ru-RU" sz="1600" i="1" dirty="0"/>
              <a:t>^ 3-4 </a:t>
            </a:r>
            <a:r>
              <a:rPr lang="ru-RU" sz="1600" dirty="0"/>
              <a:t>— отталки­ваясь, и. п.</a:t>
            </a:r>
            <a:br>
              <a:rPr lang="ru-RU" sz="1600" dirty="0"/>
            </a:br>
            <a:r>
              <a:rPr lang="ru-RU" sz="1600" b="1" dirty="0" smtClean="0"/>
              <a:t>9.И</a:t>
            </a:r>
            <a:r>
              <a:rPr lang="ru-RU" sz="1600" b="1" dirty="0"/>
              <a:t>. п. — </a:t>
            </a:r>
            <a:r>
              <a:rPr lang="ru-RU" sz="1600" dirty="0"/>
              <a:t>стоя ноги врозь на первой рейке, хват согнутыми руками на высоте плеч. </a:t>
            </a:r>
            <a:r>
              <a:rPr lang="ru-RU" sz="1600" i="1" dirty="0"/>
              <a:t>1-2 — </a:t>
            </a:r>
            <a:r>
              <a:rPr lang="ru-RU" sz="1600" dirty="0"/>
              <a:t>разгибая руки, мах левой рукой в сторону с поворотом туловища налево; </a:t>
            </a:r>
            <a:r>
              <a:rPr lang="ru-RU" sz="1600" i="1" dirty="0"/>
              <a:t>3—4 </a:t>
            </a:r>
            <a:r>
              <a:rPr lang="ru-RU" sz="1600" dirty="0"/>
              <a:t>— и. п.; </a:t>
            </a:r>
            <a:r>
              <a:rPr lang="ru-RU" sz="1600" i="1" dirty="0"/>
              <a:t>5—8 </a:t>
            </a:r>
            <a:r>
              <a:rPr lang="ru-RU" sz="1600" dirty="0"/>
              <a:t>— то же в другую сторону.</a:t>
            </a:r>
            <a:br>
              <a:rPr lang="ru-RU" sz="1600" dirty="0"/>
            </a:br>
            <a:endParaRPr lang="ru-RU" sz="1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58204" cy="6226196"/>
          </a:xfrm>
        </p:spPr>
        <p:txBody>
          <a:bodyPr>
            <a:normAutofit/>
          </a:bodyPr>
          <a:lstStyle/>
          <a:p>
            <a:pPr algn="l"/>
            <a:r>
              <a:rPr lang="ru-RU" sz="2800" b="1" i="1" dirty="0"/>
              <a:t>РЕКОМЕНДАЦИИ ДЛЯ ПРОВЕДЕНИЯ ОРУ В ПАРАХ</a:t>
            </a:r>
            <a:r>
              <a:rPr lang="ru-RU" sz="2800" dirty="0"/>
              <a:t/>
            </a:r>
            <a:br>
              <a:rPr lang="ru-RU" sz="2800" dirty="0"/>
            </a:br>
            <a:r>
              <a:rPr lang="ru-RU" sz="2800" dirty="0" smtClean="0"/>
              <a:t/>
            </a:r>
            <a:br>
              <a:rPr lang="ru-RU" sz="2800" dirty="0" smtClean="0"/>
            </a:br>
            <a:r>
              <a:rPr lang="ru-RU" sz="2800" dirty="0" smtClean="0"/>
              <a:t>В </a:t>
            </a:r>
            <a:r>
              <a:rPr lang="ru-RU" sz="2800" dirty="0"/>
              <a:t>пары ставятся </a:t>
            </a:r>
            <a:r>
              <a:rPr lang="ru-RU" sz="2800" dirty="0" smtClean="0"/>
              <a:t>школьники приблизительно </a:t>
            </a:r>
            <a:r>
              <a:rPr lang="ru-RU" sz="2800" dirty="0"/>
              <a:t>одинакового роста. Для </a:t>
            </a:r>
            <a:r>
              <a:rPr lang="ru-RU" sz="2800" dirty="0" smtClean="0"/>
              <a:t>показа упражнения </a:t>
            </a:r>
            <a:r>
              <a:rPr lang="ru-RU" sz="2800" dirty="0"/>
              <a:t>преподаватель может пригласить занимающегося и выполнять </a:t>
            </a:r>
            <a:r>
              <a:rPr lang="ru-RU" sz="2800" dirty="0" smtClean="0"/>
              <a:t>показ </a:t>
            </a:r>
            <a:r>
              <a:rPr lang="ru-RU" sz="2800" dirty="0"/>
              <a:t>боком </a:t>
            </a:r>
            <a:r>
              <a:rPr lang="ru-RU" sz="2800" dirty="0" smtClean="0"/>
              <a:t>к учащимся. </a:t>
            </a:r>
            <a:r>
              <a:rPr lang="ru-RU" sz="2800" dirty="0"/>
              <a:t>При выполнении упражнений не надо крепко браться </a:t>
            </a:r>
            <a:br>
              <a:rPr lang="ru-RU" sz="2800" dirty="0"/>
            </a:br>
            <a:r>
              <a:rPr lang="ru-RU" sz="2800" dirty="0"/>
              <a:t>за руки. Рассказ упражнения осуществляется по ориентирам в зале, например: </a:t>
            </a:r>
            <a:br>
              <a:rPr lang="ru-RU" sz="2800" dirty="0"/>
            </a:br>
            <a:r>
              <a:rPr lang="ru-RU" sz="2800" dirty="0"/>
              <a:t>«Мах в сторону двери», «Выпад в сторону окна».</a:t>
            </a:r>
            <a:r>
              <a:rPr lang="ru-RU" sz="2800" b="1" dirty="0"/>
              <a:t>       </a:t>
            </a:r>
            <a:r>
              <a:rPr lang="ru-RU" sz="2800" dirty="0"/>
              <a:t/>
            </a:r>
            <a:br>
              <a:rPr lang="ru-RU" sz="2800" dirty="0"/>
            </a:br>
            <a:endParaRPr lang="ru-RU"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797568"/>
          </a:xfrm>
        </p:spPr>
        <p:txBody>
          <a:bodyPr>
            <a:noAutofit/>
          </a:bodyPr>
          <a:lstStyle/>
          <a:p>
            <a:pPr algn="l"/>
            <a:r>
              <a:rPr lang="ru-RU" sz="1800" b="1" dirty="0" smtClean="0"/>
              <a:t>1.и.п</a:t>
            </a:r>
            <a:r>
              <a:rPr lang="ru-RU" sz="1800" b="1" dirty="0"/>
              <a:t>.- </a:t>
            </a:r>
            <a:r>
              <a:rPr lang="ru-RU" sz="1800" dirty="0"/>
              <a:t>стоя спиной к партнёру, взявшись внизу за </a:t>
            </a:r>
            <a:r>
              <a:rPr lang="ru-RU" sz="1800" dirty="0" smtClean="0"/>
              <a:t>руки.</a:t>
            </a:r>
            <a:br>
              <a:rPr lang="ru-RU" sz="1800" dirty="0" smtClean="0"/>
            </a:br>
            <a:r>
              <a:rPr lang="ru-RU" sz="1800" dirty="0" smtClean="0"/>
              <a:t>1-2- </a:t>
            </a:r>
            <a:r>
              <a:rPr lang="ru-RU" sz="1800" dirty="0"/>
              <a:t>стойка на носках, руки </a:t>
            </a:r>
            <a:r>
              <a:rPr lang="ru-RU" sz="1800" dirty="0" smtClean="0"/>
              <a:t>вверх; 3-4- </a:t>
            </a:r>
            <a:r>
              <a:rPr lang="ru-RU" sz="1800" dirty="0"/>
              <a:t>и.п.</a:t>
            </a:r>
            <a:br>
              <a:rPr lang="ru-RU" sz="1800" dirty="0"/>
            </a:br>
            <a:r>
              <a:rPr lang="ru-RU" sz="1800" b="1" dirty="0" smtClean="0"/>
              <a:t>2.и.п</a:t>
            </a:r>
            <a:r>
              <a:rPr lang="ru-RU" sz="1800" b="1" dirty="0"/>
              <a:t>.- </a:t>
            </a:r>
            <a:r>
              <a:rPr lang="ru-RU" sz="1800" dirty="0"/>
              <a:t>стоя лицом друг к другу, руки на плечах.</a:t>
            </a:r>
            <a:br>
              <a:rPr lang="ru-RU" sz="1800" dirty="0"/>
            </a:br>
            <a:r>
              <a:rPr lang="ru-RU" sz="1800" dirty="0"/>
              <a:t>1-3- пружинистые наклоны</a:t>
            </a:r>
            <a:r>
              <a:rPr lang="ru-RU" sz="1800" dirty="0" smtClean="0"/>
              <a:t>; </a:t>
            </a:r>
            <a:r>
              <a:rPr lang="ru-RU" sz="1800" dirty="0"/>
              <a:t>4-  и.п.</a:t>
            </a:r>
            <a:br>
              <a:rPr lang="ru-RU" sz="1800" dirty="0"/>
            </a:br>
            <a:r>
              <a:rPr lang="ru-RU" sz="1800" b="1" dirty="0" smtClean="0"/>
              <a:t>3.и.п</a:t>
            </a:r>
            <a:r>
              <a:rPr lang="ru-RU" sz="1800" b="1" dirty="0"/>
              <a:t>.- </a:t>
            </a:r>
            <a:r>
              <a:rPr lang="ru-RU" sz="1800" dirty="0"/>
              <a:t>стоя спиной друг к другу, руки в « замок ».</a:t>
            </a:r>
            <a:br>
              <a:rPr lang="ru-RU" sz="1800" dirty="0"/>
            </a:br>
            <a:r>
              <a:rPr lang="ru-RU" sz="1800" dirty="0"/>
              <a:t> 1-3- наклоны вправо</a:t>
            </a:r>
            <a:r>
              <a:rPr lang="ru-RU" sz="1800" dirty="0" smtClean="0"/>
              <a:t>; </a:t>
            </a:r>
            <a:r>
              <a:rPr lang="ru-RU" sz="1800" dirty="0"/>
              <a:t>4- и.п</a:t>
            </a:r>
            <a:r>
              <a:rPr lang="ru-RU" sz="1800" dirty="0" smtClean="0"/>
              <a:t>. </a:t>
            </a:r>
            <a:r>
              <a:rPr lang="ru-RU" sz="1800" dirty="0"/>
              <a:t>5-8- тоже влево.</a:t>
            </a:r>
            <a:br>
              <a:rPr lang="ru-RU" sz="1800" dirty="0"/>
            </a:br>
            <a:r>
              <a:rPr lang="ru-RU" sz="1800" b="1" dirty="0" smtClean="0"/>
              <a:t>4.и.п</a:t>
            </a:r>
            <a:r>
              <a:rPr lang="ru-RU" sz="1800" b="1" dirty="0"/>
              <a:t>.- </a:t>
            </a:r>
            <a:r>
              <a:rPr lang="ru-RU" sz="1800" dirty="0"/>
              <a:t>стоя лицом друг к другу, взявшись за руки на уровне плеч.</a:t>
            </a:r>
            <a:br>
              <a:rPr lang="ru-RU" sz="1800" dirty="0"/>
            </a:br>
            <a:r>
              <a:rPr lang="ru-RU" sz="1800" dirty="0"/>
              <a:t> 1-4- не разъединяя рук поворот вправо на 360</a:t>
            </a:r>
            <a:r>
              <a:rPr lang="ru-RU" sz="1800" dirty="0" smtClean="0"/>
              <a:t>; </a:t>
            </a:r>
            <a:r>
              <a:rPr lang="ru-RU" sz="1800" dirty="0"/>
              <a:t>5-8- то же влево.</a:t>
            </a:r>
            <a:br>
              <a:rPr lang="ru-RU" sz="1800" dirty="0"/>
            </a:br>
            <a:r>
              <a:rPr lang="ru-RU" sz="1800" b="1" dirty="0" smtClean="0"/>
              <a:t>5.и.п</a:t>
            </a:r>
            <a:r>
              <a:rPr lang="ru-RU" sz="1800" b="1" dirty="0"/>
              <a:t>.- </a:t>
            </a:r>
            <a:r>
              <a:rPr lang="ru-RU" sz="1800" dirty="0"/>
              <a:t>ст. лицом друг к другу, руки на плечах.</a:t>
            </a:r>
            <a:br>
              <a:rPr lang="ru-RU" sz="1800" dirty="0"/>
            </a:br>
            <a:r>
              <a:rPr lang="ru-RU" sz="1800" dirty="0"/>
              <a:t>1- полунаклон, мах левой ногой </a:t>
            </a:r>
            <a:r>
              <a:rPr lang="ru-RU" sz="1800" dirty="0" smtClean="0"/>
              <a:t>назад; 2- и.п.3-4- </a:t>
            </a:r>
            <a:r>
              <a:rPr lang="ru-RU" sz="1800" dirty="0"/>
              <a:t>то же правой ногой.</a:t>
            </a:r>
            <a:br>
              <a:rPr lang="ru-RU" sz="1800" dirty="0"/>
            </a:br>
            <a:r>
              <a:rPr lang="ru-RU" sz="1800" b="1" dirty="0" smtClean="0"/>
              <a:t>6.и.п</a:t>
            </a:r>
            <a:r>
              <a:rPr lang="ru-RU" sz="1800" b="1" dirty="0"/>
              <a:t>.- </a:t>
            </a:r>
            <a:r>
              <a:rPr lang="ru-RU" sz="1800" dirty="0"/>
              <a:t>1-й в полуприседе, 2-й в ст. за спиной руки на плечах партнёра.</a:t>
            </a:r>
            <a:br>
              <a:rPr lang="ru-RU" sz="1800" dirty="0"/>
            </a:br>
            <a:r>
              <a:rPr lang="ru-RU" sz="1800" dirty="0"/>
              <a:t>1-2- 1-й разгибая ноги переходит в о.с.2-й слегка отталкиваясь принимает упор о плечи </a:t>
            </a:r>
            <a:r>
              <a:rPr lang="ru-RU" sz="1800" dirty="0" smtClean="0"/>
              <a:t>партнёра; 3-4- </a:t>
            </a:r>
            <a:r>
              <a:rPr lang="ru-RU" sz="1800" dirty="0"/>
              <a:t>и.п.</a:t>
            </a:r>
            <a:br>
              <a:rPr lang="ru-RU" sz="1800" dirty="0"/>
            </a:br>
            <a:r>
              <a:rPr lang="ru-RU" sz="1800" b="1" dirty="0" smtClean="0"/>
              <a:t>7.и.п</a:t>
            </a:r>
            <a:r>
              <a:rPr lang="ru-RU" sz="1800" b="1" dirty="0"/>
              <a:t>.- </a:t>
            </a:r>
            <a:r>
              <a:rPr lang="ru-RU" sz="1800" dirty="0"/>
              <a:t>сед спиной друг к другу взявшись под </a:t>
            </a:r>
            <a:r>
              <a:rPr lang="ru-RU" sz="1800" dirty="0" smtClean="0"/>
              <a:t>руки.1- </a:t>
            </a:r>
            <a:r>
              <a:rPr lang="ru-RU" sz="1800" dirty="0"/>
              <a:t>сед согнув ноги;</a:t>
            </a:r>
            <a:br>
              <a:rPr lang="ru-RU" sz="1800" dirty="0"/>
            </a:br>
            <a:r>
              <a:rPr lang="ru-RU" sz="1800" dirty="0"/>
              <a:t>2- разгибая ноги лечь на спину партнёра, прогнуться ( партнёр выполняет </a:t>
            </a:r>
            <a:r>
              <a:rPr lang="ru-RU" sz="1800" dirty="0" smtClean="0"/>
              <a:t>наклон) 3-4- и.п. 5-8- </a:t>
            </a:r>
            <a:r>
              <a:rPr lang="ru-RU" sz="1800" dirty="0"/>
              <a:t>то же выполняет партнёр;</a:t>
            </a:r>
            <a:br>
              <a:rPr lang="ru-RU" sz="1800" dirty="0"/>
            </a:br>
            <a:r>
              <a:rPr lang="ru-RU" sz="1800" b="1" dirty="0" smtClean="0"/>
              <a:t>8.и.п</a:t>
            </a:r>
            <a:r>
              <a:rPr lang="ru-RU" sz="1800" b="1" dirty="0"/>
              <a:t>.- </a:t>
            </a:r>
            <a:r>
              <a:rPr lang="ru-RU" sz="1800" dirty="0"/>
              <a:t>ст. спиной друг к другу взявшись под </a:t>
            </a:r>
            <a:r>
              <a:rPr lang="ru-RU" sz="1800" dirty="0" smtClean="0"/>
              <a:t>руки.1-2- присед; 3-4- </a:t>
            </a:r>
            <a:r>
              <a:rPr lang="ru-RU" sz="1800" dirty="0"/>
              <a:t>и.п.</a:t>
            </a:r>
            <a:br>
              <a:rPr lang="ru-RU" sz="1800" dirty="0"/>
            </a:br>
            <a:endParaRPr lang="ru-RU" sz="1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797568"/>
          </a:xfrm>
        </p:spPr>
        <p:txBody>
          <a:bodyPr>
            <a:normAutofit/>
          </a:bodyPr>
          <a:lstStyle/>
          <a:p>
            <a:pPr algn="l"/>
            <a:r>
              <a:rPr lang="ru-RU" sz="3600" b="1" dirty="0"/>
              <a:t>Комплексы общеразвивающих упражнений предлагаются для расширения </a:t>
            </a:r>
            <a:r>
              <a:rPr lang="ru-RU" sz="3600" b="1" dirty="0" smtClean="0"/>
              <a:t>профессионального </a:t>
            </a:r>
            <a:r>
              <a:rPr lang="ru-RU" sz="3600" b="1" dirty="0"/>
              <a:t>кругозора преподавателей физического воспитания </a:t>
            </a:r>
            <a:r>
              <a:rPr lang="ru-RU" sz="3600" b="1" dirty="0" smtClean="0"/>
              <a:t>и школьников, </a:t>
            </a:r>
            <a:r>
              <a:rPr lang="ru-RU" sz="3600" b="1" dirty="0"/>
              <a:t>заботящихся о своем здоровье и ориентирующихся на здоровый </a:t>
            </a:r>
            <a:r>
              <a:rPr lang="ru-RU" sz="3600" b="1" dirty="0" smtClean="0"/>
              <a:t>образ </a:t>
            </a:r>
            <a:r>
              <a:rPr lang="ru-RU" sz="3600" b="1" dirty="0"/>
              <a:t>жизни</a:t>
            </a:r>
            <a:r>
              <a:rPr lang="ru-RU" sz="2000" dirty="0"/>
              <a:t/>
            </a:r>
            <a:br>
              <a:rPr lang="ru-RU" sz="2000" dirty="0"/>
            </a:br>
            <a:endParaRPr lang="ru-RU"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TotalTime>
  <Words>149</Words>
  <Application>Microsoft Office PowerPoint</Application>
  <PresentationFormat>Экран (4:3)</PresentationFormat>
  <Paragraphs>13</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Комплексы ОРУ</vt:lpstr>
      <vt:lpstr>Общеразвивающие упражнения – движения отдельными частями тела и туловищем или их сочетания, выполняемые с разной скоростью и амплитудой, с  максимальным или умеренным мышечным напряжением. В подготовительной  части занятий ОРУ проводятся для адаптации организма занимающихся к более  сложной и интенсивной работе. В данных методических указаниях показаны ОРУ с предметами, с  гимнастическими снарядами, на гимнастической стенке, в парах . При выполнении каждого комплекса существуют свои особенности в  терминологии и показе упражнений. </vt:lpstr>
      <vt:lpstr>            РЕКОМЕНДАЦИИ ДЛЯ ПРОВЕДЕНИЯ ОРУ С ГИМНАСТИЧЕСКОЙ                                                             ПАЛКОЙ  Показ упражнений с гимнастической  палкой осуществляете боком к занимающимся, или в повороте на 45 градусов,  если движение палки выполняется вперед, назад, или за спиной.  Рассказ упражнения осуществляется по положению палки, например:  «Сомкнутая стойка, палку вверх», «Палку вправо», «Палку на плечи». Если  палка ставится вперед на пол, как опора, или имитация опоры, говорится:  «Палку вперед, свободным концом в пол».  Занимающиеся расставляются на таком расстоянии, чтобы не задеть друг  друга при выполнении упражнений. </vt:lpstr>
      <vt:lpstr>1.И. п. – основная стойка, палка за головой. 1. – Левую ногу назад, палку вверх, прогнуться.  2. – Наклониться влево. 3. – Выпрямиться, палку вверх. 4. – И. п. То же в другую сторону. Повторить 5 - 6 раз. 2. И. п. – ноги врозь, палка внизу хватом за концы. 1 – 3. – Левую руку вверх, пружинящие наклоны вправо. 4. – И. п. То же в другую сторону. Повторить 5 - 6 раз. 3. И. п. – основная стойка, палка внизу сзади. 1 – 2. – Наклониться вперед, положить палку на пол сзади. 3 – 4. – Выпрямиться. 5 – 6. Наклониться вперед, взять палку. 7 – 8. – И. п. Повторить 7 - 8 раз. 4. И. п. – ноги врозь, палка вверху. 1 – 3. – Наклониться назад, палку в левую руку, свободным концом коснуться пола. 4. – И. п. Повторить 4 – 6 раз. 5. И. п. – лежа на животе, палка внизу за спиной хватом за оба конца. 1 – 2. –Медленно прогнуться, отводя палку прямыми руками вверх. 3. – Держать. 4. – И. п.Повторить 4 – 6 раз. 6. И. п. – лежа на спине, руки вперед, палка горизонтально. 1 – 2. – Продеть ноги между руками, палку за спину (стойка на лопатках). 3. – Держать. 4. – И. п. Повторить 4 – 6 раз. 7. И. п. – основная стойка, палка одним концом в левой руке, второй на полу у левой стопы. 1. – Опираясь на палку, присесть на левой ноге, правая нога прямая вперед («пистолет»). 2. – И. п. То же на другой ноге. Повторить 4 – 6 раз. 8. И. п. – основная стойка, палка стоит вертикально и придерживается руками. 1.– Отпустить палку, сделать перемах левой ногой через нее. 2. – Поймать палку – и. п.То же правой ноге. Повторить 4 - 6 раз. 9. И. п. – присед, палка под коленями. 1 – 3. – Сгибая руки в локтях, встать. 4. –И. п. Повторить 4 – 6 раз. 10.И. п. – основная стойка, палка спереди. 1. – Подбросить палку вверх. 2 – 3. –Присесть, поймать палку двумя руками. 4. – И. п. Повторить 4 – 6 раз.    </vt:lpstr>
      <vt:lpstr>РЕКОМЕНДУЕТСЯ ДЛЯ ПРОВЕДЕНИЯ ОРУ С МЯЧОМ  Упражнения показываются боком, или с поворотом на 45 градусов к занимающимся, если положение мяча – за головой, за спиной, или сзади. Если  движение выполняется в сторону, например: махи, наклоны, повороты, выпады  – преподаватель стоит лицом к занимающимся. Рассказ упражнения осуществляется по мячу, например «Стойка врозь, мяч вверх», «Руки в стороны, мяч в правой руке» </vt:lpstr>
      <vt:lpstr>        1. И. п. — о. с, мяч вниз. 1 — шагом левой вперед, мяч вверх, прогнуться; 2 — приставляя левую, и. п.; 3 — бросить мяч вверх; 4 -поймать мяч, и. п. 2.И. п. — о. с, мяч сзади. 1 — выпад правой, мяч назад; 2 — и. п.; 3-4 — то же левой. 3.И. п. — наклон вперед, мяч в прямых руках. 1-2 — вы­прямляясь, подбросить мяч вверх; 3-4 — поймать мяч и в и. п. 4.И. п. — о. с, мяч вверх. 1 — мяч вперед, мах левой вперед; 2 — и. п.; 3 — наклон, коснуться мячом пола; 4 — и. п.; 5-8 — то же махом правой. 5.И. п. — упор сидя сзади, мяч зажат между ступнями. 1 — согнуть ноги; 2 — разогнуть ноги в сед углом; 3 — согнуть но­ги; 4 — и. п. 6.И. п. — упор присев, руки на мяч. 1 — упор лежа; 2 — мах левой назад; 3 — упор лежа; 4 — и. п.; 5-8 — то же махом правой. 7.И. п. — стойка ноги врозь, мяч за головой, локти вертикаль­но вверх. ^ 1 — не отпуская локти вперед, мяч вверх; 2 — и. п. 8.И. п. — стойка ноги врозь, мяч вниз. 1-2 — с поворотом ту­ловища налево присед и положить мяч сзади на пол; 3-4 — встать, руки на пояс; 5-6 — с поворотом туловища налево при­сед и взять мяч; 7-8 — и. п.; 9-16 — то же в другую сторону. 9.И. п. — о. с, мяч вниз. 1 — прыжок ноги врозь, мяч впе­ред; 2 — прыжок правая скрестно, мяч на грудь; 3 — прыжок ноги врозь, мяч вперед; 4 — прыжок, и. п.; 5-8 — то же, но прыжком левая скрестно. </vt:lpstr>
      <vt:lpstr>        РЕКОМЕНДАЦИИ ДЛЯ ПРОВЕДЕНИЯ ОРУ С    ГИМНАСТИЧЕСКОЙ СКАМЕЙКОЙ  В зависимости от длины гимнастической скамейки, с ней выполняют упражнения 4–6 человек. Занимающиеся встают по росту, чтобы вес скамейки был равномерно распределен на всех. Преподаватель имитирует положение скамейки в руках, или использует для показа степ. Рассказ упражнения осуществляется по положению скамейки, например: «Стойка врозь, скамейка на правом плече», «Скамейка вверх»   </vt:lpstr>
      <vt:lpstr>1.И. п. — стоя лицом к скамейке на расстоянии шага, руки к плечам. 1-2 — поставить левую прямую ногу на скамейку на но­сок, руки вверх — вдох; 3-4 — и. п.; 5-8 — то же с правой ноги. 2.И. п. — стоя левым боком к скамейке, руки на пояс.  1 — поставить левую согнутую ногу на скамейку, ближе к дальнему краю; 2 —толчком правой встать на скамейку, руки вверх; 3 — шагом левой в сторону, встать на нее, правая, согнутая, на ска­мейке; 4 — приставить правую, руки на пояс; 5-8 — то же в другую сторону. 3.И. п. — сед ноги врозь поперек, руки вверх. 1 — наклон к левой ноге; 2 — и. п.; 3-4 — то же к правой ноге. 4.И. п. — сед ноги врозь поперек, зацепиться носками за края, руки на пояс. 1-2 — наклон назад (на соседа, сидящего сзади); 3-4 — сесть в и. п. 5.И. п. — сидя на полу, спиной к скамейке, согнутые руки на переднем крае скамейки.  1-2 — разгибая руки, упор лежа сза­ди; 3-4 — и. п. 6.И. п. — сидя на скамейке продольно хватом за дальний край. На каждый счет встречные движения прямыми ногами вперед, назад (»ножницы»). 7.И. п. — упор присев, руки на скамейке, ноги на полу. 1 — упор лежа; 2 — и. п. 8.И. п. — сидя продольно, ноги врозь, руки за голову. 1-2 — наклон вперед с поворотом налево, коснуться правым локтем левой ноги; 3-4 — и. п.; 5-8 — то же с поворотом направо. </vt:lpstr>
      <vt:lpstr>      РЕКОМЕНДАЦИИ ДЛЯ ПРОВЕДЕНИЯ ОРУ НА ГИМНАСТИЧЕСКОЙ                                                       СТЕНКЕ   Чтобы преподавателю не стоять спиной к занимающимся, нужно школьников сомкнуть вправо и влево на фланги. Для ног самая нижняя рейка считается первой, для рук самая верхняя рейка считается первой. Если охват руками ниже линии плеч, то это положение называется «упор». Если хват руками выше линии плеч, то это положение называется «вис». Хват руками может быть сверху, снизу, смешанный. </vt:lpstr>
      <vt:lpstr>1.И. п. — стоя спиной к стенке, руки хватом за рейку за го­ловой.  1-2 — разгибая руки, прогнуться; 3-4 — и. п. 2.И. п. — стоя на третьей рейке, хват руками на уровне гру­ди. 1-2 — разгибая руки и сгибая левую ногу, коснуться пра­вой ногой пола; 3-4 — отталкиваясь правой ногой и сгибая ру­ки, и. п. 3.И. п. — стоя на полшага от стенки, хват согнутыми рука­ми на высоте плеч. 1-2 — разогнуть руки, спина прямая; 3-4 — и. п.; 5-6 — вис присев; 7—8 — и. п. 4.И. п. — стоя лицом к стенке. 1-2 — наклоняясь вперед, принять вис стоя сзади согнувшись; 3-4 — толчком двумя, сги­бая ноги, вис прогнувшись; 5-6 — опуститься в вис стоя сзади согнувшись; 7-8 — и. п. 5.И. п. — лежа на спине ногами к стенке, ноги слегка со­гнуть, носки под первой рейкой, руки на пояс. 1-2 — наклон вперед до прямого угла;3-4 — и. п. 6.И.п. — вис стоя спиной к стенке. 1 — вис с согнутыми но­гами; 2 — вис углом; 3 — вис с согнутыми ногами; 4 — и. п. 7.И. п. — вис сидя спиной к стенке, ноги немного согнуты в коленях.  1-2 — разгибая ноги и опираясь руками о стенку, вис стоя прогнувшись; 3-4 — и. п. 8.И. п. — о. с, лицом к стенке на расстоянии одного шага. 1-2 — падая вперед, упор стоя на согнутых руках; ^ 3-4 — отталки­ваясь, и. п. 9.И. п. — стоя ноги врозь на первой рейке, хват согнутыми руками на высоте плеч. 1-2 — разгибая руки, мах левой рукой в сторону с поворотом туловища налево; 3—4 — и. п.; 5—8 — то же в другую сторону. </vt:lpstr>
      <vt:lpstr>РЕКОМЕНДАЦИИ ДЛЯ ПРОВЕДЕНИЯ ОРУ В ПАРАХ  В пары ставятся школьники приблизительно одинакового роста. Для показа упражнения преподаватель может пригласить занимающегося и выполнять показ боком к учащимся. При выполнении упражнений не надо крепко браться  за руки. Рассказ упражнения осуществляется по ориентирам в зале, например:  «Мах в сторону двери», «Выпад в сторону окна».        </vt:lpstr>
      <vt:lpstr>1.и.п.- стоя спиной к партнёру, взявшись внизу за руки. 1-2- стойка на носках, руки вверх; 3-4- и.п. 2.и.п.- стоя лицом друг к другу, руки на плечах. 1-3- пружинистые наклоны; 4-  и.п. 3.и.п.- стоя спиной друг к другу, руки в « замок ».  1-3- наклоны вправо; 4- и.п. 5-8- тоже влево. 4.и.п.- стоя лицом друг к другу, взявшись за руки на уровне плеч.  1-4- не разъединяя рук поворот вправо на 360; 5-8- то же влево. 5.и.п.- ст. лицом друг к другу, руки на плечах. 1- полунаклон, мах левой ногой назад; 2- и.п.3-4- то же правой ногой. 6.и.п.- 1-й в полуприседе, 2-й в ст. за спиной руки на плечах партнёра. 1-2- 1-й разгибая ноги переходит в о.с.2-й слегка отталкиваясь принимает упор о плечи партнёра; 3-4- и.п. 7.и.п.- сед спиной друг к другу взявшись под руки.1- сед согнув ноги; 2- разгибая ноги лечь на спину партнёра, прогнуться ( партнёр выполняет наклон) 3-4- и.п. 5-8- то же выполняет партнёр; 8.и.п.- ст. спиной друг к другу взявшись под руки.1-2- присед; 3-4- и.п. </vt:lpstr>
      <vt:lpstr>Комплексы общеразвивающих упражнений предлагаются для расширения профессионального кругозора преподавателей физического воспитания и школьников, заботящихся о своем здоровье и ориентирующихся на здоровый образ жизни </vt:lpstr>
    </vt:vector>
  </TitlesOfParts>
  <Company>Reanimator Extreme Edition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Комплексы ОРУ</dc:title>
  <dc:creator>Home</dc:creator>
  <cp:lastModifiedBy>User</cp:lastModifiedBy>
  <cp:revision>8</cp:revision>
  <dcterms:created xsi:type="dcterms:W3CDTF">2013-10-06T10:36:13Z</dcterms:created>
  <dcterms:modified xsi:type="dcterms:W3CDTF">2017-09-11T08:23:00Z</dcterms:modified>
</cp:coreProperties>
</file>