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5" r:id="rId13"/>
    <p:sldId id="274" r:id="rId14"/>
    <p:sldId id="276" r:id="rId15"/>
    <p:sldId id="269" r:id="rId16"/>
    <p:sldId id="277" r:id="rId17"/>
    <p:sldId id="278" r:id="rId18"/>
    <p:sldId id="279" r:id="rId19"/>
    <p:sldId id="280" r:id="rId20"/>
    <p:sldId id="281" r:id="rId21"/>
    <p:sldId id="284" r:id="rId22"/>
    <p:sldId id="286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56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95AF4-62B2-414B-B4B6-6067BAC0D1D8}" type="datetimeFigureOut">
              <a:rPr lang="ru-RU" smtClean="0"/>
              <a:pPr/>
              <a:t>05.03.2021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1AF6E-954B-4777-8F06-E1F43ACCBF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95AF4-62B2-414B-B4B6-6067BAC0D1D8}" type="datetimeFigureOut">
              <a:rPr lang="ru-RU" smtClean="0"/>
              <a:pPr/>
              <a:t>05.03.2021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1AF6E-954B-4777-8F06-E1F43ACCBF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95AF4-62B2-414B-B4B6-6067BAC0D1D8}" type="datetimeFigureOut">
              <a:rPr lang="ru-RU" smtClean="0"/>
              <a:pPr/>
              <a:t>05.03.2021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1AF6E-954B-4777-8F06-E1F43ACCBF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95AF4-62B2-414B-B4B6-6067BAC0D1D8}" type="datetimeFigureOut">
              <a:rPr lang="ru-RU" smtClean="0"/>
              <a:pPr/>
              <a:t>05.03.2021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1AF6E-954B-4777-8F06-E1F43ACCBF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95AF4-62B2-414B-B4B6-6067BAC0D1D8}" type="datetimeFigureOut">
              <a:rPr lang="ru-RU" smtClean="0"/>
              <a:pPr/>
              <a:t>05.03.2021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1AF6E-954B-4777-8F06-E1F43ACCBF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95AF4-62B2-414B-B4B6-6067BAC0D1D8}" type="datetimeFigureOut">
              <a:rPr lang="ru-RU" smtClean="0"/>
              <a:pPr/>
              <a:t>05.03.2021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1AF6E-954B-4777-8F06-E1F43ACCBF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95AF4-62B2-414B-B4B6-6067BAC0D1D8}" type="datetimeFigureOut">
              <a:rPr lang="ru-RU" smtClean="0"/>
              <a:pPr/>
              <a:t>05.03.2021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1AF6E-954B-4777-8F06-E1F43ACCBF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95AF4-62B2-414B-B4B6-6067BAC0D1D8}" type="datetimeFigureOut">
              <a:rPr lang="ru-RU" smtClean="0"/>
              <a:pPr/>
              <a:t>05.03.2021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1AF6E-954B-4777-8F06-E1F43ACCBF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95AF4-62B2-414B-B4B6-6067BAC0D1D8}" type="datetimeFigureOut">
              <a:rPr lang="ru-RU" smtClean="0"/>
              <a:pPr/>
              <a:t>05.03.2021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1611AF6E-954B-4777-8F06-E1F43ACCBFE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95AF4-62B2-414B-B4B6-6067BAC0D1D8}" type="datetimeFigureOut">
              <a:rPr lang="ru-RU" smtClean="0"/>
              <a:pPr/>
              <a:t>05.03.2021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1AF6E-954B-4777-8F06-E1F43ACCBF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95AF4-62B2-414B-B4B6-6067BAC0D1D8}" type="datetimeFigureOut">
              <a:rPr lang="ru-RU" smtClean="0"/>
              <a:pPr/>
              <a:t>05.03.2021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1AF6E-954B-4777-8F06-E1F43ACCBF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9795AF4-62B2-414B-B4B6-6067BAC0D1D8}" type="datetimeFigureOut">
              <a:rPr lang="ru-RU" smtClean="0"/>
              <a:pPr/>
              <a:t>05.03.2021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611AF6E-954B-4777-8F06-E1F43ACCBFE9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dissolve/>
  </p:transition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Презентация педагогического опыта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err="1" smtClean="0"/>
              <a:t>Тимирова</a:t>
            </a:r>
            <a:r>
              <a:rPr lang="ru-RU" dirty="0" smtClean="0"/>
              <a:t> </a:t>
            </a:r>
            <a:r>
              <a:rPr lang="ru-RU" dirty="0" err="1" smtClean="0"/>
              <a:t>Жамал</a:t>
            </a:r>
            <a:r>
              <a:rPr lang="ru-RU" dirty="0" smtClean="0"/>
              <a:t> </a:t>
            </a:r>
            <a:r>
              <a:rPr lang="ru-RU" dirty="0" err="1" smtClean="0"/>
              <a:t>Гайнулаевна</a:t>
            </a:r>
            <a:endParaRPr lang="ru-RU" dirty="0" smtClean="0"/>
          </a:p>
          <a:p>
            <a:r>
              <a:rPr lang="ru-RU" dirty="0" smtClean="0"/>
              <a:t>учитель начальных классов</a:t>
            </a:r>
          </a:p>
          <a:p>
            <a:r>
              <a:rPr lang="ru-RU" dirty="0" smtClean="0"/>
              <a:t>МАОУ «Гимназия №31»</a:t>
            </a:r>
          </a:p>
          <a:p>
            <a:r>
              <a:rPr lang="ru-RU" dirty="0" smtClean="0"/>
              <a:t>г.Саратов</a:t>
            </a:r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Методическая тема: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r>
              <a:rPr lang="ru-RU" dirty="0" smtClean="0"/>
              <a:t>Развитие </a:t>
            </a:r>
            <a:r>
              <a:rPr lang="ru-RU" dirty="0" err="1" smtClean="0"/>
              <a:t>креативного</a:t>
            </a:r>
            <a:r>
              <a:rPr lang="ru-RU" dirty="0" smtClean="0"/>
              <a:t> мышления  младших школьников</a:t>
            </a:r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Актуальность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1200" dirty="0" smtClean="0"/>
              <a:t>Актуальность </a:t>
            </a:r>
            <a:r>
              <a:rPr lang="ru-RU" sz="1200" dirty="0" smtClean="0"/>
              <a:t>опыта заключается в необходимости развития </a:t>
            </a:r>
            <a:r>
              <a:rPr lang="ru-RU" sz="1200" dirty="0" err="1" smtClean="0"/>
              <a:t>креативного</a:t>
            </a:r>
            <a:r>
              <a:rPr lang="ru-RU" sz="1200" dirty="0" smtClean="0"/>
              <a:t> мышления, так как современному обществу нужны личности образованные, творческие, способные самостоятельно принимать ответственные решения, находить своё место в жизни.</a:t>
            </a:r>
          </a:p>
          <a:p>
            <a:r>
              <a:rPr lang="ru-RU" sz="1200" dirty="0" smtClean="0"/>
              <a:t>Исходя из актуальности темы, мною были определены:</a:t>
            </a:r>
          </a:p>
          <a:p>
            <a:r>
              <a:rPr lang="ru-RU" sz="1200" u="sng" dirty="0" smtClean="0"/>
              <a:t>Объект </a:t>
            </a:r>
            <a:r>
              <a:rPr lang="ru-RU" sz="1200" u="sng" dirty="0" err="1" smtClean="0"/>
              <a:t>исследования:</a:t>
            </a:r>
            <a:r>
              <a:rPr lang="ru-RU" sz="1200" dirty="0" err="1" smtClean="0"/>
              <a:t>процесс</a:t>
            </a:r>
            <a:r>
              <a:rPr lang="ru-RU" sz="1200" dirty="0" smtClean="0"/>
              <a:t> обучения младших школьников.</a:t>
            </a:r>
          </a:p>
          <a:p>
            <a:r>
              <a:rPr lang="ru-RU" sz="1200" u="sng" dirty="0" smtClean="0"/>
              <a:t>Предмет исследования:</a:t>
            </a:r>
            <a:r>
              <a:rPr lang="ru-RU" sz="1200" dirty="0" smtClean="0"/>
              <a:t> развитие </a:t>
            </a:r>
            <a:r>
              <a:rPr lang="ru-RU" sz="1200" dirty="0" err="1" smtClean="0"/>
              <a:t>креативного</a:t>
            </a:r>
            <a:r>
              <a:rPr lang="ru-RU" sz="1200" dirty="0" smtClean="0"/>
              <a:t> мышления младших школьников на уроках и во внеурочной деятельности.</a:t>
            </a:r>
          </a:p>
          <a:p>
            <a:r>
              <a:rPr lang="ru-RU" sz="1200" u="sng" dirty="0" smtClean="0"/>
              <a:t>Цель работы:</a:t>
            </a:r>
            <a:r>
              <a:rPr lang="ru-RU" sz="1200" dirty="0" smtClean="0"/>
              <a:t> обобщить опыт по развитию </a:t>
            </a:r>
            <a:r>
              <a:rPr lang="ru-RU" sz="1200" dirty="0" err="1" smtClean="0"/>
              <a:t>креативного</a:t>
            </a:r>
            <a:r>
              <a:rPr lang="ru-RU" sz="1200" dirty="0" smtClean="0"/>
              <a:t> мышления младших школьников как средства активизации познавательной деятельности.</a:t>
            </a:r>
          </a:p>
          <a:p>
            <a:r>
              <a:rPr lang="ru-RU" sz="1200" u="sng" dirty="0" smtClean="0"/>
              <a:t>Гипотеза:</a:t>
            </a:r>
            <a:r>
              <a:rPr lang="ru-RU" sz="1200" dirty="0" smtClean="0"/>
              <a:t> предполагается, что развитие </a:t>
            </a:r>
            <a:r>
              <a:rPr lang="ru-RU" sz="1200" dirty="0" err="1" smtClean="0"/>
              <a:t>креативного</a:t>
            </a:r>
            <a:r>
              <a:rPr lang="ru-RU" sz="1200" dirty="0" smtClean="0"/>
              <a:t> мышления младших школьников способствует активизации познавательной деятельности.</a:t>
            </a:r>
          </a:p>
          <a:p>
            <a:r>
              <a:rPr lang="ru-RU" sz="1200" u="sng" dirty="0" smtClean="0"/>
              <a:t>Задачи исследования:</a:t>
            </a:r>
            <a:endParaRPr lang="ru-RU" sz="1200" dirty="0" smtClean="0"/>
          </a:p>
          <a:p>
            <a:pPr lvl="0"/>
            <a:r>
              <a:rPr lang="ru-RU" sz="1200" dirty="0" smtClean="0"/>
              <a:t>Изучить теоретические аспекты проблемы развития </a:t>
            </a:r>
            <a:r>
              <a:rPr lang="ru-RU" sz="1200" dirty="0" err="1" smtClean="0"/>
              <a:t>креативного</a:t>
            </a:r>
            <a:r>
              <a:rPr lang="ru-RU" sz="1200" dirty="0" smtClean="0"/>
              <a:t> мышления младших школьников в процессе обучения.</a:t>
            </a:r>
          </a:p>
          <a:p>
            <a:pPr lvl="0"/>
            <a:r>
              <a:rPr lang="ru-RU" sz="1200" dirty="0" smtClean="0"/>
              <a:t>Выявить условия активизации познавательной деятельности через развитие </a:t>
            </a:r>
            <a:r>
              <a:rPr lang="ru-RU" sz="1200" dirty="0" err="1" smtClean="0"/>
              <a:t>креативного</a:t>
            </a:r>
            <a:r>
              <a:rPr lang="ru-RU" sz="1200" dirty="0" smtClean="0"/>
              <a:t> мышления.</a:t>
            </a:r>
          </a:p>
          <a:p>
            <a:pPr lvl="0"/>
            <a:r>
              <a:rPr lang="ru-RU" sz="1200" dirty="0" smtClean="0"/>
              <a:t>Обобщить  опыт по развитию </a:t>
            </a:r>
            <a:r>
              <a:rPr lang="ru-RU" sz="1200" dirty="0" err="1" smtClean="0"/>
              <a:t>креативного</a:t>
            </a:r>
            <a:r>
              <a:rPr lang="ru-RU" sz="1200" dirty="0" smtClean="0"/>
              <a:t> мышления младших школьников как средства активизации познавательной деятельности.</a:t>
            </a:r>
          </a:p>
          <a:p>
            <a:pPr lvl="0"/>
            <a:r>
              <a:rPr lang="ru-RU" sz="1200" dirty="0" smtClean="0"/>
              <a:t>        Провести диагностику развития </a:t>
            </a:r>
            <a:r>
              <a:rPr lang="ru-RU" sz="1200" dirty="0" err="1" smtClean="0"/>
              <a:t>креативного</a:t>
            </a:r>
            <a:r>
              <a:rPr lang="ru-RU" sz="1200" dirty="0" smtClean="0"/>
              <a:t> мышления учащихся.</a:t>
            </a:r>
          </a:p>
          <a:p>
            <a:pPr lvl="0"/>
            <a:r>
              <a:rPr lang="ru-RU" sz="1200" b="1" dirty="0" smtClean="0"/>
              <a:t>Понятие  </a:t>
            </a:r>
            <a:r>
              <a:rPr lang="ru-RU" sz="1200" b="1" dirty="0" err="1" smtClean="0"/>
              <a:t>креативности</a:t>
            </a:r>
            <a:r>
              <a:rPr lang="ru-RU" sz="1200" b="1" dirty="0" smtClean="0"/>
              <a:t>.</a:t>
            </a:r>
            <a:endParaRPr lang="ru-RU" sz="1200" dirty="0" smtClean="0"/>
          </a:p>
          <a:p>
            <a:r>
              <a:rPr lang="ru-RU" sz="1200" dirty="0" err="1" smtClean="0"/>
              <a:t>Креативность</a:t>
            </a:r>
            <a:r>
              <a:rPr lang="ru-RU" sz="1200" dirty="0" smtClean="0"/>
              <a:t> это способность человека генерировать идеи, создавать что-то новое и не стандартное. 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Публикация «Секреты воспитания </a:t>
            </a:r>
            <a:r>
              <a:rPr lang="ru-RU" dirty="0" err="1" smtClean="0"/>
              <a:t>креативных</a:t>
            </a:r>
            <a:r>
              <a:rPr lang="ru-RU" dirty="0" smtClean="0"/>
              <a:t> детей»</a:t>
            </a:r>
            <a:endParaRPr lang="ru-RU" dirty="0"/>
          </a:p>
        </p:txBody>
      </p:sp>
      <p:pic>
        <p:nvPicPr>
          <p:cNvPr id="1026" name="Picture 2" descr="C:\Users\Администратор\Desktop\копиясвидетельства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66724" y="1935163"/>
            <a:ext cx="6210552" cy="4389437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Презентация</a:t>
            </a:r>
            <a:endParaRPr lang="ru-RU" dirty="0"/>
          </a:p>
        </p:txBody>
      </p:sp>
      <p:pic>
        <p:nvPicPr>
          <p:cNvPr id="2050" name="Picture 2" descr="C:\Users\Администратор\Desktop\Свидетельство проекта infourok.ru №ГХ2165440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916832"/>
            <a:ext cx="6624736" cy="4389437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Творческие задания в 1 классе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  <a:defRPr/>
            </a:pPr>
            <a:r>
              <a:rPr lang="ru-RU" sz="2400" b="1" dirty="0" smtClean="0">
                <a:latin typeface="Times New Roman" pitchFamily="18" charset="0"/>
              </a:rPr>
              <a:t>Иллюстрация к прочитанному произведению;</a:t>
            </a:r>
          </a:p>
          <a:p>
            <a:pPr>
              <a:lnSpc>
                <a:spcPct val="80000"/>
              </a:lnSpc>
              <a:defRPr/>
            </a:pPr>
            <a:r>
              <a:rPr lang="ru-RU" sz="2400" b="1" dirty="0" smtClean="0">
                <a:latin typeface="Times New Roman" pitchFamily="18" charset="0"/>
              </a:rPr>
              <a:t>Участие в коллективном сочинительстве небольших сказок, историй, стихотворений;</a:t>
            </a:r>
          </a:p>
          <a:p>
            <a:pPr>
              <a:lnSpc>
                <a:spcPct val="80000"/>
              </a:lnSpc>
              <a:defRPr/>
            </a:pPr>
            <a:r>
              <a:rPr lang="ru-RU" sz="2400" b="1" dirty="0" smtClean="0">
                <a:latin typeface="Times New Roman" pitchFamily="18" charset="0"/>
              </a:rPr>
              <a:t>Разыгрывание небольших литературных произведений, участие в театрализованных играх;</a:t>
            </a:r>
          </a:p>
          <a:p>
            <a:pPr>
              <a:lnSpc>
                <a:spcPct val="80000"/>
              </a:lnSpc>
              <a:defRPr/>
            </a:pPr>
            <a:r>
              <a:rPr lang="ru-RU" sz="2400" b="1" dirty="0" smtClean="0">
                <a:latin typeface="Times New Roman" pitchFamily="18" charset="0"/>
              </a:rPr>
              <a:t>Чтение текста по ролям, рассказывание небольших сказок и историй от лица героев;</a:t>
            </a:r>
          </a:p>
          <a:p>
            <a:pPr>
              <a:lnSpc>
                <a:spcPct val="80000"/>
              </a:lnSpc>
              <a:defRPr/>
            </a:pPr>
            <a:r>
              <a:rPr lang="ru-RU" sz="2400" b="1" dirty="0" smtClean="0">
                <a:latin typeface="Times New Roman" pitchFamily="18" charset="0"/>
              </a:rPr>
              <a:t>Появление интереса к словесному творчеству, желания работать с детской книгой.</a:t>
            </a:r>
            <a:endParaRPr lang="ru-RU" sz="2400" b="1" dirty="0">
              <a:latin typeface="Times New Roman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Виды творческих заданий 2-3 </a:t>
            </a:r>
            <a:r>
              <a:rPr lang="ru-RU" dirty="0" err="1" smtClean="0"/>
              <a:t>кл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lnSpc>
                <a:spcPct val="140000"/>
              </a:lnSpc>
              <a:defRPr/>
            </a:pPr>
            <a:r>
              <a:rPr lang="ru-RU" sz="2800" b="1" dirty="0" smtClean="0"/>
              <a:t>План-схема, раздели и запиши или нарисуй;</a:t>
            </a:r>
          </a:p>
          <a:p>
            <a:pPr>
              <a:lnSpc>
                <a:spcPct val="140000"/>
              </a:lnSpc>
              <a:defRPr/>
            </a:pPr>
            <a:r>
              <a:rPr lang="ru-RU" sz="2800" b="1" dirty="0" smtClean="0"/>
              <a:t>Участи е в сочинительстве загадок, </a:t>
            </a:r>
            <a:r>
              <a:rPr lang="ru-RU" sz="2800" b="1" dirty="0" err="1" smtClean="0"/>
              <a:t>потешек</a:t>
            </a:r>
            <a:r>
              <a:rPr lang="ru-RU" sz="2800" b="1" dirty="0" smtClean="0"/>
              <a:t>, </a:t>
            </a:r>
          </a:p>
          <a:p>
            <a:pPr>
              <a:lnSpc>
                <a:spcPct val="140000"/>
              </a:lnSpc>
              <a:buNone/>
              <a:defRPr/>
            </a:pPr>
            <a:r>
              <a:rPr lang="ru-RU" sz="2800" b="1" dirty="0" smtClean="0"/>
              <a:t>     небылиц, сказок, забавных историй с героями изученных произведений;</a:t>
            </a:r>
          </a:p>
          <a:p>
            <a:pPr>
              <a:lnSpc>
                <a:spcPct val="140000"/>
              </a:lnSpc>
              <a:defRPr/>
            </a:pPr>
            <a:r>
              <a:rPr lang="ru-RU" sz="2800" b="1" dirty="0" smtClean="0"/>
              <a:t> «Дописывание», «</a:t>
            </a:r>
            <a:r>
              <a:rPr lang="ru-RU" sz="2800" b="1" dirty="0" err="1" smtClean="0"/>
              <a:t>досказывание</a:t>
            </a:r>
            <a:r>
              <a:rPr lang="ru-RU" sz="2800" b="1" dirty="0" smtClean="0"/>
              <a:t>», сочинительство четверостиший;</a:t>
            </a:r>
          </a:p>
          <a:p>
            <a:pPr>
              <a:lnSpc>
                <a:spcPct val="140000"/>
              </a:lnSpc>
              <a:defRPr/>
            </a:pPr>
            <a:r>
              <a:rPr lang="ru-RU" sz="2800" b="1" dirty="0" smtClean="0"/>
              <a:t>Придумывание продолжения произведения, изменение начала и продолжения произведения</a:t>
            </a:r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Виды творческих заданий 4 </a:t>
            </a:r>
            <a:r>
              <a:rPr lang="ru-RU" dirty="0" err="1" smtClean="0"/>
              <a:t>кл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lnSpc>
                <a:spcPct val="140000"/>
              </a:lnSpc>
              <a:defRPr/>
            </a:pPr>
            <a:r>
              <a:rPr lang="ru-RU" sz="2800" b="1" dirty="0" smtClean="0"/>
              <a:t>План-схема, раздели и запиши или нарисуй;</a:t>
            </a:r>
          </a:p>
          <a:p>
            <a:pPr>
              <a:lnSpc>
                <a:spcPct val="140000"/>
              </a:lnSpc>
              <a:defRPr/>
            </a:pPr>
            <a:r>
              <a:rPr lang="ru-RU" sz="2800" b="1" dirty="0" smtClean="0"/>
              <a:t>Участи е в сочинительстве загадок, </a:t>
            </a:r>
            <a:r>
              <a:rPr lang="ru-RU" sz="2800" b="1" dirty="0" err="1" smtClean="0"/>
              <a:t>потешек</a:t>
            </a:r>
            <a:r>
              <a:rPr lang="ru-RU" sz="2800" b="1" dirty="0" smtClean="0"/>
              <a:t>, </a:t>
            </a:r>
          </a:p>
          <a:p>
            <a:pPr>
              <a:lnSpc>
                <a:spcPct val="140000"/>
              </a:lnSpc>
              <a:buNone/>
              <a:defRPr/>
            </a:pPr>
            <a:r>
              <a:rPr lang="ru-RU" sz="2800" b="1" dirty="0" smtClean="0"/>
              <a:t>     небылиц, сказок, забавных историй с героями изученных произведений;</a:t>
            </a:r>
          </a:p>
          <a:p>
            <a:pPr>
              <a:lnSpc>
                <a:spcPct val="140000"/>
              </a:lnSpc>
              <a:defRPr/>
            </a:pPr>
            <a:r>
              <a:rPr lang="ru-RU" sz="2800" b="1" dirty="0" smtClean="0"/>
              <a:t> «Дописывание», «</a:t>
            </a:r>
            <a:r>
              <a:rPr lang="ru-RU" sz="2800" b="1" dirty="0" err="1" smtClean="0"/>
              <a:t>досказывание</a:t>
            </a:r>
            <a:r>
              <a:rPr lang="ru-RU" sz="2800" b="1" dirty="0" smtClean="0"/>
              <a:t>», сочинительство четверостиший;</a:t>
            </a:r>
          </a:p>
          <a:p>
            <a:pPr>
              <a:lnSpc>
                <a:spcPct val="140000"/>
              </a:lnSpc>
              <a:defRPr/>
            </a:pPr>
            <a:r>
              <a:rPr lang="ru-RU" sz="2800" b="1" dirty="0" smtClean="0"/>
              <a:t>Придумывание продолжения произведения, изменение начала и продолжения произведения</a:t>
            </a:r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          Игра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000" b="1" dirty="0" smtClean="0">
                <a:latin typeface="Times New Roman" pitchFamily="18" charset="0"/>
              </a:rPr>
              <a:t>– </a:t>
            </a:r>
            <a:r>
              <a:rPr lang="ru-RU" sz="2800" b="1" dirty="0" smtClean="0">
                <a:latin typeface="Times New Roman" pitchFamily="18" charset="0"/>
              </a:rPr>
              <a:t>самый эффективный способ обучения детей младшего возраста. Через специальные игры, задания можно ознакомить детей с  приемами, методами и инструментами творчества. В качестве обязательных элементов эти игры должны содержать изобретательские задачи. Их можно использовать на всех уроках.</a:t>
            </a:r>
            <a:r>
              <a:rPr lang="ru-RU" sz="2800" dirty="0" smtClean="0">
                <a:latin typeface="Times New Roman" pitchFamily="18" charset="0"/>
              </a:rPr>
              <a:t> </a:t>
            </a:r>
          </a:p>
          <a:p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Пути решения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450850">
              <a:buFontTx/>
              <a:buChar char="•"/>
              <a:tabLst>
                <a:tab pos="685800" algn="l"/>
              </a:tabLst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Развивать ассоциативное мышление</a:t>
            </a:r>
          </a:p>
          <a:p>
            <a:pPr indent="450850">
              <a:buFontTx/>
              <a:buChar char="•"/>
              <a:tabLst>
                <a:tab pos="685800" algn="l"/>
              </a:tabLst>
            </a:pP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indent="450850" eaLnBrk="0" hangingPunct="0">
              <a:buFontTx/>
              <a:buChar char="•"/>
              <a:tabLst>
                <a:tab pos="685800" algn="l"/>
              </a:tabLst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Адаптировать основные модели составления загадок по Нестеренко  для детей младшего школьного возраста.. </a:t>
            </a:r>
          </a:p>
          <a:p>
            <a:pPr indent="450850" eaLnBrk="0" hangingPunct="0">
              <a:buFontTx/>
              <a:buChar char="•"/>
              <a:tabLst>
                <a:tab pos="685800" algn="l"/>
              </a:tabLst>
            </a:pP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indent="450850" eaLnBrk="0" hangingPunct="0">
              <a:buFontTx/>
              <a:buChar char="•"/>
              <a:tabLst>
                <a:tab pos="685800" algn="l"/>
              </a:tabLst>
            </a:pPr>
            <a:r>
              <a:rPr lang="ru-RU" sz="2400" b="1" dirty="0" smtClean="0">
                <a:latin typeface="Times New Roman" pitchFamily="18" charset="0"/>
              </a:rPr>
              <a:t>Побуждать детей находить противоречия в том или ином явлении и разрешать их.</a:t>
            </a:r>
          </a:p>
          <a:p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6870700" cy="77627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100355" name="Rectangle 3"/>
          <p:cNvSpPr>
            <a:spLocks noGrp="1" noChangeArrowheads="1"/>
          </p:cNvSpPr>
          <p:nvPr>
            <p:ph idx="1"/>
          </p:nvPr>
        </p:nvSpPr>
        <p:spPr>
          <a:xfrm>
            <a:off x="769938" y="3573016"/>
            <a:ext cx="8122542" cy="2952328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400" b="1" dirty="0">
                <a:solidFill>
                  <a:srgbClr val="462F00"/>
                </a:solidFill>
                <a:latin typeface="Times New Roman" pitchFamily="18" charset="0"/>
              </a:rPr>
              <a:t>ЗАДАНИЕ: построить ассоциативную цепочку, </a:t>
            </a:r>
            <a:br>
              <a:rPr lang="ru-RU" sz="2400" b="1" dirty="0">
                <a:solidFill>
                  <a:srgbClr val="462F00"/>
                </a:solidFill>
                <a:latin typeface="Times New Roman" pitchFamily="18" charset="0"/>
              </a:rPr>
            </a:br>
            <a:r>
              <a:rPr lang="ru-RU" sz="2400" b="1" dirty="0">
                <a:solidFill>
                  <a:srgbClr val="462F00"/>
                </a:solidFill>
                <a:latin typeface="Times New Roman" pitchFamily="18" charset="0"/>
              </a:rPr>
              <a:t>связывающую понятия </a:t>
            </a:r>
            <a:br>
              <a:rPr lang="ru-RU" sz="2400" b="1" dirty="0">
                <a:solidFill>
                  <a:srgbClr val="462F00"/>
                </a:solidFill>
                <a:latin typeface="Times New Roman" pitchFamily="18" charset="0"/>
              </a:rPr>
            </a:br>
            <a:r>
              <a:rPr lang="ru-RU" sz="2400" b="1" dirty="0">
                <a:solidFill>
                  <a:srgbClr val="462F00"/>
                </a:solidFill>
                <a:latin typeface="Times New Roman" pitchFamily="18" charset="0"/>
              </a:rPr>
              <a:t>«</a:t>
            </a:r>
            <a:r>
              <a:rPr lang="ru-RU" sz="2400" b="1" dirty="0">
                <a:solidFill>
                  <a:srgbClr val="CC0000"/>
                </a:solidFill>
                <a:latin typeface="Times New Roman" pitchFamily="18" charset="0"/>
              </a:rPr>
              <a:t>огонь</a:t>
            </a:r>
            <a:r>
              <a:rPr lang="ru-RU" sz="2400" b="1" dirty="0">
                <a:solidFill>
                  <a:srgbClr val="462F00"/>
                </a:solidFill>
                <a:latin typeface="Times New Roman" pitchFamily="18" charset="0"/>
              </a:rPr>
              <a:t>» и «</a:t>
            </a:r>
            <a:r>
              <a:rPr lang="ru-RU" sz="2400" b="1" dirty="0">
                <a:solidFill>
                  <a:srgbClr val="CC0000"/>
                </a:solidFill>
                <a:latin typeface="Times New Roman" pitchFamily="18" charset="0"/>
              </a:rPr>
              <a:t>заяц</a:t>
            </a:r>
            <a:r>
              <a:rPr lang="ru-RU" sz="2400" b="1" dirty="0">
                <a:solidFill>
                  <a:srgbClr val="462F00"/>
                </a:solidFill>
                <a:latin typeface="Times New Roman" pitchFamily="18" charset="0"/>
              </a:rPr>
              <a:t>».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400" b="1" dirty="0">
                <a:solidFill>
                  <a:srgbClr val="462F00"/>
                </a:solidFill>
                <a:latin typeface="Times New Roman" pitchFamily="18" charset="0"/>
              </a:rPr>
              <a:t>     ПРИМЕР: Огонь горит в камине, для этого необходимы дрова, которые берут в лесу, в лесу много животных, к примеру зайцев.</a:t>
            </a:r>
          </a:p>
          <a:p>
            <a:pPr>
              <a:lnSpc>
                <a:spcPct val="80000"/>
              </a:lnSpc>
            </a:pPr>
            <a:endParaRPr lang="ru-RU" sz="2400" b="1" dirty="0">
              <a:latin typeface="Times New Roman" pitchFamily="18" charset="0"/>
            </a:endParaRPr>
          </a:p>
        </p:txBody>
      </p:sp>
      <p:pic>
        <p:nvPicPr>
          <p:cNvPr id="100356" name="Picture 4" descr="Pic_exp0000347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ECDFBF"/>
              </a:clrFrom>
              <a:clrTo>
                <a:srgbClr val="ECDFBF">
                  <a:alpha val="0"/>
                </a:srgbClr>
              </a:clrTo>
            </a:clrChange>
          </a:blip>
          <a:srcRect l="14836" r="8450"/>
          <a:stretch>
            <a:fillRect/>
          </a:stretch>
        </p:blipFill>
        <p:spPr bwMode="auto">
          <a:xfrm>
            <a:off x="0" y="1340768"/>
            <a:ext cx="1928794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0359" name="Picture 7" descr="zajatc-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36296" y="4293096"/>
            <a:ext cx="1673255" cy="2278085"/>
          </a:xfrm>
          <a:prstGeom prst="rect">
            <a:avLst/>
          </a:prstGeom>
          <a:noFill/>
          <a:ln w="9525" algn="ctr">
            <a:solidFill>
              <a:srgbClr val="333300"/>
            </a:solidFill>
            <a:miter lim="800000"/>
            <a:headEnd/>
            <a:tailEnd/>
          </a:ln>
          <a:effectLst/>
        </p:spPr>
      </p:pic>
      <p:sp>
        <p:nvSpPr>
          <p:cNvPr id="100361" name="AutoShape 9"/>
          <p:cNvSpPr>
            <a:spLocks noChangeArrowheads="1"/>
          </p:cNvSpPr>
          <p:nvPr/>
        </p:nvSpPr>
        <p:spPr bwMode="auto">
          <a:xfrm>
            <a:off x="7786711" y="3286124"/>
            <a:ext cx="385740" cy="863601"/>
          </a:xfrm>
          <a:prstGeom prst="downArrow">
            <a:avLst>
              <a:gd name="adj1" fmla="val 50000"/>
              <a:gd name="adj2" fmla="val 31354"/>
            </a:avLst>
          </a:prstGeom>
          <a:solidFill>
            <a:srgbClr val="FFFF0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100363" name="AutoShape 11"/>
          <p:cNvSpPr>
            <a:spLocks noChangeArrowheads="1"/>
          </p:cNvSpPr>
          <p:nvPr/>
        </p:nvSpPr>
        <p:spPr bwMode="auto">
          <a:xfrm rot="16200000">
            <a:off x="6155532" y="2274096"/>
            <a:ext cx="709621" cy="733414"/>
          </a:xfrm>
          <a:prstGeom prst="downArrow">
            <a:avLst>
              <a:gd name="adj1" fmla="val 50000"/>
              <a:gd name="adj2" fmla="val 31353"/>
            </a:avLst>
          </a:prstGeom>
          <a:solidFill>
            <a:srgbClr val="FFFF0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100364" name="AutoShape 12"/>
          <p:cNvSpPr>
            <a:spLocks noChangeArrowheads="1"/>
          </p:cNvSpPr>
          <p:nvPr/>
        </p:nvSpPr>
        <p:spPr bwMode="auto">
          <a:xfrm rot="16200000">
            <a:off x="1707343" y="2436005"/>
            <a:ext cx="782646" cy="482619"/>
          </a:xfrm>
          <a:prstGeom prst="downArrow">
            <a:avLst>
              <a:gd name="adj1" fmla="val 50000"/>
              <a:gd name="adj2" fmla="val 31353"/>
            </a:avLst>
          </a:prstGeom>
          <a:solidFill>
            <a:srgbClr val="FFFF0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100365" name="AutoShape 13"/>
          <p:cNvSpPr>
            <a:spLocks noChangeArrowheads="1"/>
          </p:cNvSpPr>
          <p:nvPr/>
        </p:nvSpPr>
        <p:spPr bwMode="auto">
          <a:xfrm rot="16200000">
            <a:off x="3608381" y="2392357"/>
            <a:ext cx="925522" cy="569916"/>
          </a:xfrm>
          <a:prstGeom prst="downArrow">
            <a:avLst>
              <a:gd name="adj1" fmla="val 50000"/>
              <a:gd name="adj2" fmla="val 31354"/>
            </a:avLst>
          </a:prstGeom>
          <a:solidFill>
            <a:srgbClr val="FFFF00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endParaRPr lang="ru-RU"/>
          </a:p>
        </p:txBody>
      </p:sp>
      <p:pic>
        <p:nvPicPr>
          <p:cNvPr id="10" name="Picture 4" descr="Pic_exp0000347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ECDFBF"/>
              </a:clrFrom>
              <a:clrTo>
                <a:srgbClr val="ECDFBF">
                  <a:alpha val="0"/>
                </a:srgbClr>
              </a:clrTo>
            </a:clrChange>
          </a:blip>
          <a:srcRect l="14836" r="8450"/>
          <a:stretch>
            <a:fillRect/>
          </a:stretch>
        </p:blipFill>
        <p:spPr bwMode="auto">
          <a:xfrm>
            <a:off x="152400" y="1493168"/>
            <a:ext cx="1928794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4" descr="Pic_exp0000347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ECDFBF"/>
              </a:clrFrom>
              <a:clrTo>
                <a:srgbClr val="ECDFBF">
                  <a:alpha val="0"/>
                </a:srgbClr>
              </a:clrTo>
            </a:clrChange>
          </a:blip>
          <a:srcRect l="14836" r="8450"/>
          <a:stretch>
            <a:fillRect/>
          </a:stretch>
        </p:blipFill>
        <p:spPr bwMode="auto">
          <a:xfrm>
            <a:off x="0" y="1268760"/>
            <a:ext cx="1928794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0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00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00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00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00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0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361" grpId="0" animBg="1"/>
      <p:bldP spid="100363" grpId="0" animBg="1"/>
      <p:bldP spid="100364" grpId="0" animBg="1"/>
      <p:bldP spid="10036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4414" y="785794"/>
            <a:ext cx="13532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>
                <a:solidFill>
                  <a:srgbClr val="C00000"/>
                </a:solidFill>
              </a:rPr>
              <a:t>Утро: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643174" y="785794"/>
            <a:ext cx="55721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/>
              <a:t>восход солнца, роса, подъём</a:t>
            </a:r>
            <a:r>
              <a:rPr lang="ru-RU" dirty="0"/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28662" y="2928934"/>
            <a:ext cx="23301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solidFill>
                  <a:srgbClr val="002060"/>
                </a:solidFill>
              </a:rPr>
              <a:t>Болезнь: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571868" y="2857496"/>
            <a:ext cx="53578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/>
              <a:t>высокая температура, кашель, лекарство.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14414" y="421481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43042" y="642918"/>
            <a:ext cx="442941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Что бывает круглым?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85720" y="1428736"/>
            <a:ext cx="91936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Мяч, шар, колесо, вишня, луна, солнце, яблоко…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14414" y="2357430"/>
            <a:ext cx="46057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Что бывает глубоким?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85720" y="3071810"/>
            <a:ext cx="82868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Канава, ров, овраг, колодец, река, ручей…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5786" y="4143380"/>
            <a:ext cx="82381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Вызывающие такие же эмоции: радость</a:t>
            </a:r>
            <a:r>
              <a:rPr lang="ru-RU" sz="3200" dirty="0"/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0034" y="4857760"/>
            <a:ext cx="81690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Праздник, каникулы, подарки, пятёрка…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4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188" y="1916113"/>
            <a:ext cx="22256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188" y="1916113"/>
            <a:ext cx="222567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6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538" y="1916113"/>
            <a:ext cx="4395787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5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71775" y="1484313"/>
            <a:ext cx="2706688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30" name="Rectangle 14"/>
          <p:cNvSpPr>
            <a:spLocks noGrp="1" noChangeArrowheads="1"/>
          </p:cNvSpPr>
          <p:nvPr>
            <p:ph idx="1"/>
          </p:nvPr>
        </p:nvSpPr>
        <p:spPr>
          <a:xfrm>
            <a:off x="3524250" y="3187700"/>
            <a:ext cx="2014538" cy="1084263"/>
          </a:xfrm>
          <a:noFill/>
          <a:ln/>
        </p:spPr>
        <p:txBody>
          <a:bodyPr/>
          <a:lstStyle/>
          <a:p>
            <a:pPr>
              <a:buFontTx/>
              <a:buNone/>
            </a:pPr>
            <a:endParaRPr lang="ru-RU" b="1"/>
          </a:p>
          <a:p>
            <a:pPr>
              <a:buFontTx/>
              <a:buNone/>
            </a:pPr>
            <a:r>
              <a:rPr lang="ru-RU" b="1"/>
              <a:t>НО   НЕ</a:t>
            </a:r>
          </a:p>
          <a:p>
            <a:pPr algn="ctr" eaLnBrk="0" hangingPunct="0">
              <a:spcBef>
                <a:spcPct val="0"/>
              </a:spcBef>
              <a:buFont typeface="Arial" charset="0"/>
              <a:buNone/>
            </a:pPr>
            <a:endParaRPr lang="ru-RU" sz="1800"/>
          </a:p>
        </p:txBody>
      </p:sp>
      <p:sp>
        <p:nvSpPr>
          <p:cNvPr id="102425" name="WordArt 25"/>
          <p:cNvSpPr>
            <a:spLocks noChangeArrowheads="1" noChangeShapeType="1" noTextEdit="1"/>
          </p:cNvSpPr>
          <p:nvPr/>
        </p:nvSpPr>
        <p:spPr bwMode="auto">
          <a:xfrm>
            <a:off x="2700338" y="692150"/>
            <a:ext cx="3887787" cy="657225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/>
            <a:endParaRPr lang="ru-RU" sz="3600" kern="10" spc="-360" dirty="0">
              <a:ln w="12700">
                <a:solidFill>
                  <a:srgbClr val="000099"/>
                </a:solidFill>
                <a:round/>
                <a:headEnd/>
                <a:tailEnd/>
              </a:ln>
              <a:solidFill>
                <a:srgbClr val="33CCFF"/>
              </a:solidFill>
              <a:effectLst>
                <a:outerShdw dist="125724" dir="18900000" algn="ctr" rotWithShape="0">
                  <a:srgbClr val="000099"/>
                </a:outerShdw>
              </a:effectLst>
              <a:latin typeface="Impact"/>
            </a:endParaRPr>
          </a:p>
        </p:txBody>
      </p:sp>
      <p:sp>
        <p:nvSpPr>
          <p:cNvPr id="102426" name="AutoShape 26"/>
          <p:cNvSpPr>
            <a:spLocks noChangeArrowheads="1"/>
          </p:cNvSpPr>
          <p:nvPr/>
        </p:nvSpPr>
        <p:spPr bwMode="auto">
          <a:xfrm>
            <a:off x="900113" y="2997200"/>
            <a:ext cx="1655762" cy="576263"/>
          </a:xfrm>
          <a:prstGeom prst="flowChartInputOutput">
            <a:avLst/>
          </a:prstGeom>
          <a:solidFill>
            <a:srgbClr val="66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2427" name="AutoShape 27"/>
          <p:cNvSpPr>
            <a:spLocks noChangeArrowheads="1"/>
          </p:cNvSpPr>
          <p:nvPr/>
        </p:nvSpPr>
        <p:spPr bwMode="auto">
          <a:xfrm>
            <a:off x="827088" y="3933825"/>
            <a:ext cx="1655762" cy="576263"/>
          </a:xfrm>
          <a:prstGeom prst="flowChartInputOutput">
            <a:avLst/>
          </a:prstGeom>
          <a:solidFill>
            <a:srgbClr val="66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b="1">
                <a:latin typeface="Times New Roman" pitchFamily="18" charset="0"/>
              </a:rPr>
              <a:t>тает</a:t>
            </a:r>
          </a:p>
        </p:txBody>
      </p:sp>
      <p:sp>
        <p:nvSpPr>
          <p:cNvPr id="102428" name="AutoShape 28"/>
          <p:cNvSpPr>
            <a:spLocks noChangeArrowheads="1"/>
          </p:cNvSpPr>
          <p:nvPr/>
        </p:nvSpPr>
        <p:spPr bwMode="auto">
          <a:xfrm>
            <a:off x="684213" y="4868863"/>
            <a:ext cx="1655762" cy="576262"/>
          </a:xfrm>
          <a:prstGeom prst="flowChartInputOutput">
            <a:avLst/>
          </a:prstGeom>
          <a:solidFill>
            <a:srgbClr val="66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2429" name="Text Box 29"/>
          <p:cNvSpPr txBox="1">
            <a:spLocks noChangeArrowheads="1"/>
          </p:cNvSpPr>
          <p:nvPr/>
        </p:nvSpPr>
        <p:spPr bwMode="auto">
          <a:xfrm>
            <a:off x="1258888" y="3141663"/>
            <a:ext cx="93662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 dirty="0">
                <a:latin typeface="Times New Roman" pitchFamily="18" charset="0"/>
              </a:rPr>
              <a:t>Светит</a:t>
            </a:r>
          </a:p>
        </p:txBody>
      </p:sp>
      <p:sp>
        <p:nvSpPr>
          <p:cNvPr id="102431" name="Text Box 31"/>
          <p:cNvSpPr txBox="1">
            <a:spLocks noChangeArrowheads="1"/>
          </p:cNvSpPr>
          <p:nvPr/>
        </p:nvSpPr>
        <p:spPr bwMode="auto">
          <a:xfrm>
            <a:off x="971550" y="5013325"/>
            <a:ext cx="10080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>
                <a:latin typeface="Times New Roman" pitchFamily="18" charset="0"/>
              </a:rPr>
              <a:t>капает</a:t>
            </a:r>
          </a:p>
        </p:txBody>
      </p:sp>
      <p:sp>
        <p:nvSpPr>
          <p:cNvPr id="102433" name="AutoShape 33"/>
          <p:cNvSpPr>
            <a:spLocks noChangeArrowheads="1"/>
          </p:cNvSpPr>
          <p:nvPr/>
        </p:nvSpPr>
        <p:spPr bwMode="auto">
          <a:xfrm>
            <a:off x="6156325" y="4868863"/>
            <a:ext cx="1655763" cy="576262"/>
          </a:xfrm>
          <a:prstGeom prst="flowChartInputOutput">
            <a:avLst/>
          </a:prstGeom>
          <a:solidFill>
            <a:srgbClr val="66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2434" name="AutoShape 34"/>
          <p:cNvSpPr>
            <a:spLocks noChangeArrowheads="1"/>
          </p:cNvSpPr>
          <p:nvPr/>
        </p:nvSpPr>
        <p:spPr bwMode="auto">
          <a:xfrm>
            <a:off x="6227763" y="3933825"/>
            <a:ext cx="1655762" cy="576263"/>
          </a:xfrm>
          <a:prstGeom prst="flowChartInputOutput">
            <a:avLst/>
          </a:prstGeom>
          <a:solidFill>
            <a:srgbClr val="66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2435" name="AutoShape 35"/>
          <p:cNvSpPr>
            <a:spLocks noChangeArrowheads="1"/>
          </p:cNvSpPr>
          <p:nvPr/>
        </p:nvSpPr>
        <p:spPr bwMode="auto">
          <a:xfrm>
            <a:off x="6300788" y="2997200"/>
            <a:ext cx="1655762" cy="576263"/>
          </a:xfrm>
          <a:prstGeom prst="flowChartInputOutput">
            <a:avLst/>
          </a:prstGeom>
          <a:solidFill>
            <a:srgbClr val="66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2436" name="Text Box 36"/>
          <p:cNvSpPr txBox="1">
            <a:spLocks noChangeArrowheads="1"/>
          </p:cNvSpPr>
          <p:nvPr/>
        </p:nvSpPr>
        <p:spPr bwMode="auto">
          <a:xfrm>
            <a:off x="6659563" y="3141663"/>
            <a:ext cx="10080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>
                <a:latin typeface="Times New Roman" pitchFamily="18" charset="0"/>
              </a:rPr>
              <a:t>лампа</a:t>
            </a:r>
          </a:p>
        </p:txBody>
      </p:sp>
      <p:sp>
        <p:nvSpPr>
          <p:cNvPr id="102437" name="Text Box 37"/>
          <p:cNvSpPr txBox="1">
            <a:spLocks noChangeArrowheads="1"/>
          </p:cNvSpPr>
          <p:nvPr/>
        </p:nvSpPr>
        <p:spPr bwMode="auto">
          <a:xfrm>
            <a:off x="6588125" y="4076700"/>
            <a:ext cx="10080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>
                <a:latin typeface="Times New Roman" pitchFamily="18" charset="0"/>
              </a:rPr>
              <a:t>снег</a:t>
            </a:r>
          </a:p>
        </p:txBody>
      </p:sp>
      <p:sp>
        <p:nvSpPr>
          <p:cNvPr id="102438" name="Text Box 38"/>
          <p:cNvSpPr txBox="1">
            <a:spLocks noChangeArrowheads="1"/>
          </p:cNvSpPr>
          <p:nvPr/>
        </p:nvSpPr>
        <p:spPr bwMode="auto">
          <a:xfrm>
            <a:off x="6588125" y="4941888"/>
            <a:ext cx="9366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>
                <a:latin typeface="Times New Roman" pitchFamily="18" charset="0"/>
              </a:rPr>
              <a:t>дождь</a:t>
            </a:r>
          </a:p>
        </p:txBody>
      </p:sp>
      <p:sp>
        <p:nvSpPr>
          <p:cNvPr id="102439" name="Text Box 39"/>
          <p:cNvSpPr txBox="1">
            <a:spLocks noChangeArrowheads="1"/>
          </p:cNvSpPr>
          <p:nvPr/>
        </p:nvSpPr>
        <p:spPr bwMode="auto">
          <a:xfrm>
            <a:off x="3348038" y="4508500"/>
            <a:ext cx="2303462" cy="119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>
                <a:solidFill>
                  <a:srgbClr val="580E0E"/>
                </a:solidFill>
                <a:latin typeface="Times New Roman" pitchFamily="18" charset="0"/>
              </a:rPr>
              <a:t>Светит, но не лампа,</a:t>
            </a:r>
          </a:p>
          <a:p>
            <a:pPr algn="ctr">
              <a:spcBef>
                <a:spcPct val="50000"/>
              </a:spcBef>
            </a:pPr>
            <a:r>
              <a:rPr lang="ru-RU">
                <a:solidFill>
                  <a:srgbClr val="580E0E"/>
                </a:solidFill>
                <a:latin typeface="Times New Roman" pitchFamily="18" charset="0"/>
              </a:rPr>
              <a:t>Тает, но не снег,</a:t>
            </a:r>
          </a:p>
          <a:p>
            <a:pPr algn="ctr">
              <a:spcBef>
                <a:spcPct val="50000"/>
              </a:spcBef>
            </a:pPr>
            <a:r>
              <a:rPr lang="ru-RU">
                <a:solidFill>
                  <a:srgbClr val="580E0E"/>
                </a:solidFill>
                <a:latin typeface="Times New Roman" pitchFamily="18" charset="0"/>
              </a:rPr>
              <a:t>Капает, но не дождь.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071802" y="0"/>
            <a:ext cx="32147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>
                <a:solidFill>
                  <a:srgbClr val="0070C0"/>
                </a:solidFill>
              </a:rPr>
              <a:t>свеча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4282" y="285728"/>
            <a:ext cx="37546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Дождь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4282" y="785794"/>
            <a:ext cx="558573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2800" dirty="0"/>
              <a:t>Льёт</a:t>
            </a:r>
          </a:p>
          <a:p>
            <a:pPr marL="342900" indent="-342900"/>
            <a:r>
              <a:rPr lang="ru-RU" sz="2800" dirty="0"/>
              <a:t>2. Слёзы.</a:t>
            </a:r>
          </a:p>
          <a:p>
            <a:pPr marL="342900" indent="-342900"/>
            <a:r>
              <a:rPr lang="ru-RU" sz="2800" dirty="0"/>
              <a:t>3. Небо.</a:t>
            </a:r>
          </a:p>
          <a:p>
            <a:pPr marL="342900" indent="-342900"/>
            <a:r>
              <a:rPr lang="ru-RU" sz="2800" dirty="0"/>
              <a:t>Дождь – небесные слёзы.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00628" y="3429000"/>
            <a:ext cx="242290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Будильник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143504" y="3929066"/>
            <a:ext cx="399340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1.  Будит.</a:t>
            </a:r>
          </a:p>
          <a:p>
            <a:r>
              <a:rPr lang="ru-RU" sz="2800" dirty="0"/>
              <a:t>2. Петух.</a:t>
            </a:r>
          </a:p>
          <a:p>
            <a:r>
              <a:rPr lang="ru-RU" sz="2800" dirty="0"/>
              <a:t>3. На столе.</a:t>
            </a:r>
          </a:p>
          <a:p>
            <a:r>
              <a:rPr lang="ru-RU" sz="2800" dirty="0"/>
              <a:t>4. Будильник – настольный петух.</a:t>
            </a:r>
          </a:p>
          <a:p>
            <a:endParaRPr lang="ru-RU" sz="2800" dirty="0"/>
          </a:p>
        </p:txBody>
      </p:sp>
      <p:pic>
        <p:nvPicPr>
          <p:cNvPr id="6" name="Рисунок 5" descr="http://im7-tub-ru.yandex.net/i?id=407116762-25-72&amp;n=17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2976" y="3500438"/>
            <a:ext cx="2571768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http://im3-tub-ru.yandex.net/i?id=389053570-45-72&amp;n=17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2066" y="428604"/>
            <a:ext cx="2500330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85786" y="785794"/>
            <a:ext cx="7215238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rgbClr val="990000"/>
                </a:solidFill>
              </a:rPr>
              <a:t>Задания </a:t>
            </a:r>
            <a:r>
              <a:rPr lang="ru-RU" sz="2800" dirty="0" err="1">
                <a:solidFill>
                  <a:srgbClr val="990000"/>
                </a:solidFill>
              </a:rPr>
              <a:t>креативного</a:t>
            </a:r>
            <a:r>
              <a:rPr lang="ru-RU" sz="2800" dirty="0">
                <a:solidFill>
                  <a:srgbClr val="990000"/>
                </a:solidFill>
              </a:rPr>
              <a:t> типа на уроках математики. </a:t>
            </a:r>
          </a:p>
          <a:p>
            <a:r>
              <a:rPr lang="ru-RU" dirty="0"/>
              <a:t>1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) придумать обозначение числа, понятия; 2) дать определение изучаемому объекту, явлению; 3) сочинить задачу по схеме, математическую сказку; 4) сформулировать математическую закономерность; 5) составить  математический кроссворд, игру, викторину, сборник своих задач; 6) изготовить модель, математическую фигуру, геометрический сад; 7) при работе в группах или парах по предложенным уравнениям, системам уравнений составить текст задачи и предложить их решить другим группам или парам; 8) создать презентацию, по определённой теме, изученной или изучаемой.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 descr="http://oo4.mail.yandex.net/static/3f67be4ee1b34016809e58012d013a27/tmptBx0uB_html_m6dd29d8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00166" y="857232"/>
            <a:ext cx="5857916" cy="464347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28662" y="571480"/>
            <a:ext cx="407196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Игра «</a:t>
            </a:r>
            <a:r>
              <a:rPr lang="ru-RU" b="1" i="1" dirty="0"/>
              <a:t>Учитель-ученик</a:t>
            </a:r>
            <a:r>
              <a:rPr lang="ru-RU" dirty="0"/>
              <a:t>». Учащиеся заранее готовят друг для друга примеры для отработки приемов устного счета, задания и вопросы теоретического характера при отработке названий компонентов математических действий, их взаимосвязей.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714744" y="3857628"/>
            <a:ext cx="478634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/>
              <a:t> «Лови ошибку! »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Объясняя материал, учитель намеренно допускает ошибки. Сначала ученики заранее предупреждаются об этом. Иногда, особенно в младших классах, им можно даже подсказать “опасные места” интонацией или жестом. Научите школьников мгновенно реагировать на ошибки.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1"/>
          <p:cNvSpPr>
            <a:spLocks noChangeArrowheads="1"/>
          </p:cNvSpPr>
          <p:nvPr/>
        </p:nvSpPr>
        <p:spPr bwMode="auto">
          <a:xfrm>
            <a:off x="571472" y="1242030"/>
            <a:ext cx="8143932" cy="5324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>
                <a:ln>
                  <a:noFill/>
                </a:ln>
                <a:solidFill>
                  <a:srgbClr val="444444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«Мы должны воспитывать так, чтобы ребёнок чувствовал себя искателем и открывателем знаний. Только при этом условии однообразная, напряжённая, утомительная работа окрашивается радостными чувствами и приносит маленьким людям переживания творца».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800" dirty="0">
              <a:solidFill>
                <a:srgbClr val="444444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800" dirty="0">
                <a:solidFill>
                  <a:srgbClr val="444444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В.А. Сухомлинский.</a:t>
            </a:r>
            <a:endParaRPr kumimoji="0" lang="ru-RU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>
                <a:ln>
                  <a:noFill/>
                </a:ln>
                <a:solidFill>
                  <a:srgbClr val="444444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</a:t>
            </a:r>
            <a:endParaRPr kumimoji="0" lang="ru-RU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6870700" cy="633394"/>
          </a:xfrm>
        </p:spPr>
        <p:txBody>
          <a:bodyPr/>
          <a:lstStyle/>
          <a:p>
            <a:r>
              <a:rPr lang="ru-RU" sz="3200" b="1" dirty="0">
                <a:solidFill>
                  <a:srgbClr val="990000"/>
                </a:solidFill>
                <a:latin typeface="Arial" pitchFamily="34" charset="0"/>
                <a:cs typeface="Arial" pitchFamily="34" charset="0"/>
              </a:rPr>
              <a:t>Спасибо за внимание!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785794"/>
            <a:ext cx="7929618" cy="4700606"/>
          </a:xfrm>
        </p:spPr>
        <p:txBody>
          <a:bodyPr/>
          <a:lstStyle/>
          <a:p>
            <a:pPr algn="ctr">
              <a:buNone/>
            </a:pPr>
            <a:endParaRPr lang="ru-RU" sz="3600" b="1" dirty="0">
              <a:solidFill>
                <a:srgbClr val="0070C0"/>
              </a:solidFill>
              <a:latin typeface="Arial"/>
              <a:cs typeface="Arial"/>
            </a:endParaRPr>
          </a:p>
          <a:p>
            <a:pPr algn="ctr">
              <a:buNone/>
            </a:pPr>
            <a:endParaRPr lang="ru-RU" sz="3600" b="1" dirty="0">
              <a:solidFill>
                <a:srgbClr val="0070C0"/>
              </a:solidFill>
              <a:latin typeface="Arial"/>
              <a:cs typeface="Arial"/>
            </a:endParaRPr>
          </a:p>
          <a:p>
            <a:pPr algn="ctr">
              <a:buNone/>
            </a:pPr>
            <a:r>
              <a:rPr lang="ru-RU" sz="3600" b="1" dirty="0">
                <a:solidFill>
                  <a:srgbClr val="0070C0"/>
                </a:solidFill>
                <a:latin typeface="Arial"/>
                <a:cs typeface="Arial"/>
              </a:rPr>
              <a:t>Успехов в работе!</a:t>
            </a:r>
            <a:endParaRPr lang="ru-RU" dirty="0"/>
          </a:p>
          <a:p>
            <a:pPr algn="ctr">
              <a:buNone/>
            </a:pPr>
            <a:endParaRPr lang="ru-RU" sz="2800" b="1" dirty="0">
              <a:solidFill>
                <a:srgbClr val="006600"/>
              </a:solidFill>
              <a:latin typeface="Arial"/>
              <a:cs typeface="Arial"/>
            </a:endParaRPr>
          </a:p>
          <a:p>
            <a:pPr algn="ctr">
              <a:buNone/>
            </a:pPr>
            <a:endParaRPr lang="ru-RU" sz="2800" b="1" dirty="0">
              <a:solidFill>
                <a:srgbClr val="006600"/>
              </a:solidFill>
              <a:latin typeface="Arial"/>
              <a:cs typeface="Arial"/>
            </a:endParaRPr>
          </a:p>
          <a:p>
            <a:pPr algn="ctr">
              <a:buNone/>
            </a:pPr>
            <a:r>
              <a:rPr lang="ru-RU" sz="2800" b="1" dirty="0">
                <a:solidFill>
                  <a:srgbClr val="006600"/>
                </a:solidFill>
                <a:latin typeface="Arial"/>
                <a:cs typeface="Arial"/>
              </a:rPr>
              <a:t>С вами общалась </a:t>
            </a:r>
            <a:endParaRPr lang="ru-RU" dirty="0"/>
          </a:p>
          <a:p>
            <a:pPr algn="ctr">
              <a:buNone/>
            </a:pPr>
            <a:r>
              <a:rPr lang="ru-RU" sz="2800" b="1" dirty="0" err="1">
                <a:solidFill>
                  <a:srgbClr val="006600"/>
                </a:solidFill>
                <a:latin typeface="Arial"/>
                <a:cs typeface="Arial"/>
              </a:rPr>
              <a:t>Тимирова</a:t>
            </a:r>
            <a:r>
              <a:rPr lang="ru-RU" sz="2800" b="1" dirty="0">
                <a:solidFill>
                  <a:srgbClr val="006600"/>
                </a:solidFill>
                <a:latin typeface="Arial"/>
                <a:cs typeface="Arial"/>
              </a:rPr>
              <a:t> Жамал </a:t>
            </a:r>
            <a:r>
              <a:rPr lang="ru-RU" sz="2800" b="1" dirty="0" err="1">
                <a:solidFill>
                  <a:srgbClr val="006600"/>
                </a:solidFill>
                <a:latin typeface="Arial"/>
                <a:cs typeface="Arial"/>
              </a:rPr>
              <a:t>Гайнулаевна</a:t>
            </a:r>
            <a:endParaRPr lang="ru-RU" sz="2800" b="1" dirty="0" err="1">
              <a:solidFill>
                <a:srgbClr val="006600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endParaRPr lang="ru-RU" sz="2800" b="1" dirty="0">
              <a:solidFill>
                <a:srgbClr val="006600"/>
              </a:solidFill>
              <a:latin typeface="Arial"/>
              <a:cs typeface="Arial"/>
            </a:endParaRPr>
          </a:p>
          <a:p>
            <a:pPr algn="ctr">
              <a:buNone/>
            </a:pPr>
            <a:endParaRPr lang="ru-RU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Заголовок 11"/>
          <p:cNvPicPr>
            <a:picLocks noGrp="1" noChangeArrowheads="1"/>
          </p:cNvPicPr>
          <p:nvPr>
            <p:ph type="title"/>
          </p:nvPr>
        </p:nvPicPr>
        <p:blipFill>
          <a:blip r:embed="rId2" cstate="print"/>
          <a:stretch>
            <a:fillRect/>
          </a:stretch>
        </p:blipFill>
        <p:spPr>
          <a:xfrm>
            <a:off x="685800" y="481564"/>
            <a:ext cx="6870700" cy="941871"/>
          </a:xfrm>
          <a:noFill/>
          <a:ln/>
        </p:spPr>
      </p:pic>
      <p:sp>
        <p:nvSpPr>
          <p:cNvPr id="219140" name="Rectangle 1"/>
          <p:cNvSpPr>
            <a:spLocks noGrp="1" noChangeArrowheads="1"/>
          </p:cNvSpPr>
          <p:nvPr>
            <p:ph idx="1"/>
          </p:nvPr>
        </p:nvSpPr>
        <p:spPr>
          <a:noFill/>
          <a:ln/>
        </p:spPr>
        <p:txBody>
          <a:bodyPr/>
          <a:lstStyle/>
          <a:p>
            <a:pPr lvl="1">
              <a:buFontTx/>
              <a:buNone/>
            </a:pPr>
            <a:r>
              <a:rPr lang="ru-RU" sz="2400" b="1">
                <a:latin typeface="Times New Roman" pitchFamily="18" charset="0"/>
              </a:rPr>
              <a:t>- Азарова Л.Н. Как развивать творческую индивидуальность младших  школьников // Начальная школа.- 1998 г.-№4.-с.80-81.</a:t>
            </a:r>
          </a:p>
          <a:p>
            <a:pPr lvl="1">
              <a:buFontTx/>
              <a:buNone/>
            </a:pPr>
            <a:r>
              <a:rPr lang="ru-RU" sz="2400" b="1">
                <a:latin typeface="Times New Roman" pitchFamily="18" charset="0"/>
              </a:rPr>
              <a:t>- Сидoрчук Т.А. Фoрмирoвaниe крeaтивнoсти личнoсти нa нaчaльнoм этaпe ee стaнoвлeния нa oснoвe систeмы твoрчeских зaдaний: Дис. … кaнд. пeд. нaук. - М., 1998. - 150</a:t>
            </a:r>
            <a:r>
              <a:rPr lang="ru-RU" b="1"/>
              <a:t> с.</a:t>
            </a:r>
            <a:r>
              <a:rPr lang="ru-RU"/>
              <a:t> </a:t>
            </a:r>
            <a:endParaRPr lang="ru-RU" b="1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</TotalTime>
  <Words>656</Words>
  <Application>Microsoft Office PowerPoint</Application>
  <PresentationFormat>Экран (4:3)</PresentationFormat>
  <Paragraphs>102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Поток</vt:lpstr>
      <vt:lpstr>Презентация педагогического опыта</vt:lpstr>
      <vt:lpstr>Методическая тема:</vt:lpstr>
      <vt:lpstr>Актуальность</vt:lpstr>
      <vt:lpstr>Публикация «Секреты воспитания креативных детей»</vt:lpstr>
      <vt:lpstr>Презентация</vt:lpstr>
      <vt:lpstr>Творческие задания в 1 классе</vt:lpstr>
      <vt:lpstr>Виды творческих заданий 2-3 кл</vt:lpstr>
      <vt:lpstr>Виды творческих заданий 4 кл.</vt:lpstr>
      <vt:lpstr>                      Игра</vt:lpstr>
      <vt:lpstr>Пути решения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Спасибо за внимание!</vt:lpstr>
      <vt:lpstr>Слайд 22</vt:lpstr>
    </vt:vector>
  </TitlesOfParts>
  <Company>Win7 Project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педагогического опыта</dc:title>
  <dc:creator>Win7 64 SP1</dc:creator>
  <cp:lastModifiedBy>Win7 64 SP1</cp:lastModifiedBy>
  <cp:revision>9</cp:revision>
  <dcterms:created xsi:type="dcterms:W3CDTF">2021-03-03T18:37:07Z</dcterms:created>
  <dcterms:modified xsi:type="dcterms:W3CDTF">2021-03-05T18:00:26Z</dcterms:modified>
</cp:coreProperties>
</file>