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56" r:id="rId2"/>
    <p:sldId id="260" r:id="rId3"/>
    <p:sldId id="257" r:id="rId4"/>
    <p:sldId id="259" r:id="rId5"/>
    <p:sldId id="261" r:id="rId6"/>
    <p:sldId id="262" r:id="rId7"/>
    <p:sldId id="264" r:id="rId8"/>
    <p:sldId id="265" r:id="rId9"/>
    <p:sldId id="266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088" autoAdjust="0"/>
    <p:restoredTop sz="94660"/>
  </p:normalViewPr>
  <p:slideViewPr>
    <p:cSldViewPr>
      <p:cViewPr varScale="1">
        <p:scale>
          <a:sx n="100" d="100"/>
          <a:sy n="100" d="100"/>
        </p:scale>
        <p:origin x="-43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EB0A54-AE55-4F76-9439-7DF95DE6FA1D}" type="datetimeFigureOut">
              <a:rPr lang="ru-RU" smtClean="0"/>
              <a:t>14.11.2013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3B045F-F566-4B43-8BB2-263A7D4BE6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5040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3B045F-F566-4B43-8BB2-263A7D4BE625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56863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Overla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14.11.2013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8" name="Group 7"/>
          <p:cNvGrpSpPr/>
          <p:nvPr/>
        </p:nvGrpSpPr>
        <p:grpSpPr>
          <a:xfrm>
            <a:off x="1194101" y="2887530"/>
            <a:ext cx="6779110" cy="923330"/>
            <a:chOff x="1172584" y="1381459"/>
            <a:chExt cx="6779110" cy="923330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ln w="3175">
                    <a:solidFill>
                      <a:schemeClr val="tx2">
                        <a:alpha val="60000"/>
                      </a:schemeClr>
                    </a:solidFill>
                  </a:ln>
                  <a:solidFill>
                    <a:schemeClr val="tx2">
                      <a:lumMod val="90000"/>
                    </a:scheme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</a:rPr>
                <a:t></a:t>
              </a:r>
              <a:endParaRPr lang="en-US" sz="5400" dirty="0">
                <a:ln w="3175">
                  <a:solidFill>
                    <a:schemeClr val="tx2">
                      <a:alpha val="60000"/>
                    </a:schemeClr>
                  </a:solidFill>
                </a:ln>
                <a:solidFill>
                  <a:schemeClr val="tx2">
                    <a:lumMod val="90000"/>
                  </a:schemeClr>
                </a:solidFill>
                <a:effectLst>
                  <a:outerShdw blurRad="34925" dist="12700" dir="14400000" algn="ctr" rotWithShape="0">
                    <a:srgbClr val="000000">
                      <a:alpha val="21000"/>
                    </a:srgbClr>
                  </a:outerShdw>
                </a:effectLst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341" y="1387737"/>
            <a:ext cx="6777318" cy="1731982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6786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2500"/>
    </mc:Choice>
    <mc:Fallback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14.11.2013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grpSp>
        <p:nvGrpSpPr>
          <p:cNvPr id="12" name="Group 11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3" name="TextBox 12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4" name="Straight Connector 13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2500"/>
    </mc:Choice>
    <mc:Fallback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verOverlay.pn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1172584" y="2887579"/>
            <a:ext cx="6779110" cy="923330"/>
            <a:chOff x="1172584" y="1381459"/>
            <a:chExt cx="6779110" cy="923330"/>
          </a:xfrm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7412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40" y="1204857"/>
            <a:ext cx="7754713" cy="1910716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8" y="3767316"/>
            <a:ext cx="7734747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14.11.2013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2500"/>
    </mc:Choice>
    <mc:Fallback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14.11.2013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387705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387705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/>
    </mc:Choice>
    <mc:Fallback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1560" y="2240280"/>
            <a:ext cx="3442446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8488" y="2947595"/>
            <a:ext cx="3803904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2306" y="2240280"/>
            <a:ext cx="3447288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944368"/>
            <a:ext cx="3799728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14.11.2013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4" name="Group 13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6" name="TextBox 15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7" name="Straight Connector 16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/>
    </mc:Choice>
    <mc:Fallback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14.11.2013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0" name="Group 9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/>
    </mc:Choice>
    <mc:Fallback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14.11.2013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/>
    </mc:Choice>
    <mc:Fallback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4579" y="1678195"/>
            <a:ext cx="3422483" cy="188692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001" y="559398"/>
            <a:ext cx="4116667" cy="5566765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4579" y="3603812"/>
            <a:ext cx="3411725" cy="2517289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14.11.2013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/>
    </mc:Choice>
    <mc:Fallback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731" y="4668818"/>
            <a:ext cx="7767021" cy="644729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183792" y="666965"/>
            <a:ext cx="4772156" cy="3598016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8489" y="5324306"/>
            <a:ext cx="7756264" cy="80486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14.11.2013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/>
    </mc:Choice>
    <mc:Fallback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14.11.2013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1" name="Group 10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5" name="TextBox 14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/>
    </mc:Choice>
    <mc:Fallback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6560" y="559398"/>
            <a:ext cx="1678193" cy="556676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8488" y="849854"/>
            <a:ext cx="5507917" cy="502382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14.11.2013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1" name="Group 10"/>
          <p:cNvGrpSpPr/>
          <p:nvPr/>
        </p:nvGrpSpPr>
        <p:grpSpPr>
          <a:xfrm rot="5400000">
            <a:off x="3909050" y="2880823"/>
            <a:ext cx="5480154" cy="923330"/>
            <a:chOff x="1815339" y="1381459"/>
            <a:chExt cx="5480154" cy="923330"/>
          </a:xfrm>
        </p:grpSpPr>
        <p:sp>
          <p:nvSpPr>
            <p:cNvPr id="12" name="TextBox 11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 flipV="1">
              <a:off x="1815339" y="1924709"/>
              <a:ext cx="2468880" cy="2505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4826613" y="1927417"/>
              <a:ext cx="2468880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/>
    </mc:Choice>
    <mc:Fallback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1054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7" y="2248347"/>
            <a:ext cx="7745505" cy="38778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0378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14.11.2013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6144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9264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2500"/>
    </mc:Choice>
    <mc:Fallback>
      <p:transition spd="slow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77724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"/>
        <a:defRPr sz="2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50876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82880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14884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0.jpe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9.jpeg"/><Relationship Id="rId11" Type="http://schemas.openxmlformats.org/officeDocument/2006/relationships/image" Target="../media/image13.jpeg"/><Relationship Id="rId5" Type="http://schemas.openxmlformats.org/officeDocument/2006/relationships/image" Target="../media/image8.jpeg"/><Relationship Id="rId10" Type="http://schemas.openxmlformats.org/officeDocument/2006/relationships/image" Target="../media/image12.jpe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sz="7200" dirty="0" smtClean="0"/>
              <a:t>Татары</a:t>
            </a:r>
            <a:endParaRPr lang="ru-RU" sz="72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80295" y="3573016"/>
            <a:ext cx="6400800" cy="175260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5" name="812a1e43d6d147.mp3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16018.6666"/>
                  <p14:fade out="2250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2523" y="6093296"/>
            <a:ext cx="432047" cy="432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9835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5000">
        <p14:flythrough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Флаг и герб </a:t>
            </a:r>
            <a:endParaRPr lang="ru-RU" dirty="0"/>
          </a:p>
        </p:txBody>
      </p:sp>
      <p:pic>
        <p:nvPicPr>
          <p:cNvPr id="1026" name="Picture 2" descr="C:\Users\User\Desktop\1271411000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780928"/>
            <a:ext cx="4429174" cy="2214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ser\Desktop\Coat_of_Arms_of_Tatarstan_gerb-600x6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2564904"/>
            <a:ext cx="2742803" cy="2742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4375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7000">
        <p14:prism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Татары говорят на татарском языке кыпчакской подгруппы тюркской группы алтайской семьи. Языки (диалекты) сибирских татар обнаруживают определённую близость к языку татар Поволжья и </a:t>
            </a:r>
            <a:r>
              <a:rPr lang="ru-RU" dirty="0" err="1"/>
              <a:t>Приуралья</a:t>
            </a:r>
            <a:r>
              <a:rPr lang="ru-RU" dirty="0"/>
              <a:t>. Литературный язык татар сформировался на основе среднего (казанского) диалекта.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Язык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754734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Tm="20000">
        <p14:honeycomb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/>
              <a:t>Благодаря истории и географическому местоположению Татарстана его культура развивалась на стыке двух крупных цивилизаций: восточной и западной, чем во многом объясняется ее многообразие. </a:t>
            </a:r>
          </a:p>
          <a:p>
            <a:r>
              <a:rPr lang="ru-RU" dirty="0"/>
              <a:t>Татарский народ хранит многовековые традиции своих предков – булгар. Особое место в жизни булгар и современных татар всегда играла </a:t>
            </a:r>
            <a:r>
              <a:rPr lang="ru-RU" dirty="0" smtClean="0"/>
              <a:t>литература, </a:t>
            </a:r>
            <a:r>
              <a:rPr lang="ru-RU" smtClean="0"/>
              <a:t>а традиции заложены </a:t>
            </a:r>
            <a:r>
              <a:rPr lang="ru-RU" dirty="0"/>
              <a:t>в XIII </a:t>
            </a:r>
            <a:r>
              <a:rPr lang="ru-RU" dirty="0" smtClean="0"/>
              <a:t>веке.</a:t>
            </a:r>
          </a:p>
          <a:p>
            <a:r>
              <a:rPr lang="ru-RU" dirty="0"/>
              <a:t> Традиционным жилищем татар Среднего Поволжья и </a:t>
            </a:r>
            <a:r>
              <a:rPr lang="ru-RU" dirty="0" err="1"/>
              <a:t>Приуралья</a:t>
            </a:r>
            <a:r>
              <a:rPr lang="ru-RU" dirty="0"/>
              <a:t> была срубная изба, отгороженная от улицы забором. Внешний фасад украшался многоцветной росписью. У астраханских татар, сохранивших некоторые свои степные скотоводческие традиции, в качестве летнего жилища бытовала юрта.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История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57193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30000">
        <p14:glitter pattern="hexagon"/>
      </p:transition>
    </mc:Choice>
    <mc:Fallback>
      <p:transition spd="slow" advTm="3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Национальный костюм</a:t>
            </a:r>
            <a:endParaRPr lang="ru-RU" dirty="0"/>
          </a:p>
        </p:txBody>
      </p:sp>
      <p:pic>
        <p:nvPicPr>
          <p:cNvPr id="4" name="Picture 2" descr="C:\Users\User\Desktop\283780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988840"/>
            <a:ext cx="2808312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563888" y="2060848"/>
            <a:ext cx="468052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Одежда мужчин и женщин состояла из шаровар с широким шагом и рубашки (у женщин дополнялась вышитым нагрудником), на которую надевался безрукавный камзол. Верхней одеждой служили казакин, а зимой — стёганый бешмет или шуба. Головной убор мужчин — тюбетейка, а поверх неё — полусферическая шапка на меху или войлочная шляпа; у женщин — вышитая бархатная шапочка (</a:t>
            </a:r>
            <a:r>
              <a:rPr lang="ru-RU" dirty="0" err="1"/>
              <a:t>калфак</a:t>
            </a:r>
            <a:r>
              <a:rPr lang="ru-RU" dirty="0"/>
              <a:t>) и платок. Традиционная обувь — кожаные ичиги с мягкой подошвой, вне дома на них надевали кожаные калоши. Для костюма женщин было характерно обилие металлических украшений.</a:t>
            </a:r>
          </a:p>
        </p:txBody>
      </p:sp>
    </p:spTree>
    <p:extLst>
      <p:ext uri="{BB962C8B-B14F-4D97-AF65-F5344CB8AC3E}">
        <p14:creationId xmlns:p14="http://schemas.microsoft.com/office/powerpoint/2010/main" val="1512436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 advTm="30000">
        <p14:switch dir="r"/>
      </p:transition>
    </mc:Choice>
    <mc:Fallback>
      <p:transition spd="slow" advTm="3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18545" y="404664"/>
            <a:ext cx="7756263" cy="1054250"/>
          </a:xfrm>
        </p:spPr>
        <p:txBody>
          <a:bodyPr/>
          <a:lstStyle/>
          <a:p>
            <a:r>
              <a:rPr lang="ru-RU" smtClean="0"/>
              <a:t>Достопримечательности</a:t>
            </a:r>
            <a:endParaRPr lang="ru-RU" dirty="0"/>
          </a:p>
        </p:txBody>
      </p:sp>
      <p:pic>
        <p:nvPicPr>
          <p:cNvPr id="3075" name="Picture 3" descr="C:\Users\User\Desktop\99342333_1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2132856"/>
            <a:ext cx="2058090" cy="1710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User\Desktop\1311787038389_middle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6334360" y="4509120"/>
            <a:ext cx="2312654" cy="1758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User\Desktop\Kazan_Kremlin_Suyumbika_tower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509121"/>
            <a:ext cx="1782762" cy="1781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5953888" y="3865508"/>
            <a:ext cx="243438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dirty="0"/>
              <a:t>Метро республики Татарстан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511483" y="6298515"/>
            <a:ext cx="158043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dirty="0"/>
              <a:t>Башня </a:t>
            </a:r>
            <a:r>
              <a:rPr lang="ru-RU" sz="1400" dirty="0" err="1"/>
              <a:t>Сююмбике</a:t>
            </a:r>
            <a:endParaRPr lang="ru-RU" sz="1400" dirty="0"/>
          </a:p>
        </p:txBody>
      </p:sp>
      <p:pic>
        <p:nvPicPr>
          <p:cNvPr id="15" name="812a1e43d6d147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 flipV="1">
            <a:off x="565423" y="6773056"/>
            <a:ext cx="169887" cy="169887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 rot="10800000" flipV="1">
            <a:off x="5953888" y="6251292"/>
            <a:ext cx="30106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100" dirty="0"/>
              <a:t>"</a:t>
            </a:r>
            <a:r>
              <a:rPr lang="ru-RU" sz="1400" dirty="0"/>
              <a:t>Казанская Ривьера</a:t>
            </a:r>
            <a:r>
              <a:rPr lang="ru-RU" sz="1100" dirty="0"/>
              <a:t>"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2205038"/>
            <a:ext cx="2309847" cy="16604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Прямоугольник 11"/>
          <p:cNvSpPr/>
          <p:nvPr/>
        </p:nvSpPr>
        <p:spPr>
          <a:xfrm rot="10800000" flipV="1">
            <a:off x="395536" y="3936385"/>
            <a:ext cx="331236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/>
              <a:t>Железнодорожный </a:t>
            </a:r>
            <a:r>
              <a:rPr lang="ru-RU" sz="1400" dirty="0"/>
              <a:t>вокзал </a:t>
            </a:r>
            <a:r>
              <a:rPr lang="ru-RU" sz="1400" dirty="0" smtClean="0"/>
              <a:t>Казани</a:t>
            </a:r>
            <a:endParaRPr lang="ru-RU" sz="14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4861" y="2205038"/>
            <a:ext cx="2309620" cy="16604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3066231" y="3933056"/>
            <a:ext cx="264285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/>
              <a:t>       Деревня </a:t>
            </a:r>
            <a:r>
              <a:rPr lang="ru-RU" sz="1400" dirty="0"/>
              <a:t>универсиады </a:t>
            </a:r>
          </a:p>
        </p:txBody>
      </p:sp>
      <p:pic>
        <p:nvPicPr>
          <p:cNvPr id="22" name="Рисунок 21" descr="C:\Users\User\Desktop\img2012021122595340.jpg"/>
          <p:cNvPicPr/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2019" y="4368159"/>
            <a:ext cx="2407072" cy="1798495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Rectangle 5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3155535" y="6082015"/>
            <a:ext cx="300307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/>
              <a:t>Мечеть «Казан Нуры» («луч </a:t>
            </a:r>
            <a:r>
              <a:rPr lang="ru-RU" sz="1400" dirty="0" smtClean="0"/>
              <a:t>света»)</a:t>
            </a:r>
            <a:endParaRPr lang="ru-RU" sz="1400" dirty="0"/>
          </a:p>
        </p:txBody>
      </p:sp>
      <p:sp>
        <p:nvSpPr>
          <p:cNvPr id="10" name="Объект 9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906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0000">
        <p14:window dir="vert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6218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1" y="404815"/>
            <a:ext cx="2180681" cy="15840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755651" y="2187575"/>
            <a:ext cx="234552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/>
              <a:t>Казанский цирк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8401" y="404814"/>
            <a:ext cx="2203293" cy="15840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1" y="3685910"/>
            <a:ext cx="2155061" cy="15432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5663" y="3687299"/>
            <a:ext cx="2232247" cy="1595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369095"/>
            <a:ext cx="2376219" cy="16554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7818" y="3634009"/>
            <a:ext cx="2418637" cy="15951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6372199" y="5477597"/>
            <a:ext cx="2304255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/>
              <a:t>Театр </a:t>
            </a:r>
            <a:r>
              <a:rPr lang="ru-RU" sz="1400" dirty="0"/>
              <a:t>им. </a:t>
            </a:r>
            <a:r>
              <a:rPr lang="ru-RU" sz="1400" dirty="0" err="1"/>
              <a:t>М.Джалиля</a:t>
            </a:r>
            <a:r>
              <a:rPr lang="ru-RU" sz="1400" dirty="0"/>
              <a:t>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491881" y="1988840"/>
            <a:ext cx="241981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/>
              <a:t>         </a:t>
            </a:r>
          </a:p>
          <a:p>
            <a:r>
              <a:rPr lang="ru-RU" sz="1400" dirty="0"/>
              <a:t> </a:t>
            </a:r>
            <a:r>
              <a:rPr lang="ru-RU" sz="1400" dirty="0" smtClean="0"/>
              <a:t>         Мост Миллениум </a:t>
            </a:r>
            <a:endParaRPr lang="ru-RU" sz="1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83568" y="5282490"/>
            <a:ext cx="22527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/>
              <a:t>     Национальный музей                               Республики Татарстан</a:t>
            </a:r>
            <a:endParaRPr lang="ru-RU" sz="1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203848" y="5445224"/>
            <a:ext cx="280831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/>
              <a:t>Памятный знак "Географический </a:t>
            </a:r>
            <a:endParaRPr lang="ru-RU" sz="1400" dirty="0" smtClean="0"/>
          </a:p>
          <a:p>
            <a:r>
              <a:rPr lang="ru-RU" sz="1400" dirty="0" smtClean="0"/>
              <a:t>центр </a:t>
            </a:r>
            <a:r>
              <a:rPr lang="ru-RU" sz="1400" dirty="0"/>
              <a:t>Казани"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6476107" y="2191767"/>
            <a:ext cx="198205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/>
              <a:t>Храм всех религий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3879787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0000">
        <p14:flip dir="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238" y="245443"/>
            <a:ext cx="2925762" cy="2103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884238" y="2348880"/>
            <a:ext cx="28686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/>
              <a:t>Казанский речной порт </a:t>
            </a:r>
            <a:r>
              <a:rPr lang="ru-RU" dirty="0"/>
              <a:t> 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587" y="404813"/>
            <a:ext cx="2695749" cy="19440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 rot="10800000" flipH="1" flipV="1">
            <a:off x="5003587" y="2406549"/>
            <a:ext cx="325608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 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796136" y="2412383"/>
            <a:ext cx="271804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/>
              <a:t>Стадион</a:t>
            </a:r>
            <a:endParaRPr lang="ru-RU" sz="1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310939" y="5301208"/>
            <a:ext cx="655517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  <a:p>
            <a:endParaRPr lang="ru-RU" sz="3600" b="1" i="1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8" name="Picture 3" descr="C:\Users\User\Desktop\i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238" y="2799512"/>
            <a:ext cx="2925762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1474402" y="4456914"/>
            <a:ext cx="16882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Голубая мечеть</a:t>
            </a:r>
          </a:p>
        </p:txBody>
      </p:sp>
      <p:pic>
        <p:nvPicPr>
          <p:cNvPr id="10" name="Picture 8" descr="C:\Users\User\Desktop\img201206081100167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799512"/>
            <a:ext cx="2678848" cy="1758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5782644" y="4576808"/>
            <a:ext cx="153118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dirty="0"/>
              <a:t>Мечеть  «Булгар»</a:t>
            </a:r>
          </a:p>
        </p:txBody>
      </p:sp>
    </p:spTree>
    <p:extLst>
      <p:ext uri="{BB962C8B-B14F-4D97-AF65-F5344CB8AC3E}">
        <p14:creationId xmlns:p14="http://schemas.microsoft.com/office/powerpoint/2010/main" val="2644822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0000">
        <p14:prism isContent="1" isInverted="1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ru-RU" b="1" i="1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b="1" i="1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ru-RU" b="1" i="1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b="1" i="1" dirty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ru-RU" b="1" i="1" dirty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b="1" i="1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ru-RU" b="1" i="1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b="1" i="1" dirty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ru-RU" b="1" i="1" dirty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b="1" i="1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ru-RU" b="1" i="1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b="1" i="1" dirty="0" smtClean="0">
                <a:solidFill>
                  <a:schemeClr val="tx2">
                    <a:lumMod val="50000"/>
                  </a:schemeClr>
                </a:solidFill>
              </a:rPr>
              <a:t>Спасибо </a:t>
            </a:r>
            <a:r>
              <a:rPr lang="ru-RU" b="1" i="1" dirty="0">
                <a:solidFill>
                  <a:schemeClr val="tx2">
                    <a:lumMod val="50000"/>
                  </a:schemeClr>
                </a:solidFill>
              </a:rPr>
              <a:t>за просмотр!</a:t>
            </a:r>
            <a:br>
              <a:rPr lang="ru-RU" b="1" i="1" dirty="0">
                <a:solidFill>
                  <a:schemeClr val="tx2">
                    <a:lumMod val="50000"/>
                  </a:schemeClr>
                </a:solidFill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01389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7000">
        <p14:flash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вердый переплет">
  <a:themeElements>
    <a:clrScheme name="Твердый переплет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Твердый переплет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Твердый переплет">
      <a:fillStyleLst>
        <a:solidFill>
          <a:schemeClr val="phClr"/>
        </a:solidFill>
        <a:solidFill>
          <a:schemeClr val="phClr">
            <a:tint val="68000"/>
            <a:shade val="94000"/>
            <a:satMod val="300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80000"/>
                <a:lumMod val="98000"/>
              </a:schemeClr>
            </a:gs>
            <a:gs pos="100000">
              <a:schemeClr val="phClr">
                <a:satMod val="130000"/>
              </a:schemeClr>
            </a:gs>
          </a:gsLst>
          <a:lin ang="5160000" scaled="0"/>
        </a:gradFill>
      </a:fillStyleLst>
      <a:lnStyleLst>
        <a:ln w="12700" cap="flat" cmpd="sng" algn="ctr">
          <a:solidFill>
            <a:schemeClr val="phClr">
              <a:shade val="90000"/>
              <a:lumMod val="90000"/>
            </a:schemeClr>
          </a:solidFill>
          <a:prstDash val="solid"/>
        </a:ln>
        <a:ln w="1905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12700" dir="5400000" rotWithShape="0">
              <a:srgbClr val="000000">
                <a:alpha val="1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6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400000"/>
            </a:lightRig>
          </a:scene3d>
          <a:sp3d>
            <a:bevelT w="25400" h="25400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Hardcover</Template>
  <TotalTime>202</TotalTime>
  <Words>299</Words>
  <Application>Microsoft Office PowerPoint</Application>
  <PresentationFormat>Экран (4:3)</PresentationFormat>
  <Paragraphs>32</Paragraphs>
  <Slides>9</Slides>
  <Notes>1</Notes>
  <HiddenSlides>0</HiddenSlides>
  <MMClips>2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Твердый переплет</vt:lpstr>
      <vt:lpstr>Татары</vt:lpstr>
      <vt:lpstr>Флаг и герб </vt:lpstr>
      <vt:lpstr>Язык</vt:lpstr>
      <vt:lpstr>История</vt:lpstr>
      <vt:lpstr>Национальный костюм</vt:lpstr>
      <vt:lpstr>Достопримечательности</vt:lpstr>
      <vt:lpstr>Презентация PowerPoint</vt:lpstr>
      <vt:lpstr>Презентация PowerPoint</vt:lpstr>
      <vt:lpstr>      Спасибо за просмотр!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Татары</dc:title>
  <dc:creator>User</dc:creator>
  <cp:lastModifiedBy>User</cp:lastModifiedBy>
  <cp:revision>22</cp:revision>
  <dcterms:created xsi:type="dcterms:W3CDTF">2013-11-13T12:30:08Z</dcterms:created>
  <dcterms:modified xsi:type="dcterms:W3CDTF">2013-11-14T16:46:49Z</dcterms:modified>
</cp:coreProperties>
</file>