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632" autoAdjust="0"/>
    <p:restoredTop sz="86299" autoAdjust="0"/>
  </p:normalViewPr>
  <p:slideViewPr>
    <p:cSldViewPr>
      <p:cViewPr>
        <p:scale>
          <a:sx n="81" d="100"/>
          <a:sy n="81" d="100"/>
        </p:scale>
        <p:origin x="-1692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Русский язык </c:v>
                </c:pt>
                <c:pt idx="1">
                  <c:v>Математика</c:v>
                </c:pt>
                <c:pt idx="2">
                  <c:v>Окружающий мир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</c:v>
                </c:pt>
                <c:pt idx="1">
                  <c:v>84</c:v>
                </c:pt>
                <c:pt idx="2">
                  <c:v>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Русский язык </c:v>
                </c:pt>
                <c:pt idx="1">
                  <c:v>Математика</c:v>
                </c:pt>
                <c:pt idx="2">
                  <c:v>Окружающий мир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23</c:v>
                </c:pt>
                <c:pt idx="1">
                  <c:v>58</c:v>
                </c:pt>
                <c:pt idx="2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178944"/>
        <c:axId val="142188928"/>
      </c:barChart>
      <c:catAx>
        <c:axId val="142178944"/>
        <c:scaling>
          <c:orientation val="minMax"/>
        </c:scaling>
        <c:delete val="0"/>
        <c:axPos val="b"/>
        <c:majorTickMark val="out"/>
        <c:minorTickMark val="none"/>
        <c:tickLblPos val="nextTo"/>
        <c:crossAx val="142188928"/>
        <c:crosses val="autoZero"/>
        <c:auto val="1"/>
        <c:lblAlgn val="ctr"/>
        <c:lblOffset val="100"/>
        <c:noMultiLvlLbl val="0"/>
      </c:catAx>
      <c:valAx>
        <c:axId val="142188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178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Русский язык</c:v>
                </c:pt>
                <c:pt idx="1">
                  <c:v>Математика</c:v>
                </c:pt>
                <c:pt idx="2">
                  <c:v>История </c:v>
                </c:pt>
                <c:pt idx="3">
                  <c:v>Биология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55</c:v>
                </c:pt>
                <c:pt idx="1">
                  <c:v>45</c:v>
                </c:pt>
                <c:pt idx="2">
                  <c:v>53</c:v>
                </c:pt>
                <c:pt idx="3">
                  <c:v>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Русский язык</c:v>
                </c:pt>
                <c:pt idx="1">
                  <c:v>Математика</c:v>
                </c:pt>
                <c:pt idx="2">
                  <c:v>История </c:v>
                </c:pt>
                <c:pt idx="3">
                  <c:v>Биология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</c:v>
                </c:pt>
                <c:pt idx="1">
                  <c:v>35</c:v>
                </c:pt>
                <c:pt idx="2">
                  <c:v>10</c:v>
                </c:pt>
                <c:pt idx="3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91200"/>
        <c:axId val="143092736"/>
      </c:barChart>
      <c:catAx>
        <c:axId val="143091200"/>
        <c:scaling>
          <c:orientation val="minMax"/>
        </c:scaling>
        <c:delete val="0"/>
        <c:axPos val="b"/>
        <c:majorTickMark val="out"/>
        <c:minorTickMark val="none"/>
        <c:tickLblPos val="nextTo"/>
        <c:crossAx val="143092736"/>
        <c:crosses val="autoZero"/>
        <c:auto val="1"/>
        <c:lblAlgn val="ctr"/>
        <c:lblOffset val="100"/>
        <c:noMultiLvlLbl val="0"/>
      </c:catAx>
      <c:valAx>
        <c:axId val="143092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091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Русский язык </c:v>
                </c:pt>
                <c:pt idx="1">
                  <c:v>Математика</c:v>
                </c:pt>
                <c:pt idx="2">
                  <c:v>История</c:v>
                </c:pt>
                <c:pt idx="3">
                  <c:v>Обществознание</c:v>
                </c:pt>
                <c:pt idx="4">
                  <c:v>География</c:v>
                </c:pt>
                <c:pt idx="5">
                  <c:v>Биология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42</c:v>
                </c:pt>
                <c:pt idx="1">
                  <c:v>37</c:v>
                </c:pt>
                <c:pt idx="2">
                  <c:v>38</c:v>
                </c:pt>
                <c:pt idx="3">
                  <c:v>45</c:v>
                </c:pt>
                <c:pt idx="4">
                  <c:v>87</c:v>
                </c:pt>
                <c:pt idx="5">
                  <c:v>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Русский язык </c:v>
                </c:pt>
                <c:pt idx="1">
                  <c:v>Математика</c:v>
                </c:pt>
                <c:pt idx="2">
                  <c:v>История</c:v>
                </c:pt>
                <c:pt idx="3">
                  <c:v>Обществознание</c:v>
                </c:pt>
                <c:pt idx="4">
                  <c:v>География</c:v>
                </c:pt>
                <c:pt idx="5">
                  <c:v>Биология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16</c:v>
                </c:pt>
                <c:pt idx="1">
                  <c:v>10</c:v>
                </c:pt>
                <c:pt idx="2">
                  <c:v>16</c:v>
                </c:pt>
                <c:pt idx="3">
                  <c:v>6</c:v>
                </c:pt>
                <c:pt idx="4">
                  <c:v>38</c:v>
                </c:pt>
                <c:pt idx="5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148544"/>
        <c:axId val="143150080"/>
      </c:barChart>
      <c:catAx>
        <c:axId val="143148544"/>
        <c:scaling>
          <c:orientation val="minMax"/>
        </c:scaling>
        <c:delete val="0"/>
        <c:axPos val="b"/>
        <c:majorTickMark val="out"/>
        <c:minorTickMark val="none"/>
        <c:tickLblPos val="nextTo"/>
        <c:crossAx val="143150080"/>
        <c:crosses val="autoZero"/>
        <c:auto val="1"/>
        <c:lblAlgn val="ctr"/>
        <c:lblOffset val="100"/>
        <c:noMultiLvlLbl val="0"/>
      </c:catAx>
      <c:valAx>
        <c:axId val="143150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1485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Русский язык</c:v>
                </c:pt>
                <c:pt idx="1">
                  <c:v>Математика</c:v>
                </c:pt>
                <c:pt idx="2">
                  <c:v>История</c:v>
                </c:pt>
                <c:pt idx="3">
                  <c:v>Обществознание</c:v>
                </c:pt>
                <c:pt idx="4">
                  <c:v>География </c:v>
                </c:pt>
                <c:pt idx="5">
                  <c:v>Биология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47</c:v>
                </c:pt>
                <c:pt idx="1">
                  <c:v>36</c:v>
                </c:pt>
                <c:pt idx="2">
                  <c:v>52</c:v>
                </c:pt>
                <c:pt idx="3">
                  <c:v>63</c:v>
                </c:pt>
                <c:pt idx="4">
                  <c:v>85</c:v>
                </c:pt>
                <c:pt idx="5">
                  <c:v>55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Русский язык</c:v>
                </c:pt>
                <c:pt idx="1">
                  <c:v>Математика</c:v>
                </c:pt>
                <c:pt idx="2">
                  <c:v>История</c:v>
                </c:pt>
                <c:pt idx="3">
                  <c:v>Обществознание</c:v>
                </c:pt>
                <c:pt idx="4">
                  <c:v>География </c:v>
                </c:pt>
                <c:pt idx="5">
                  <c:v>Биология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19</c:v>
                </c:pt>
                <c:pt idx="1">
                  <c:v>8</c:v>
                </c:pt>
                <c:pt idx="2">
                  <c:v>16</c:v>
                </c:pt>
                <c:pt idx="3">
                  <c:v>25</c:v>
                </c:pt>
                <c:pt idx="4">
                  <c:v>39</c:v>
                </c:pt>
                <c:pt idx="5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192448"/>
        <c:axId val="143193984"/>
      </c:barChart>
      <c:catAx>
        <c:axId val="143192448"/>
        <c:scaling>
          <c:orientation val="minMax"/>
        </c:scaling>
        <c:delete val="0"/>
        <c:axPos val="b"/>
        <c:majorTickMark val="out"/>
        <c:minorTickMark val="none"/>
        <c:tickLblPos val="nextTo"/>
        <c:crossAx val="143193984"/>
        <c:crosses val="autoZero"/>
        <c:auto val="1"/>
        <c:lblAlgn val="ctr"/>
        <c:lblOffset val="100"/>
        <c:noMultiLvlLbl val="0"/>
      </c:catAx>
      <c:valAx>
        <c:axId val="14319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1924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Русский язык</c:v>
                </c:pt>
                <c:pt idx="1">
                  <c:v>Математика</c:v>
                </c:pt>
                <c:pt idx="2">
                  <c:v>История</c:v>
                </c:pt>
                <c:pt idx="3">
                  <c:v>Обществознание</c:v>
                </c:pt>
                <c:pt idx="4">
                  <c:v>География</c:v>
                </c:pt>
                <c:pt idx="5">
                  <c:v>Биология</c:v>
                </c:pt>
                <c:pt idx="6">
                  <c:v>Химия</c:v>
                </c:pt>
                <c:pt idx="7">
                  <c:v>Физика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36</c:v>
                </c:pt>
                <c:pt idx="1">
                  <c:v>50</c:v>
                </c:pt>
                <c:pt idx="2">
                  <c:v>71</c:v>
                </c:pt>
                <c:pt idx="3">
                  <c:v>8</c:v>
                </c:pt>
                <c:pt idx="4">
                  <c:v>83</c:v>
                </c:pt>
                <c:pt idx="5">
                  <c:v>83</c:v>
                </c:pt>
                <c:pt idx="6">
                  <c:v>93</c:v>
                </c:pt>
                <c:pt idx="7">
                  <c:v>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Русский язык</c:v>
                </c:pt>
                <c:pt idx="1">
                  <c:v>Математика</c:v>
                </c:pt>
                <c:pt idx="2">
                  <c:v>История</c:v>
                </c:pt>
                <c:pt idx="3">
                  <c:v>Обществознание</c:v>
                </c:pt>
                <c:pt idx="4">
                  <c:v>География</c:v>
                </c:pt>
                <c:pt idx="5">
                  <c:v>Биология</c:v>
                </c:pt>
                <c:pt idx="6">
                  <c:v>Химия</c:v>
                </c:pt>
                <c:pt idx="7">
                  <c:v>Физика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20</c:v>
                </c:pt>
                <c:pt idx="1">
                  <c:v>4</c:v>
                </c:pt>
                <c:pt idx="2">
                  <c:v>36</c:v>
                </c:pt>
                <c:pt idx="3">
                  <c:v>7</c:v>
                </c:pt>
                <c:pt idx="4">
                  <c:v>50</c:v>
                </c:pt>
                <c:pt idx="5">
                  <c:v>50</c:v>
                </c:pt>
                <c:pt idx="6">
                  <c:v>57</c:v>
                </c:pt>
                <c:pt idx="7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043776"/>
        <c:axId val="164049664"/>
      </c:barChart>
      <c:catAx>
        <c:axId val="164043776"/>
        <c:scaling>
          <c:orientation val="minMax"/>
        </c:scaling>
        <c:delete val="0"/>
        <c:axPos val="b"/>
        <c:majorTickMark val="out"/>
        <c:minorTickMark val="none"/>
        <c:tickLblPos val="nextTo"/>
        <c:crossAx val="164049664"/>
        <c:crosses val="autoZero"/>
        <c:auto val="1"/>
        <c:lblAlgn val="ctr"/>
        <c:lblOffset val="100"/>
        <c:noMultiLvlLbl val="0"/>
      </c:catAx>
      <c:valAx>
        <c:axId val="164049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0437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5C0DD-D0E9-458C-84E7-1FB0C8B2768A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3F5F0-C9CF-400B-8BCF-D494E92EB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361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sz="1600" b="1" i="1" dirty="0" smtClean="0">
                <a:latin typeface="Georgia" panose="02040502050405020303" pitchFamily="18" charset="0"/>
              </a:rPr>
              <a:t>Самые низкие результаты успеваемости по математике, по качеству по истории.</a:t>
            </a:r>
            <a:endParaRPr lang="ru-RU" sz="1600" b="1" i="1" dirty="0">
              <a:latin typeface="Georgia" panose="02040502050405020303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3F5F0-C9CF-400B-8BCF-D494E92EBF3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4830C41-AD03-4D5C-82AC-0C8CD9D1AA4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6A2BB05-D594-4665-90BD-3B697ABF68F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35283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smtClean="0">
                <a:latin typeface="Georgia" panose="02040502050405020303" pitchFamily="18" charset="0"/>
                <a:ea typeface="Microsoft JhengHei" panose="020B0604030504040204" pitchFamily="34" charset="-120"/>
              </a:rPr>
              <a:t>Педагогический совет по теме </a:t>
            </a:r>
            <a:br>
              <a:rPr lang="ru-RU" sz="2400" b="1" i="1" dirty="0" smtClean="0">
                <a:latin typeface="Georgia" panose="02040502050405020303" pitchFamily="18" charset="0"/>
                <a:ea typeface="Microsoft JhengHei" panose="020B0604030504040204" pitchFamily="34" charset="-120"/>
              </a:rPr>
            </a:br>
            <a:r>
              <a:rPr lang="ru-RU" sz="2400" b="1" i="1" dirty="0" smtClean="0">
                <a:latin typeface="Georgia" panose="02040502050405020303" pitchFamily="18" charset="0"/>
                <a:ea typeface="Microsoft JhengHei" panose="020B0604030504040204" pitchFamily="34" charset="-120"/>
              </a:rPr>
              <a:t>«</a:t>
            </a:r>
            <a:r>
              <a:rPr lang="ru-RU" sz="2400" b="1" i="1" dirty="0" smtClean="0">
                <a:latin typeface="Georgia" panose="02040502050405020303" pitchFamily="18" charset="0"/>
              </a:rPr>
              <a:t>Результаты внешних оценочных процедур (на примере ВПР – 2020) как компонент внутренней системы оценки качества образования»</a:t>
            </a:r>
            <a:r>
              <a:rPr lang="ru-RU" sz="2400" i="1" dirty="0" smtClean="0">
                <a:latin typeface="Georgia" panose="02040502050405020303" pitchFamily="18" charset="0"/>
              </a:rPr>
              <a:t/>
            </a:r>
            <a:br>
              <a:rPr lang="ru-RU" sz="2400" i="1" dirty="0" smtClean="0">
                <a:latin typeface="Georgia" panose="02040502050405020303" pitchFamily="18" charset="0"/>
              </a:rPr>
            </a:br>
            <a:endParaRPr lang="ru-RU" sz="2400" b="1" i="1" dirty="0">
              <a:latin typeface="Georgia" panose="02040502050405020303" pitchFamily="18" charset="0"/>
              <a:ea typeface="Microsoft JhengHei" panose="020B0604030504040204" pitchFamily="34" charset="-12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77071"/>
            <a:ext cx="7376864" cy="1944217"/>
          </a:xfrm>
        </p:spPr>
        <p:txBody>
          <a:bodyPr>
            <a:normAutofit/>
          </a:bodyPr>
          <a:lstStyle/>
          <a:p>
            <a:pPr algn="r"/>
            <a:r>
              <a:rPr lang="ru-RU" sz="1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Октябрь 2020г.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МКОУ </a:t>
            </a:r>
            <a:r>
              <a:rPr lang="ru-RU" sz="1600" b="1" dirty="0" err="1" smtClean="0">
                <a:solidFill>
                  <a:schemeClr val="tx1"/>
                </a:solidFill>
                <a:latin typeface="Georgia" panose="02040502050405020303" pitchFamily="18" charset="0"/>
              </a:rPr>
              <a:t>Ельцовская</a:t>
            </a:r>
            <a:r>
              <a:rPr lang="ru-RU" sz="1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 СОШ 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имени Героя Советского Союза </a:t>
            </a:r>
          </a:p>
          <a:p>
            <a:pPr algn="r"/>
            <a:r>
              <a:rPr lang="ru-RU" sz="1600" b="1" dirty="0" err="1" smtClean="0">
                <a:solidFill>
                  <a:schemeClr val="tx1"/>
                </a:solidFill>
                <a:latin typeface="Georgia" panose="02040502050405020303" pitchFamily="18" charset="0"/>
              </a:rPr>
              <a:t>Елесина</a:t>
            </a:r>
            <a:r>
              <a:rPr lang="ru-RU" sz="1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 М.В. 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Ельцовского района Алтайского края</a:t>
            </a:r>
            <a:endParaRPr lang="ru-RU" sz="16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1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193898"/>
              </p:ext>
            </p:extLst>
          </p:nvPr>
        </p:nvGraphicFramePr>
        <p:xfrm>
          <a:off x="251520" y="1628801"/>
          <a:ext cx="8496946" cy="5240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8"/>
                <a:gridCol w="864096"/>
                <a:gridCol w="864096"/>
                <a:gridCol w="864096"/>
                <a:gridCol w="792088"/>
                <a:gridCol w="792088"/>
                <a:gridCol w="792088"/>
                <a:gridCol w="1152128"/>
                <a:gridCol w="1152128"/>
              </a:tblGrid>
              <a:tr h="1194255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Предмет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Кол-во обучающихся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smtClean="0">
                          <a:latin typeface="Georgia" panose="02040502050405020303" pitchFamily="18" charset="0"/>
                        </a:rPr>
                        <a:t>Количество участников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baseline="0" dirty="0" smtClean="0">
                          <a:latin typeface="Georgia" panose="02040502050405020303" pitchFamily="18" charset="0"/>
                        </a:rPr>
                        <a:t>«5»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«4» и «5»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«3»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«2»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 успеваемости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знаний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663475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Русский язык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6649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Математика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2239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Окружающий мир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latin typeface="Georgia" panose="02040502050405020303" pitchFamily="18" charset="0"/>
              </a:rPr>
              <a:t>Сводная таблица результатов</a:t>
            </a:r>
            <a:br>
              <a:rPr lang="ru-RU" sz="3200" b="1" i="1" dirty="0" smtClean="0">
                <a:latin typeface="Georgia" panose="02040502050405020303" pitchFamily="18" charset="0"/>
              </a:rPr>
            </a:br>
            <a:r>
              <a:rPr lang="ru-RU" sz="3200" b="1" i="1" dirty="0" smtClean="0">
                <a:latin typeface="Georgia" panose="02040502050405020303" pitchFamily="18" charset="0"/>
              </a:rPr>
              <a:t>ВПР 5 классы </a:t>
            </a:r>
            <a:endParaRPr lang="ru-RU" sz="32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819925"/>
              </p:ext>
            </p:extLst>
          </p:nvPr>
        </p:nvGraphicFramePr>
        <p:xfrm>
          <a:off x="251520" y="1628801"/>
          <a:ext cx="8496946" cy="5223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92090"/>
                <a:gridCol w="864096"/>
                <a:gridCol w="864096"/>
                <a:gridCol w="792088"/>
                <a:gridCol w="792088"/>
                <a:gridCol w="792088"/>
                <a:gridCol w="1152128"/>
                <a:gridCol w="1152128"/>
              </a:tblGrid>
              <a:tr h="1368151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Предмет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Кол-во обучающихся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smtClean="0">
                          <a:latin typeface="Georgia" panose="02040502050405020303" pitchFamily="18" charset="0"/>
                        </a:rPr>
                        <a:t>Количество участников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baseline="0" dirty="0" smtClean="0">
                          <a:latin typeface="Georgia" panose="02040502050405020303" pitchFamily="18" charset="0"/>
                        </a:rPr>
                        <a:t>«5»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«4» и «5»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«3»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«2»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 успеваемости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знаний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663475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Русский язык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6649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Математика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2239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История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Биология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2567">
                <a:tc>
                  <a:txBody>
                    <a:bodyPr/>
                    <a:lstStyle/>
                    <a:p>
                      <a:endParaRPr lang="ru-RU" sz="1600" b="1" i="1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latin typeface="Georgia" panose="02040502050405020303" pitchFamily="18" charset="0"/>
              </a:rPr>
              <a:t>Сводная таблица результатов</a:t>
            </a:r>
            <a:br>
              <a:rPr lang="ru-RU" sz="3200" b="1" i="1" dirty="0" smtClean="0">
                <a:latin typeface="Georgia" panose="02040502050405020303" pitchFamily="18" charset="0"/>
              </a:rPr>
            </a:br>
            <a:r>
              <a:rPr lang="ru-RU" sz="3200" b="1" i="1" dirty="0" smtClean="0">
                <a:latin typeface="Georgia" panose="02040502050405020303" pitchFamily="18" charset="0"/>
              </a:rPr>
              <a:t>ВПР 6 классы </a:t>
            </a:r>
            <a:endParaRPr lang="ru-RU" sz="32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96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492085"/>
              </p:ext>
            </p:extLst>
          </p:nvPr>
        </p:nvGraphicFramePr>
        <p:xfrm>
          <a:off x="179512" y="1556793"/>
          <a:ext cx="8496946" cy="5095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92090"/>
                <a:gridCol w="864096"/>
                <a:gridCol w="864096"/>
                <a:gridCol w="792088"/>
                <a:gridCol w="792088"/>
                <a:gridCol w="792088"/>
                <a:gridCol w="1152128"/>
                <a:gridCol w="1152128"/>
              </a:tblGrid>
              <a:tr h="1334712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Предмет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Кол-во обучающихся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smtClean="0">
                          <a:latin typeface="Georgia" panose="02040502050405020303" pitchFamily="18" charset="0"/>
                        </a:rPr>
                        <a:t>Количество участников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baseline="0" dirty="0" smtClean="0">
                          <a:latin typeface="Georgia" panose="02040502050405020303" pitchFamily="18" charset="0"/>
                        </a:rPr>
                        <a:t>«5»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«4» и «5»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«3»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«2»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 успеваемости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знаний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741508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Русский язык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8582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Математика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9573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История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723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География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723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Обществознание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6385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Биология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latin typeface="Georgia" panose="02040502050405020303" pitchFamily="18" charset="0"/>
              </a:rPr>
              <a:t>Сводная таблица результатов</a:t>
            </a:r>
            <a:br>
              <a:rPr lang="ru-RU" sz="3200" b="1" i="1" dirty="0" smtClean="0">
                <a:latin typeface="Georgia" panose="02040502050405020303" pitchFamily="18" charset="0"/>
              </a:rPr>
            </a:br>
            <a:r>
              <a:rPr lang="ru-RU" sz="3200" b="1" i="1" dirty="0" smtClean="0">
                <a:latin typeface="Georgia" panose="02040502050405020303" pitchFamily="18" charset="0"/>
              </a:rPr>
              <a:t>ВПР 7 классы </a:t>
            </a:r>
            <a:endParaRPr lang="ru-RU" sz="32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28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588572"/>
              </p:ext>
            </p:extLst>
          </p:nvPr>
        </p:nvGraphicFramePr>
        <p:xfrm>
          <a:off x="251520" y="1484785"/>
          <a:ext cx="8496946" cy="5104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92090"/>
                <a:gridCol w="864096"/>
                <a:gridCol w="864096"/>
                <a:gridCol w="792088"/>
                <a:gridCol w="792088"/>
                <a:gridCol w="792088"/>
                <a:gridCol w="1152128"/>
                <a:gridCol w="1152128"/>
              </a:tblGrid>
              <a:tr h="1386180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Предмет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Кол-во обучающихся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Количество участников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baseline="0" dirty="0" smtClean="0">
                          <a:latin typeface="Georgia" panose="02040502050405020303" pitchFamily="18" charset="0"/>
                        </a:rPr>
                        <a:t>«5»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«4» и «5»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«3»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«2»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 успеваемости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знаний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620457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Русский язык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1480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Математика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1246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История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841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Биология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57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Обществознание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841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География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8411">
                <a:tc>
                  <a:txBody>
                    <a:bodyPr/>
                    <a:lstStyle/>
                    <a:p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445624" cy="125272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Georgia" panose="02040502050405020303" pitchFamily="18" charset="0"/>
              </a:rPr>
              <a:t>Сводная таблица результатов</a:t>
            </a:r>
            <a:br>
              <a:rPr lang="ru-RU" sz="3200" b="1" i="1" dirty="0" smtClean="0">
                <a:latin typeface="Georgia" panose="02040502050405020303" pitchFamily="18" charset="0"/>
              </a:rPr>
            </a:br>
            <a:r>
              <a:rPr lang="ru-RU" sz="3200" b="1" i="1" dirty="0" smtClean="0">
                <a:latin typeface="Georgia" panose="02040502050405020303" pitchFamily="18" charset="0"/>
              </a:rPr>
              <a:t>ВПР 8 классы </a:t>
            </a:r>
            <a:endParaRPr lang="ru-RU" sz="32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7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81986"/>
              </p:ext>
            </p:extLst>
          </p:nvPr>
        </p:nvGraphicFramePr>
        <p:xfrm>
          <a:off x="251520" y="1484785"/>
          <a:ext cx="8496946" cy="4756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92090"/>
                <a:gridCol w="864096"/>
                <a:gridCol w="864096"/>
                <a:gridCol w="792088"/>
                <a:gridCol w="792088"/>
                <a:gridCol w="792088"/>
                <a:gridCol w="1152128"/>
                <a:gridCol w="1152128"/>
              </a:tblGrid>
              <a:tr h="1386180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Предмет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Кол-во обучающихся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Количество участников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baseline="0" dirty="0" smtClean="0">
                          <a:latin typeface="Georgia" panose="02040502050405020303" pitchFamily="18" charset="0"/>
                        </a:rPr>
                        <a:t>«5»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«4» и «5»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«3»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«2»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 успеваемости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знаний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620457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Русский язык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1480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Математика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1246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История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841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Биология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57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Обществознание 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8411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latin typeface="Georgia" panose="02040502050405020303" pitchFamily="18" charset="0"/>
                        </a:rPr>
                        <a:t>География</a:t>
                      </a:r>
                      <a:endParaRPr lang="ru-RU" sz="16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6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445624" cy="1252728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Georgia" panose="02040502050405020303" pitchFamily="18" charset="0"/>
              </a:rPr>
              <a:t>Сводная таблица результатов</a:t>
            </a:r>
            <a:br>
              <a:rPr lang="ru-RU" sz="3200" b="1" i="1" dirty="0" smtClean="0">
                <a:latin typeface="Georgia" panose="02040502050405020303" pitchFamily="18" charset="0"/>
              </a:rPr>
            </a:br>
            <a:r>
              <a:rPr lang="ru-RU" sz="3200" b="1" i="1" dirty="0" smtClean="0">
                <a:latin typeface="Georgia" panose="02040502050405020303" pitchFamily="18" charset="0"/>
              </a:rPr>
              <a:t>ВПР 8 классы </a:t>
            </a:r>
            <a:endParaRPr lang="ru-RU" sz="32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2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704184"/>
              </p:ext>
            </p:extLst>
          </p:nvPr>
        </p:nvGraphicFramePr>
        <p:xfrm>
          <a:off x="251522" y="1196752"/>
          <a:ext cx="8640954" cy="527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06"/>
                <a:gridCol w="960106"/>
                <a:gridCol w="960106"/>
                <a:gridCol w="960106"/>
                <a:gridCol w="960106"/>
                <a:gridCol w="960106"/>
                <a:gridCol w="960106"/>
                <a:gridCol w="960106"/>
                <a:gridCol w="960106"/>
              </a:tblGrid>
              <a:tr h="1103228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Предмет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Кол-во обучающихся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Количество участников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baseline="0" dirty="0" smtClean="0">
                          <a:latin typeface="Georgia" panose="02040502050405020303" pitchFamily="18" charset="0"/>
                        </a:rPr>
                        <a:t>«5»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«4» и «5»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«3»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«2»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 успеваемости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Качество  знаний (%)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</a:tr>
              <a:tr h="353928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Русский язык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0784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Математика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1052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История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2652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Обществознание 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1052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География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3044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Биология</a:t>
                      </a:r>
                      <a:endParaRPr lang="ru-RU" sz="1400" b="1" i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9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Химия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58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latin typeface="Georgia" panose="02040502050405020303" pitchFamily="18" charset="0"/>
                        </a:rPr>
                        <a:t>Физика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4807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atin typeface="Georgia" panose="02040502050405020303" pitchFamily="18" charset="0"/>
              </a:rPr>
              <a:t>Сводная  таблица результатов ВПР 9 классы</a:t>
            </a:r>
            <a:endParaRPr lang="ru-RU" sz="24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8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306135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Georgia" panose="02040502050405020303" pitchFamily="18" charset="0"/>
              </a:rPr>
              <a:t>Показатели успеваемости и качества знаний по ВПР 5 классы</a:t>
            </a:r>
            <a:endParaRPr lang="ru-RU" sz="28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57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985607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Georgia" panose="02040502050405020303" pitchFamily="18" charset="0"/>
              </a:rPr>
              <a:t>Показатели успеваемости и качества знаний по ВПР 6</a:t>
            </a:r>
            <a:r>
              <a:rPr lang="ru-RU" sz="2800" b="1" i="1" dirty="0" smtClean="0">
                <a:latin typeface="Georgia" panose="02040502050405020303" pitchFamily="18" charset="0"/>
              </a:rPr>
              <a:t> </a:t>
            </a:r>
            <a:r>
              <a:rPr lang="ru-RU" sz="2800" b="1" i="1" dirty="0">
                <a:latin typeface="Georgia" panose="02040502050405020303" pitchFamily="18" charset="0"/>
              </a:rPr>
              <a:t>классы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6797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489626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Georgia" panose="02040502050405020303" pitchFamily="18" charset="0"/>
              </a:rPr>
              <a:t>Показатели успеваемости и качества знаний по ВПР </a:t>
            </a:r>
            <a:r>
              <a:rPr lang="ru-RU" sz="2800" b="1" i="1" dirty="0" smtClean="0">
                <a:latin typeface="Georgia" panose="02040502050405020303" pitchFamily="18" charset="0"/>
              </a:rPr>
              <a:t>7 </a:t>
            </a:r>
            <a:r>
              <a:rPr lang="ru-RU" sz="2800" b="1" i="1" dirty="0">
                <a:latin typeface="Georgia" panose="02040502050405020303" pitchFamily="18" charset="0"/>
              </a:rPr>
              <a:t>классы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8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001415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latin typeface="Georgia" panose="02040502050405020303" pitchFamily="18" charset="0"/>
              </a:rPr>
              <a:t>Показатели успеваемости и качества знаний по ВПР </a:t>
            </a:r>
            <a:r>
              <a:rPr lang="ru-RU" sz="2800" b="1" i="1" dirty="0" smtClean="0">
                <a:latin typeface="Georgia" panose="02040502050405020303" pitchFamily="18" charset="0"/>
              </a:rPr>
              <a:t>8 </a:t>
            </a:r>
            <a:r>
              <a:rPr lang="ru-RU" sz="2800" b="1" i="1" dirty="0">
                <a:latin typeface="Georgia" panose="02040502050405020303" pitchFamily="18" charset="0"/>
              </a:rPr>
              <a:t>классы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9391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43356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latin typeface="Georgia" panose="02040502050405020303" pitchFamily="18" charset="0"/>
              </a:rPr>
              <a:t>Показатели успеваемости и качества знаний по ВПР </a:t>
            </a:r>
            <a:r>
              <a:rPr lang="ru-RU" sz="3200" b="1" i="1" dirty="0" smtClean="0">
                <a:latin typeface="Georgia" panose="02040502050405020303" pitchFamily="18" charset="0"/>
              </a:rPr>
              <a:t>9 </a:t>
            </a:r>
            <a:r>
              <a:rPr lang="ru-RU" sz="3200" b="1" i="1" dirty="0">
                <a:latin typeface="Georgia" panose="02040502050405020303" pitchFamily="18" charset="0"/>
              </a:rPr>
              <a:t>классы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153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b="1" i="1" dirty="0" smtClean="0">
              <a:latin typeface="Georgia" panose="02040502050405020303" pitchFamily="18" charset="0"/>
            </a:endParaRPr>
          </a:p>
          <a:p>
            <a:endParaRPr lang="ru-RU" sz="2000" b="1" i="1" dirty="0">
              <a:latin typeface="Georgia" panose="02040502050405020303" pitchFamily="18" charset="0"/>
            </a:endParaRPr>
          </a:p>
          <a:p>
            <a:endParaRPr lang="ru-RU" sz="2000" b="1" i="1" dirty="0" smtClean="0">
              <a:latin typeface="Georgia" panose="02040502050405020303" pitchFamily="18" charset="0"/>
            </a:endParaRPr>
          </a:p>
          <a:p>
            <a:endParaRPr lang="ru-RU" sz="2000" b="1" i="1" dirty="0">
              <a:latin typeface="Georgia" panose="02040502050405020303" pitchFamily="18" charset="0"/>
            </a:endParaRPr>
          </a:p>
          <a:p>
            <a:endParaRPr lang="ru-RU" sz="2000" b="1" i="1" dirty="0" smtClean="0">
              <a:latin typeface="Georgia" panose="02040502050405020303" pitchFamily="18" charset="0"/>
            </a:endParaRPr>
          </a:p>
          <a:p>
            <a:endParaRPr lang="ru-RU" sz="2000" b="1" i="1">
              <a:latin typeface="Georgia" panose="02040502050405020303" pitchFamily="18" charset="0"/>
            </a:endParaRPr>
          </a:p>
          <a:p>
            <a:r>
              <a:rPr lang="ru-RU" sz="2000" b="1" i="1" dirty="0" smtClean="0">
                <a:latin typeface="Georgia" panose="02040502050405020303" pitchFamily="18" charset="0"/>
              </a:rPr>
              <a:t>Автор презентации </a:t>
            </a:r>
          </a:p>
          <a:p>
            <a:r>
              <a:rPr lang="ru-RU" sz="2000" b="1" i="1" dirty="0" smtClean="0">
                <a:latin typeface="Georgia" panose="02040502050405020303" pitchFamily="18" charset="0"/>
              </a:rPr>
              <a:t>Директор школы Злобина Людмила Николаевна</a:t>
            </a:r>
            <a:endParaRPr lang="ru-RU" sz="2000" b="1" i="1" dirty="0"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atin typeface="Georgia" panose="02040502050405020303" pitchFamily="18" charset="0"/>
              </a:rPr>
              <a:t>Спасибо за внимание!</a:t>
            </a:r>
            <a:endParaRPr lang="ru-RU" sz="36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534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200</TotalTime>
  <Words>578</Words>
  <Application>Microsoft Office PowerPoint</Application>
  <PresentationFormat>Экран (4:3)</PresentationFormat>
  <Paragraphs>379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Педагогический совет по теме  «Результаты внешних оценочных процедур (на примере ВПР – 2020) как компонент внутренней системы оценки качества образования» </vt:lpstr>
      <vt:lpstr>Сводная таблица результатов ВПР 5 классы </vt:lpstr>
      <vt:lpstr>Сводная таблица результатов ВПР 6 классы </vt:lpstr>
      <vt:lpstr>Сводная таблица результатов ВПР 7 классы </vt:lpstr>
      <vt:lpstr>Сводная таблица результатов ВПР 8 классы </vt:lpstr>
      <vt:lpstr>Сводная таблица результатов ВПР 8 классы </vt:lpstr>
      <vt:lpstr>Сводная  таблица результатов ВПР 9 классы</vt:lpstr>
      <vt:lpstr>Показатели успеваемости и качества знаний по ВПР 5 классы</vt:lpstr>
      <vt:lpstr>Показатели успеваемости и качества знаний по ВПР 6 классы</vt:lpstr>
      <vt:lpstr>Показатели успеваемости и качества знаний по ВПР 7 классы</vt:lpstr>
      <vt:lpstr>Показатели успеваемости и качества знаний по ВПР 8 классы</vt:lpstr>
      <vt:lpstr>Показатели успеваемости и качества знаний по ВПР 9 классы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 по теме  «Результаты внешних оценочных процедур (на примере ВПР – 2020) как компонент внутренней системы оценки качества образования»</dc:title>
  <dc:creator>Мила</dc:creator>
  <cp:lastModifiedBy>Мила</cp:lastModifiedBy>
  <cp:revision>23</cp:revision>
  <dcterms:created xsi:type="dcterms:W3CDTF">2020-10-30T04:58:09Z</dcterms:created>
  <dcterms:modified xsi:type="dcterms:W3CDTF">2020-10-30T09:35:34Z</dcterms:modified>
</cp:coreProperties>
</file>