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1"/>
  </p:sldMasterIdLst>
  <p:sldIdLst>
    <p:sldId id="256" r:id="rId2"/>
    <p:sldId id="371" r:id="rId3"/>
    <p:sldId id="343" r:id="rId4"/>
    <p:sldId id="374" r:id="rId5"/>
    <p:sldId id="344" r:id="rId6"/>
    <p:sldId id="377" r:id="rId7"/>
    <p:sldId id="378" r:id="rId8"/>
    <p:sldId id="380" r:id="rId9"/>
    <p:sldId id="381" r:id="rId10"/>
    <p:sldId id="379" r:id="rId11"/>
    <p:sldId id="382" r:id="rId12"/>
    <p:sldId id="383" r:id="rId13"/>
    <p:sldId id="384" r:id="rId14"/>
    <p:sldId id="385" r:id="rId15"/>
    <p:sldId id="386" r:id="rId16"/>
    <p:sldId id="387" r:id="rId17"/>
    <p:sldId id="388" r:id="rId18"/>
    <p:sldId id="389" r:id="rId19"/>
    <p:sldId id="390" r:id="rId20"/>
    <p:sldId id="391" r:id="rId21"/>
    <p:sldId id="392" r:id="rId22"/>
    <p:sldId id="393" r:id="rId23"/>
    <p:sldId id="394" r:id="rId24"/>
    <p:sldId id="395" r:id="rId25"/>
    <p:sldId id="396" r:id="rId26"/>
    <p:sldId id="397" r:id="rId27"/>
    <p:sldId id="403" r:id="rId28"/>
    <p:sldId id="398" r:id="rId29"/>
    <p:sldId id="404" r:id="rId30"/>
    <p:sldId id="406" r:id="rId31"/>
    <p:sldId id="407" r:id="rId32"/>
    <p:sldId id="399" r:id="rId33"/>
    <p:sldId id="342" r:id="rId34"/>
    <p:sldId id="402" r:id="rId35"/>
    <p:sldId id="408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660066"/>
    <a:srgbClr val="0066FF"/>
    <a:srgbClr val="6B327A"/>
    <a:srgbClr val="FFFF66"/>
    <a:srgbClr val="FFFFCC"/>
    <a:srgbClr val="74B067"/>
    <a:srgbClr val="7FBF46"/>
    <a:srgbClr val="48803D"/>
    <a:srgbClr val="BC8F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98977" autoAdjust="0"/>
  </p:normalViewPr>
  <p:slideViewPr>
    <p:cSldViewPr snapToGrid="0">
      <p:cViewPr varScale="1">
        <p:scale>
          <a:sx n="72" d="100"/>
          <a:sy n="72" d="100"/>
        </p:scale>
        <p:origin x="67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CBC372-1469-4538-BEA9-14EF254DACCF}" type="doc">
      <dgm:prSet loTypeId="urn:microsoft.com/office/officeart/2005/8/layout/matrix1" loCatId="matrix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F36CCC-31F0-4853-8161-A9D921BC3FDB}">
      <dgm:prSet phldrT="[Текст]" custT="1"/>
      <dgm:spPr/>
      <dgm:t>
        <a:bodyPr/>
        <a:lstStyle/>
        <a:p>
          <a:r>
            <a:rPr lang="ru-RU" sz="2400" b="1" dirty="0"/>
            <a:t>инклюзивное образование</a:t>
          </a:r>
        </a:p>
      </dgm:t>
    </dgm:pt>
    <dgm:pt modelId="{7FD74AA9-8543-477A-8A56-ACFED5E10ACC}" type="parTrans" cxnId="{7D40A6EA-75E2-40A9-807F-4B8F24B9ACDE}">
      <dgm:prSet/>
      <dgm:spPr/>
      <dgm:t>
        <a:bodyPr/>
        <a:lstStyle/>
        <a:p>
          <a:endParaRPr lang="ru-RU"/>
        </a:p>
      </dgm:t>
    </dgm:pt>
    <dgm:pt modelId="{7C897418-2E74-4A69-9D26-BADC5F58ECF0}" type="sibTrans" cxnId="{7D40A6EA-75E2-40A9-807F-4B8F24B9ACDE}">
      <dgm:prSet/>
      <dgm:spPr/>
      <dgm:t>
        <a:bodyPr/>
        <a:lstStyle/>
        <a:p>
          <a:endParaRPr lang="ru-RU"/>
        </a:p>
      </dgm:t>
    </dgm:pt>
    <dgm:pt modelId="{F0442700-49E6-485B-82FA-4FF53F57049B}">
      <dgm:prSet phldrT="[Текст]" custT="1"/>
      <dgm:spPr>
        <a:gradFill flip="none" rotWithShape="1">
          <a:gsLst>
            <a:gs pos="0">
              <a:srgbClr val="0070C0">
                <a:tint val="66000"/>
                <a:satMod val="160000"/>
              </a:srgbClr>
            </a:gs>
            <a:gs pos="50000">
              <a:srgbClr val="0070C0">
                <a:tint val="44500"/>
                <a:satMod val="160000"/>
              </a:srgbClr>
            </a:gs>
            <a:gs pos="100000">
              <a:srgbClr val="0070C0">
                <a:tint val="23500"/>
                <a:satMod val="160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ru-RU" sz="2400" dirty="0"/>
            <a:t>комплексный подход</a:t>
          </a:r>
        </a:p>
      </dgm:t>
    </dgm:pt>
    <dgm:pt modelId="{9B9983AA-8FD1-4F86-A478-095570AC7AD3}" type="parTrans" cxnId="{78001D37-E5FB-459C-A9D6-DF0AC5BD4F26}">
      <dgm:prSet/>
      <dgm:spPr/>
      <dgm:t>
        <a:bodyPr/>
        <a:lstStyle/>
        <a:p>
          <a:endParaRPr lang="ru-RU"/>
        </a:p>
      </dgm:t>
    </dgm:pt>
    <dgm:pt modelId="{3E9674A5-6C48-4A24-9929-51E546BEE73B}" type="sibTrans" cxnId="{78001D37-E5FB-459C-A9D6-DF0AC5BD4F26}">
      <dgm:prSet/>
      <dgm:spPr/>
      <dgm:t>
        <a:bodyPr/>
        <a:lstStyle/>
        <a:p>
          <a:endParaRPr lang="ru-RU"/>
        </a:p>
      </dgm:t>
    </dgm:pt>
    <dgm:pt modelId="{09A9CC21-FA33-4BF5-857F-8965006C9C50}">
      <dgm:prSet phldrT="[Текст]" custT="1"/>
      <dgm:spPr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path path="circle">
            <a:fillToRect l="100000" b="100000"/>
          </a:path>
          <a:tileRect t="-100000" r="-100000"/>
        </a:gradFill>
      </dgm:spPr>
      <dgm:t>
        <a:bodyPr/>
        <a:lstStyle/>
        <a:p>
          <a:r>
            <a:rPr lang="ru-RU" sz="2400" dirty="0"/>
            <a:t>последовательность </a:t>
          </a:r>
        </a:p>
        <a:p>
          <a:r>
            <a:rPr lang="ru-RU" sz="2400" dirty="0"/>
            <a:t>и </a:t>
          </a:r>
          <a:r>
            <a:rPr lang="ru-RU" sz="2400" dirty="0" err="1"/>
            <a:t>поэтапность</a:t>
          </a:r>
          <a:endParaRPr lang="ru-RU" sz="2400" dirty="0"/>
        </a:p>
      </dgm:t>
    </dgm:pt>
    <dgm:pt modelId="{1CA9CF2D-7C91-43A7-832C-1E8DCC27E36B}" type="parTrans" cxnId="{CC18076B-FEC9-433C-8E58-2DFB50C566F2}">
      <dgm:prSet/>
      <dgm:spPr/>
      <dgm:t>
        <a:bodyPr/>
        <a:lstStyle/>
        <a:p>
          <a:endParaRPr lang="ru-RU"/>
        </a:p>
      </dgm:t>
    </dgm:pt>
    <dgm:pt modelId="{BCFBABAD-FCB6-4C89-9700-007565208D0F}" type="sibTrans" cxnId="{CC18076B-FEC9-433C-8E58-2DFB50C566F2}">
      <dgm:prSet/>
      <dgm:spPr/>
      <dgm:t>
        <a:bodyPr/>
        <a:lstStyle/>
        <a:p>
          <a:endParaRPr lang="ru-RU"/>
        </a:p>
      </dgm:t>
    </dgm:pt>
    <dgm:pt modelId="{378351D1-06E1-4AED-B4A8-CBC369C8AEDA}">
      <dgm:prSet phldrT="[Текст]" custT="1"/>
      <dgm:spPr>
        <a:gradFill flip="none" rotWithShape="0">
          <a:gsLst>
            <a:gs pos="0">
              <a:srgbClr val="00B050">
                <a:tint val="66000"/>
                <a:satMod val="160000"/>
              </a:srgbClr>
            </a:gs>
            <a:gs pos="50000">
              <a:srgbClr val="00B050">
                <a:tint val="44500"/>
                <a:satMod val="160000"/>
              </a:srgbClr>
            </a:gs>
            <a:gs pos="100000">
              <a:srgbClr val="00B050">
                <a:tint val="23500"/>
                <a:satMod val="160000"/>
              </a:srgbClr>
            </a:gs>
          </a:gsLst>
          <a:lin ang="18900000" scaled="1"/>
          <a:tileRect/>
        </a:gradFill>
      </dgm:spPr>
      <dgm:t>
        <a:bodyPr/>
        <a:lstStyle/>
        <a:p>
          <a:r>
            <a:rPr lang="ru-RU" sz="2400" dirty="0"/>
            <a:t>непрерывность</a:t>
          </a:r>
        </a:p>
      </dgm:t>
    </dgm:pt>
    <dgm:pt modelId="{5226AEF3-3C6B-40CC-B10D-9F1028A565EC}" type="parTrans" cxnId="{F7F6704A-8B5C-465C-9AF9-2636AEA0E4F7}">
      <dgm:prSet/>
      <dgm:spPr/>
      <dgm:t>
        <a:bodyPr/>
        <a:lstStyle/>
        <a:p>
          <a:endParaRPr lang="ru-RU"/>
        </a:p>
      </dgm:t>
    </dgm:pt>
    <dgm:pt modelId="{10141D16-A139-4575-9915-7F1BF9A90368}" type="sibTrans" cxnId="{F7F6704A-8B5C-465C-9AF9-2636AEA0E4F7}">
      <dgm:prSet/>
      <dgm:spPr/>
      <dgm:t>
        <a:bodyPr/>
        <a:lstStyle/>
        <a:p>
          <a:endParaRPr lang="ru-RU"/>
        </a:p>
      </dgm:t>
    </dgm:pt>
    <dgm:pt modelId="{73FC1FEB-56F1-403E-96DF-0FD3CDA43681}">
      <dgm:prSet phldrT="[Текст]" phldr="1"/>
      <dgm:spPr/>
      <dgm:t>
        <a:bodyPr/>
        <a:lstStyle/>
        <a:p>
          <a:endParaRPr lang="ru-RU"/>
        </a:p>
      </dgm:t>
    </dgm:pt>
    <dgm:pt modelId="{6013D2A3-2AF4-4908-9FAB-C56307C51605}" type="parTrans" cxnId="{B650C496-1513-46D2-8A36-984B5C6D333A}">
      <dgm:prSet/>
      <dgm:spPr/>
      <dgm:t>
        <a:bodyPr/>
        <a:lstStyle/>
        <a:p>
          <a:endParaRPr lang="ru-RU"/>
        </a:p>
      </dgm:t>
    </dgm:pt>
    <dgm:pt modelId="{786983C8-432F-4A3C-999A-F665C573C86F}" type="sibTrans" cxnId="{B650C496-1513-46D2-8A36-984B5C6D333A}">
      <dgm:prSet/>
      <dgm:spPr/>
      <dgm:t>
        <a:bodyPr/>
        <a:lstStyle/>
        <a:p>
          <a:endParaRPr lang="ru-RU"/>
        </a:p>
      </dgm:t>
    </dgm:pt>
    <dgm:pt modelId="{1C691428-35DB-475F-BDFF-FFA45ACDD428}">
      <dgm:prSet custT="1"/>
      <dgm:spPr>
        <a:gradFill flip="none" rotWithShape="0">
          <a:gsLst>
            <a:gs pos="0">
              <a:srgbClr val="FFC000">
                <a:tint val="66000"/>
                <a:satMod val="160000"/>
              </a:srgbClr>
            </a:gs>
            <a:gs pos="50000">
              <a:srgbClr val="FFC000">
                <a:tint val="44500"/>
                <a:satMod val="160000"/>
              </a:srgbClr>
            </a:gs>
            <a:gs pos="100000">
              <a:srgbClr val="FFC000">
                <a:tint val="23500"/>
                <a:satMod val="160000"/>
              </a:srgbClr>
            </a:gs>
          </a:gsLst>
          <a:lin ang="10800000" scaled="1"/>
          <a:tileRect/>
        </a:gradFill>
      </dgm:spPr>
      <dgm:t>
        <a:bodyPr/>
        <a:lstStyle/>
        <a:p>
          <a:r>
            <a:rPr lang="ru-RU" sz="2400" dirty="0"/>
            <a:t>толерантность </a:t>
          </a:r>
        </a:p>
      </dgm:t>
    </dgm:pt>
    <dgm:pt modelId="{CFABEFD1-BA46-4197-9FE5-191BD2446CAA}" type="parTrans" cxnId="{D7BF3827-54E9-44F3-8127-1B25901FB462}">
      <dgm:prSet/>
      <dgm:spPr/>
      <dgm:t>
        <a:bodyPr/>
        <a:lstStyle/>
        <a:p>
          <a:endParaRPr lang="ru-RU"/>
        </a:p>
      </dgm:t>
    </dgm:pt>
    <dgm:pt modelId="{4A9B7777-800A-4149-86BD-F7EEB6FE5B30}" type="sibTrans" cxnId="{D7BF3827-54E9-44F3-8127-1B25901FB462}">
      <dgm:prSet/>
      <dgm:spPr/>
      <dgm:t>
        <a:bodyPr/>
        <a:lstStyle/>
        <a:p>
          <a:endParaRPr lang="ru-RU"/>
        </a:p>
      </dgm:t>
    </dgm:pt>
    <dgm:pt modelId="{618B89A4-A8D7-4A53-9D43-C4137BC0DDB9}" type="pres">
      <dgm:prSet presAssocID="{17CBC372-1469-4538-BEA9-14EF254DACCF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39385C4-7DC6-40C2-8D6B-695472435209}" type="pres">
      <dgm:prSet presAssocID="{17CBC372-1469-4538-BEA9-14EF254DACCF}" presName="matrix" presStyleCnt="0"/>
      <dgm:spPr/>
    </dgm:pt>
    <dgm:pt modelId="{3AC8E1B5-B618-4A23-8C08-EC39230F2732}" type="pres">
      <dgm:prSet presAssocID="{17CBC372-1469-4538-BEA9-14EF254DACCF}" presName="tile1" presStyleLbl="node1" presStyleIdx="0" presStyleCnt="4" custLinFactNeighborX="-2231" custLinFactNeighborY="5063"/>
      <dgm:spPr/>
    </dgm:pt>
    <dgm:pt modelId="{28E7A149-2E41-4648-A44E-95899FF397AE}" type="pres">
      <dgm:prSet presAssocID="{17CBC372-1469-4538-BEA9-14EF254DACC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ADD864E-F14A-4974-8D0D-BE89DC659FEF}" type="pres">
      <dgm:prSet presAssocID="{17CBC372-1469-4538-BEA9-14EF254DACCF}" presName="tile2" presStyleLbl="node1" presStyleIdx="1" presStyleCnt="4" custLinFactNeighborY="5405"/>
      <dgm:spPr/>
    </dgm:pt>
    <dgm:pt modelId="{A869A570-3AE1-4715-9702-EEEB514EFE22}" type="pres">
      <dgm:prSet presAssocID="{17CBC372-1469-4538-BEA9-14EF254DACC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C5B253A-4A01-4E05-A127-26C8D4DE454E}" type="pres">
      <dgm:prSet presAssocID="{17CBC372-1469-4538-BEA9-14EF254DACCF}" presName="tile3" presStyleLbl="node1" presStyleIdx="2" presStyleCnt="4"/>
      <dgm:spPr/>
    </dgm:pt>
    <dgm:pt modelId="{4F3D4677-9463-4F32-9A8F-628B87A2CA59}" type="pres">
      <dgm:prSet presAssocID="{17CBC372-1469-4538-BEA9-14EF254DACC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565350B-B2A2-487B-B08C-BF53786A8AA2}" type="pres">
      <dgm:prSet presAssocID="{17CBC372-1469-4538-BEA9-14EF254DACCF}" presName="tile4" presStyleLbl="node1" presStyleIdx="3" presStyleCnt="4"/>
      <dgm:spPr/>
    </dgm:pt>
    <dgm:pt modelId="{F9BB1FE4-E67C-4C55-BE44-C7528AB4085C}" type="pres">
      <dgm:prSet presAssocID="{17CBC372-1469-4538-BEA9-14EF254DACC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DCB48C60-0CAB-4D8E-B405-609DDF5840DD}" type="pres">
      <dgm:prSet presAssocID="{17CBC372-1469-4538-BEA9-14EF254DACCF}" presName="centerTile" presStyleLbl="fgShp" presStyleIdx="0" presStyleCnt="1" custScaleX="175070" custScaleY="115558" custLinFactNeighborX="9638" custLinFactNeighborY="8580">
        <dgm:presLayoutVars>
          <dgm:chMax val="0"/>
          <dgm:chPref val="0"/>
        </dgm:presLayoutVars>
      </dgm:prSet>
      <dgm:spPr/>
    </dgm:pt>
  </dgm:ptLst>
  <dgm:cxnLst>
    <dgm:cxn modelId="{1ADC9B03-E4DD-41DA-8181-8220268D9C37}" type="presOf" srcId="{378351D1-06E1-4AED-B4A8-CBC369C8AEDA}" destId="{BC5B253A-4A01-4E05-A127-26C8D4DE454E}" srcOrd="0" destOrd="0" presId="urn:microsoft.com/office/officeart/2005/8/layout/matrix1"/>
    <dgm:cxn modelId="{D7BF3827-54E9-44F3-8127-1B25901FB462}" srcId="{A5F36CCC-31F0-4853-8161-A9D921BC3FDB}" destId="{1C691428-35DB-475F-BDFF-FFA45ACDD428}" srcOrd="3" destOrd="0" parTransId="{CFABEFD1-BA46-4197-9FE5-191BD2446CAA}" sibTransId="{4A9B7777-800A-4149-86BD-F7EEB6FE5B30}"/>
    <dgm:cxn modelId="{12E3EB30-F4F9-440F-AB74-0E92B749B842}" type="presOf" srcId="{378351D1-06E1-4AED-B4A8-CBC369C8AEDA}" destId="{4F3D4677-9463-4F32-9A8F-628B87A2CA59}" srcOrd="1" destOrd="0" presId="urn:microsoft.com/office/officeart/2005/8/layout/matrix1"/>
    <dgm:cxn modelId="{78001D37-E5FB-459C-A9D6-DF0AC5BD4F26}" srcId="{A5F36CCC-31F0-4853-8161-A9D921BC3FDB}" destId="{F0442700-49E6-485B-82FA-4FF53F57049B}" srcOrd="0" destOrd="0" parTransId="{9B9983AA-8FD1-4F86-A478-095570AC7AD3}" sibTransId="{3E9674A5-6C48-4A24-9929-51E546BEE73B}"/>
    <dgm:cxn modelId="{8CAAEF41-B18E-487F-881F-6B85D17A5056}" type="presOf" srcId="{17CBC372-1469-4538-BEA9-14EF254DACCF}" destId="{618B89A4-A8D7-4A53-9D43-C4137BC0DDB9}" srcOrd="0" destOrd="0" presId="urn:microsoft.com/office/officeart/2005/8/layout/matrix1"/>
    <dgm:cxn modelId="{E1FA9846-37AD-42F6-8C3E-3FF65E6AB6F6}" type="presOf" srcId="{1C691428-35DB-475F-BDFF-FFA45ACDD428}" destId="{F9BB1FE4-E67C-4C55-BE44-C7528AB4085C}" srcOrd="1" destOrd="0" presId="urn:microsoft.com/office/officeart/2005/8/layout/matrix1"/>
    <dgm:cxn modelId="{F7F6704A-8B5C-465C-9AF9-2636AEA0E4F7}" srcId="{A5F36CCC-31F0-4853-8161-A9D921BC3FDB}" destId="{378351D1-06E1-4AED-B4A8-CBC369C8AEDA}" srcOrd="2" destOrd="0" parTransId="{5226AEF3-3C6B-40CC-B10D-9F1028A565EC}" sibTransId="{10141D16-A139-4575-9915-7F1BF9A90368}"/>
    <dgm:cxn modelId="{CC18076B-FEC9-433C-8E58-2DFB50C566F2}" srcId="{A5F36CCC-31F0-4853-8161-A9D921BC3FDB}" destId="{09A9CC21-FA33-4BF5-857F-8965006C9C50}" srcOrd="1" destOrd="0" parTransId="{1CA9CF2D-7C91-43A7-832C-1E8DCC27E36B}" sibTransId="{BCFBABAD-FCB6-4C89-9700-007565208D0F}"/>
    <dgm:cxn modelId="{92D3996E-F1F1-4308-A532-BD2F887F55C1}" type="presOf" srcId="{F0442700-49E6-485B-82FA-4FF53F57049B}" destId="{28E7A149-2E41-4648-A44E-95899FF397AE}" srcOrd="1" destOrd="0" presId="urn:microsoft.com/office/officeart/2005/8/layout/matrix1"/>
    <dgm:cxn modelId="{32B65483-53E1-48CB-B3C1-8EB707E4C623}" type="presOf" srcId="{09A9CC21-FA33-4BF5-857F-8965006C9C50}" destId="{0ADD864E-F14A-4974-8D0D-BE89DC659FEF}" srcOrd="0" destOrd="0" presId="urn:microsoft.com/office/officeart/2005/8/layout/matrix1"/>
    <dgm:cxn modelId="{B650C496-1513-46D2-8A36-984B5C6D333A}" srcId="{A5F36CCC-31F0-4853-8161-A9D921BC3FDB}" destId="{73FC1FEB-56F1-403E-96DF-0FD3CDA43681}" srcOrd="4" destOrd="0" parTransId="{6013D2A3-2AF4-4908-9FAB-C56307C51605}" sibTransId="{786983C8-432F-4A3C-999A-F665C573C86F}"/>
    <dgm:cxn modelId="{78138AA4-2C3E-4472-AAC9-EE0EDF21D5C5}" type="presOf" srcId="{09A9CC21-FA33-4BF5-857F-8965006C9C50}" destId="{A869A570-3AE1-4715-9702-EEEB514EFE22}" srcOrd="1" destOrd="0" presId="urn:microsoft.com/office/officeart/2005/8/layout/matrix1"/>
    <dgm:cxn modelId="{B4F51EDE-60D6-4F0A-86CF-931F8B409F40}" type="presOf" srcId="{1C691428-35DB-475F-BDFF-FFA45ACDD428}" destId="{2565350B-B2A2-487B-B08C-BF53786A8AA2}" srcOrd="0" destOrd="0" presId="urn:microsoft.com/office/officeart/2005/8/layout/matrix1"/>
    <dgm:cxn modelId="{4AC993E6-63D3-4B0C-A285-F767C1EF0129}" type="presOf" srcId="{F0442700-49E6-485B-82FA-4FF53F57049B}" destId="{3AC8E1B5-B618-4A23-8C08-EC39230F2732}" srcOrd="0" destOrd="0" presId="urn:microsoft.com/office/officeart/2005/8/layout/matrix1"/>
    <dgm:cxn modelId="{7D40A6EA-75E2-40A9-807F-4B8F24B9ACDE}" srcId="{17CBC372-1469-4538-BEA9-14EF254DACCF}" destId="{A5F36CCC-31F0-4853-8161-A9D921BC3FDB}" srcOrd="0" destOrd="0" parTransId="{7FD74AA9-8543-477A-8A56-ACFED5E10ACC}" sibTransId="{7C897418-2E74-4A69-9D26-BADC5F58ECF0}"/>
    <dgm:cxn modelId="{DD81DCF7-12A6-4778-B136-5EB70436EECF}" type="presOf" srcId="{A5F36CCC-31F0-4853-8161-A9D921BC3FDB}" destId="{DCB48C60-0CAB-4D8E-B405-609DDF5840DD}" srcOrd="0" destOrd="0" presId="urn:microsoft.com/office/officeart/2005/8/layout/matrix1"/>
    <dgm:cxn modelId="{B70C398F-8C2D-41A6-8154-786A5B7FF766}" type="presParOf" srcId="{618B89A4-A8D7-4A53-9D43-C4137BC0DDB9}" destId="{539385C4-7DC6-40C2-8D6B-695472435209}" srcOrd="0" destOrd="0" presId="urn:microsoft.com/office/officeart/2005/8/layout/matrix1"/>
    <dgm:cxn modelId="{1AF0F472-D0F9-42F0-913F-B06736B53FB6}" type="presParOf" srcId="{539385C4-7DC6-40C2-8D6B-695472435209}" destId="{3AC8E1B5-B618-4A23-8C08-EC39230F2732}" srcOrd="0" destOrd="0" presId="urn:microsoft.com/office/officeart/2005/8/layout/matrix1"/>
    <dgm:cxn modelId="{8E5E79D0-DF4F-42DA-AA31-F38582E3EFC4}" type="presParOf" srcId="{539385C4-7DC6-40C2-8D6B-695472435209}" destId="{28E7A149-2E41-4648-A44E-95899FF397AE}" srcOrd="1" destOrd="0" presId="urn:microsoft.com/office/officeart/2005/8/layout/matrix1"/>
    <dgm:cxn modelId="{98229C85-0A86-4AB1-9695-A471AF636FBE}" type="presParOf" srcId="{539385C4-7DC6-40C2-8D6B-695472435209}" destId="{0ADD864E-F14A-4974-8D0D-BE89DC659FEF}" srcOrd="2" destOrd="0" presId="urn:microsoft.com/office/officeart/2005/8/layout/matrix1"/>
    <dgm:cxn modelId="{90B7E9BE-00B4-4F3A-BC51-9BDB0CD93B96}" type="presParOf" srcId="{539385C4-7DC6-40C2-8D6B-695472435209}" destId="{A869A570-3AE1-4715-9702-EEEB514EFE22}" srcOrd="3" destOrd="0" presId="urn:microsoft.com/office/officeart/2005/8/layout/matrix1"/>
    <dgm:cxn modelId="{827E3BB8-1BBB-435C-9D90-E15DB796E32A}" type="presParOf" srcId="{539385C4-7DC6-40C2-8D6B-695472435209}" destId="{BC5B253A-4A01-4E05-A127-26C8D4DE454E}" srcOrd="4" destOrd="0" presId="urn:microsoft.com/office/officeart/2005/8/layout/matrix1"/>
    <dgm:cxn modelId="{AFEBB0E9-95A0-4610-95E6-4DF0E0132613}" type="presParOf" srcId="{539385C4-7DC6-40C2-8D6B-695472435209}" destId="{4F3D4677-9463-4F32-9A8F-628B87A2CA59}" srcOrd="5" destOrd="0" presId="urn:microsoft.com/office/officeart/2005/8/layout/matrix1"/>
    <dgm:cxn modelId="{4B125C36-1913-45F3-9B21-137932FFEA86}" type="presParOf" srcId="{539385C4-7DC6-40C2-8D6B-695472435209}" destId="{2565350B-B2A2-487B-B08C-BF53786A8AA2}" srcOrd="6" destOrd="0" presId="urn:microsoft.com/office/officeart/2005/8/layout/matrix1"/>
    <dgm:cxn modelId="{57A6CBE6-693D-43B6-827A-450026257095}" type="presParOf" srcId="{539385C4-7DC6-40C2-8D6B-695472435209}" destId="{F9BB1FE4-E67C-4C55-BE44-C7528AB4085C}" srcOrd="7" destOrd="0" presId="urn:microsoft.com/office/officeart/2005/8/layout/matrix1"/>
    <dgm:cxn modelId="{0E0B974D-CB6C-464E-82B8-E9F9479DD759}" type="presParOf" srcId="{618B89A4-A8D7-4A53-9D43-C4137BC0DDB9}" destId="{DCB48C60-0CAB-4D8E-B405-609DDF5840D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527C144-6B1E-433A-97A0-2C0FDDA533CB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721838-7965-4593-A5E7-A1E42937A20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 anchor="ctr"/>
        <a:lstStyle/>
        <a:p>
          <a:pPr>
            <a:lnSpc>
              <a:spcPct val="100000"/>
            </a:lnSpc>
          </a:pPr>
          <a:r>
            <a:rPr lang="ru-RU" sz="1800" dirty="0"/>
            <a:t>достаточно гибок и толерантен</a:t>
          </a:r>
          <a:endParaRPr lang="ru-RU" sz="2000" dirty="0"/>
        </a:p>
      </dgm:t>
    </dgm:pt>
    <dgm:pt modelId="{4FD6FF1A-0165-4B2F-9CA2-7DFAACBD2AE2}" type="parTrans" cxnId="{ABC59C74-59B3-45A2-8DC4-2FC157601AA2}">
      <dgm:prSet/>
      <dgm:spPr/>
      <dgm:t>
        <a:bodyPr/>
        <a:lstStyle/>
        <a:p>
          <a:endParaRPr lang="ru-RU" sz="3200"/>
        </a:p>
      </dgm:t>
    </dgm:pt>
    <dgm:pt modelId="{032DD8F0-331D-4423-93AF-8F9BAC00EFCA}" type="sibTrans" cxnId="{ABC59C74-59B3-45A2-8DC4-2FC157601AA2}">
      <dgm:prSet/>
      <dgm:spPr>
        <a:ln>
          <a:noFill/>
        </a:ln>
      </dgm:spPr>
      <dgm:t>
        <a:bodyPr/>
        <a:lstStyle/>
        <a:p>
          <a:endParaRPr lang="ru-RU" sz="3200"/>
        </a:p>
      </dgm:t>
    </dgm:pt>
    <dgm:pt modelId="{7F990DDA-C38A-404D-B00E-96BB48055005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800" dirty="0"/>
            <a:t>уважает индивидуальные различия</a:t>
          </a:r>
        </a:p>
      </dgm:t>
    </dgm:pt>
    <dgm:pt modelId="{3BCC72F9-6609-4987-AC0A-BA93A61C0A36}" type="parTrans" cxnId="{82346107-2524-4BA3-9FB9-FB71010B3ACE}">
      <dgm:prSet/>
      <dgm:spPr/>
      <dgm:t>
        <a:bodyPr/>
        <a:lstStyle/>
        <a:p>
          <a:endParaRPr lang="ru-RU" sz="3200"/>
        </a:p>
      </dgm:t>
    </dgm:pt>
    <dgm:pt modelId="{25FB241D-8057-4396-9AD3-BAAC2DF22557}" type="sibTrans" cxnId="{82346107-2524-4BA3-9FB9-FB71010B3ACE}">
      <dgm:prSet/>
      <dgm:spPr/>
      <dgm:t>
        <a:bodyPr/>
        <a:lstStyle/>
        <a:p>
          <a:endParaRPr lang="ru-RU" sz="3200"/>
        </a:p>
      </dgm:t>
    </dgm:pt>
    <dgm:pt modelId="{0233FC2B-4DC1-44BB-8C26-06E4B60500D3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800" dirty="0"/>
            <a:t>умеет слушать и применять рекомендации членов коллектива</a:t>
          </a:r>
        </a:p>
      </dgm:t>
    </dgm:pt>
    <dgm:pt modelId="{0D2732EB-E7A9-4B94-93E5-A36B7347FB53}" type="parTrans" cxnId="{B5B428C0-B3D6-4DC6-98E4-1193D6DC2EE2}">
      <dgm:prSet/>
      <dgm:spPr/>
      <dgm:t>
        <a:bodyPr/>
        <a:lstStyle/>
        <a:p>
          <a:endParaRPr lang="ru-RU" sz="3200"/>
        </a:p>
      </dgm:t>
    </dgm:pt>
    <dgm:pt modelId="{CF9B44E5-521D-4A7B-AACF-FEE1A7C98490}" type="sibTrans" cxnId="{B5B428C0-B3D6-4DC6-98E4-1193D6DC2EE2}">
      <dgm:prSet/>
      <dgm:spPr/>
      <dgm:t>
        <a:bodyPr/>
        <a:lstStyle/>
        <a:p>
          <a:endParaRPr lang="ru-RU" sz="3200"/>
        </a:p>
      </dgm:t>
    </dgm:pt>
    <dgm:pt modelId="{014DE785-808D-4462-BDF1-610FCA2DE941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/>
            <a:t>согласен работать в одной команде с другими педагогами</a:t>
          </a:r>
          <a:endParaRPr lang="ru-RU" sz="1800" dirty="0"/>
        </a:p>
      </dgm:t>
    </dgm:pt>
    <dgm:pt modelId="{DCE6C1E0-1726-420F-B902-F375D910272A}" type="sibTrans" cxnId="{EB11FEF6-497C-4EAE-A356-93B458C6F36C}">
      <dgm:prSet/>
      <dgm:spPr/>
      <dgm:t>
        <a:bodyPr/>
        <a:lstStyle/>
        <a:p>
          <a:endParaRPr lang="ru-RU" sz="3200"/>
        </a:p>
      </dgm:t>
    </dgm:pt>
    <dgm:pt modelId="{A72A5740-F49F-4710-A895-97ECDA0728D7}" type="parTrans" cxnId="{EB11FEF6-497C-4EAE-A356-93B458C6F36C}">
      <dgm:prSet/>
      <dgm:spPr/>
      <dgm:t>
        <a:bodyPr/>
        <a:lstStyle/>
        <a:p>
          <a:endParaRPr lang="ru-RU" sz="3200"/>
        </a:p>
      </dgm:t>
    </dgm:pt>
    <dgm:pt modelId="{C29B6A71-80B2-4F10-BC90-824AD23DA95B}">
      <dgm:prSet phldrT="[Текст]" custT="1"/>
      <dgm:spPr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/>
            <a:t>интересны трудности и готов к их решению</a:t>
          </a:r>
        </a:p>
      </dgm:t>
    </dgm:pt>
    <dgm:pt modelId="{2394EAEF-270D-491A-8612-2BA9B8AB89D2}" type="parTrans" cxnId="{68A98C6C-C93B-45E3-9B18-942A11E1DBFA}">
      <dgm:prSet/>
      <dgm:spPr/>
      <dgm:t>
        <a:bodyPr/>
        <a:lstStyle/>
        <a:p>
          <a:endParaRPr lang="ru-RU"/>
        </a:p>
      </dgm:t>
    </dgm:pt>
    <dgm:pt modelId="{348EBFD2-CEE9-41B0-B652-661A4B239621}" type="sibTrans" cxnId="{68A98C6C-C93B-45E3-9B18-942A11E1DBFA}">
      <dgm:prSet/>
      <dgm:spPr/>
      <dgm:t>
        <a:bodyPr/>
        <a:lstStyle/>
        <a:p>
          <a:endParaRPr lang="ru-RU"/>
        </a:p>
      </dgm:t>
    </dgm:pt>
    <dgm:pt modelId="{5F5A4134-1298-4791-9C35-FB1B15CD3B40}" type="pres">
      <dgm:prSet presAssocID="{D527C144-6B1E-433A-97A0-2C0FDDA533CB}" presName="Name0" presStyleCnt="0">
        <dgm:presLayoutVars>
          <dgm:chMax val="7"/>
          <dgm:chPref val="7"/>
          <dgm:dir/>
        </dgm:presLayoutVars>
      </dgm:prSet>
      <dgm:spPr/>
    </dgm:pt>
    <dgm:pt modelId="{B346C29A-AF0A-4703-AA09-B0DD635640BF}" type="pres">
      <dgm:prSet presAssocID="{D527C144-6B1E-433A-97A0-2C0FDDA533CB}" presName="Name1" presStyleCnt="0"/>
      <dgm:spPr/>
    </dgm:pt>
    <dgm:pt modelId="{24A422C2-4127-4356-9A04-1E52BEB0DADC}" type="pres">
      <dgm:prSet presAssocID="{D527C144-6B1E-433A-97A0-2C0FDDA533CB}" presName="cycle" presStyleCnt="0"/>
      <dgm:spPr/>
    </dgm:pt>
    <dgm:pt modelId="{ABA46635-E09E-4299-B7E9-0D16B8B40532}" type="pres">
      <dgm:prSet presAssocID="{D527C144-6B1E-433A-97A0-2C0FDDA533CB}" presName="srcNode" presStyleLbl="node1" presStyleIdx="0" presStyleCnt="5"/>
      <dgm:spPr/>
    </dgm:pt>
    <dgm:pt modelId="{B63192C8-0281-4830-872D-59E96534349B}" type="pres">
      <dgm:prSet presAssocID="{D527C144-6B1E-433A-97A0-2C0FDDA533CB}" presName="conn" presStyleLbl="parChTrans1D2" presStyleIdx="0" presStyleCnt="1"/>
      <dgm:spPr/>
    </dgm:pt>
    <dgm:pt modelId="{091BD2CC-CC78-4B7B-AE92-4417F19A5C8B}" type="pres">
      <dgm:prSet presAssocID="{D527C144-6B1E-433A-97A0-2C0FDDA533CB}" presName="extraNode" presStyleLbl="node1" presStyleIdx="0" presStyleCnt="5"/>
      <dgm:spPr/>
    </dgm:pt>
    <dgm:pt modelId="{0287E54E-5BAF-4204-A531-5B9D3B3DAE5B}" type="pres">
      <dgm:prSet presAssocID="{D527C144-6B1E-433A-97A0-2C0FDDA533CB}" presName="dstNode" presStyleLbl="node1" presStyleIdx="0" presStyleCnt="5"/>
      <dgm:spPr/>
    </dgm:pt>
    <dgm:pt modelId="{4C963AA2-E8E9-43C6-AF24-BD591A4C9348}" type="pres">
      <dgm:prSet presAssocID="{30721838-7965-4593-A5E7-A1E42937A201}" presName="text_1" presStyleLbl="node1" presStyleIdx="0" presStyleCnt="5" custScaleY="96289" custLinFactNeighborY="-3718">
        <dgm:presLayoutVars>
          <dgm:bulletEnabled val="1"/>
        </dgm:presLayoutVars>
      </dgm:prSet>
      <dgm:spPr/>
    </dgm:pt>
    <dgm:pt modelId="{B503CB5E-B1F8-40E3-8FB7-34A7E1474E48}" type="pres">
      <dgm:prSet presAssocID="{30721838-7965-4593-A5E7-A1E42937A201}" presName="accent_1" presStyleCnt="0"/>
      <dgm:spPr/>
    </dgm:pt>
    <dgm:pt modelId="{91DD297D-CE41-41CE-875B-E29B52FA2A46}" type="pres">
      <dgm:prSet presAssocID="{30721838-7965-4593-A5E7-A1E42937A201}" presName="accentRepeatNode" presStyleLbl="solidFgAcc1" presStyleIdx="0" presStyleCnt="5" custLinFactNeighborY="-297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23BC685-C22F-43C2-83A2-6D2E157B9D85}" type="pres">
      <dgm:prSet presAssocID="{7F990DDA-C38A-404D-B00E-96BB48055005}" presName="text_2" presStyleLbl="node1" presStyleIdx="1" presStyleCnt="5" custScaleY="110044" custLinFactNeighborY="-26026">
        <dgm:presLayoutVars>
          <dgm:bulletEnabled val="1"/>
        </dgm:presLayoutVars>
      </dgm:prSet>
      <dgm:spPr/>
    </dgm:pt>
    <dgm:pt modelId="{AB8C95AB-58AB-4910-B33C-3F234C999263}" type="pres">
      <dgm:prSet presAssocID="{7F990DDA-C38A-404D-B00E-96BB48055005}" presName="accent_2" presStyleCnt="0"/>
      <dgm:spPr/>
    </dgm:pt>
    <dgm:pt modelId="{F13B4E5E-379B-45E0-A4A4-68174D4DA4A1}" type="pres">
      <dgm:prSet presAssocID="{7F990DDA-C38A-404D-B00E-96BB48055005}" presName="accentRepeatNode" presStyleLbl="solidFgAcc1" presStyleIdx="1" presStyleCnt="5" custLinFactNeighborY="-2081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AE5D981-5168-4911-9C77-92D419C5A109}" type="pres">
      <dgm:prSet presAssocID="{0233FC2B-4DC1-44BB-8C26-06E4B60500D3}" presName="text_3" presStyleLbl="node1" presStyleIdx="2" presStyleCnt="5" custScaleY="107065" custLinFactNeighborY="-44616">
        <dgm:presLayoutVars>
          <dgm:bulletEnabled val="1"/>
        </dgm:presLayoutVars>
      </dgm:prSet>
      <dgm:spPr/>
    </dgm:pt>
    <dgm:pt modelId="{E23BE877-59B5-4953-8409-0CB2B6569706}" type="pres">
      <dgm:prSet presAssocID="{0233FC2B-4DC1-44BB-8C26-06E4B60500D3}" presName="accent_3" presStyleCnt="0"/>
      <dgm:spPr/>
    </dgm:pt>
    <dgm:pt modelId="{54E1C2C1-CD0B-458E-B549-FB8FE39EE7B2}" type="pres">
      <dgm:prSet presAssocID="{0233FC2B-4DC1-44BB-8C26-06E4B60500D3}" presName="accentRepeatNode" presStyleLbl="solidFgAcc1" presStyleIdx="2" presStyleCnt="5" custLinFactNeighborY="-3568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F7625DF-DFFA-4728-8224-EC972F50D037}" type="pres">
      <dgm:prSet presAssocID="{014DE785-808D-4462-BDF1-610FCA2DE941}" presName="text_4" presStyleLbl="node1" presStyleIdx="3" presStyleCnt="5" custScaleY="103166" custLinFactNeighborY="-61347">
        <dgm:presLayoutVars>
          <dgm:bulletEnabled val="1"/>
        </dgm:presLayoutVars>
      </dgm:prSet>
      <dgm:spPr/>
    </dgm:pt>
    <dgm:pt modelId="{597AE0BF-591B-4DA3-A571-320A85D1B82B}" type="pres">
      <dgm:prSet presAssocID="{014DE785-808D-4462-BDF1-610FCA2DE941}" presName="accent_4" presStyleCnt="0"/>
      <dgm:spPr/>
    </dgm:pt>
    <dgm:pt modelId="{D4A8C28B-CAB9-454D-9236-5E734715E5F7}" type="pres">
      <dgm:prSet presAssocID="{014DE785-808D-4462-BDF1-610FCA2DE941}" presName="accentRepeatNode" presStyleLbl="solidFgAcc1" presStyleIdx="3" presStyleCnt="5" custLinFactNeighborY="-4907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D80C5F8-0738-41AF-A700-9C76996DE1E1}" type="pres">
      <dgm:prSet presAssocID="{C29B6A71-80B2-4F10-BC90-824AD23DA95B}" presName="text_5" presStyleLbl="node1" presStyleIdx="4" presStyleCnt="5" custScaleY="103166" custLinFactNeighborY="-81796">
        <dgm:presLayoutVars>
          <dgm:bulletEnabled val="1"/>
        </dgm:presLayoutVars>
      </dgm:prSet>
      <dgm:spPr/>
    </dgm:pt>
    <dgm:pt modelId="{74ADE8A0-75F3-4F26-99D8-74AE4C5A8002}" type="pres">
      <dgm:prSet presAssocID="{C29B6A71-80B2-4F10-BC90-824AD23DA95B}" presName="accent_5" presStyleCnt="0"/>
      <dgm:spPr/>
    </dgm:pt>
    <dgm:pt modelId="{ED11EA93-CD3E-4AB5-9842-ADE811D28B12}" type="pres">
      <dgm:prSet presAssocID="{C29B6A71-80B2-4F10-BC90-824AD23DA95B}" presName="accentRepeatNode" presStyleLbl="solidFgAcc1" presStyleIdx="4" presStyleCnt="5" custLinFactNeighborY="-6542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82346107-2524-4BA3-9FB9-FB71010B3ACE}" srcId="{D527C144-6B1E-433A-97A0-2C0FDDA533CB}" destId="{7F990DDA-C38A-404D-B00E-96BB48055005}" srcOrd="1" destOrd="0" parTransId="{3BCC72F9-6609-4987-AC0A-BA93A61C0A36}" sibTransId="{25FB241D-8057-4396-9AD3-BAAC2DF22557}"/>
    <dgm:cxn modelId="{CAB23B0B-E8F4-4830-8163-71DA7794B8DA}" type="presOf" srcId="{C29B6A71-80B2-4F10-BC90-824AD23DA95B}" destId="{6D80C5F8-0738-41AF-A700-9C76996DE1E1}" srcOrd="0" destOrd="0" presId="urn:microsoft.com/office/officeart/2008/layout/VerticalCurvedList"/>
    <dgm:cxn modelId="{A1D16B14-7864-42CB-ADAC-061DD954FC39}" type="presOf" srcId="{0233FC2B-4DC1-44BB-8C26-06E4B60500D3}" destId="{FAE5D981-5168-4911-9C77-92D419C5A109}" srcOrd="0" destOrd="0" presId="urn:microsoft.com/office/officeart/2008/layout/VerticalCurvedList"/>
    <dgm:cxn modelId="{11C6415E-A6FA-4CD8-BAF4-17074602C422}" type="presOf" srcId="{D527C144-6B1E-433A-97A0-2C0FDDA533CB}" destId="{5F5A4134-1298-4791-9C35-FB1B15CD3B40}" srcOrd="0" destOrd="0" presId="urn:microsoft.com/office/officeart/2008/layout/VerticalCurvedList"/>
    <dgm:cxn modelId="{0CE0BC62-6AAC-453D-A243-23BE632D6755}" type="presOf" srcId="{7F990DDA-C38A-404D-B00E-96BB48055005}" destId="{023BC685-C22F-43C2-83A2-6D2E157B9D85}" srcOrd="0" destOrd="0" presId="urn:microsoft.com/office/officeart/2008/layout/VerticalCurvedList"/>
    <dgm:cxn modelId="{68A98C6C-C93B-45E3-9B18-942A11E1DBFA}" srcId="{D527C144-6B1E-433A-97A0-2C0FDDA533CB}" destId="{C29B6A71-80B2-4F10-BC90-824AD23DA95B}" srcOrd="4" destOrd="0" parTransId="{2394EAEF-270D-491A-8612-2BA9B8AB89D2}" sibTransId="{348EBFD2-CEE9-41B0-B652-661A4B239621}"/>
    <dgm:cxn modelId="{ABC59C74-59B3-45A2-8DC4-2FC157601AA2}" srcId="{D527C144-6B1E-433A-97A0-2C0FDDA533CB}" destId="{30721838-7965-4593-A5E7-A1E42937A201}" srcOrd="0" destOrd="0" parTransId="{4FD6FF1A-0165-4B2F-9CA2-7DFAACBD2AE2}" sibTransId="{032DD8F0-331D-4423-93AF-8F9BAC00EFCA}"/>
    <dgm:cxn modelId="{A7805D91-DE2B-46CD-B90F-5064B96AB0DA}" type="presOf" srcId="{032DD8F0-331D-4423-93AF-8F9BAC00EFCA}" destId="{B63192C8-0281-4830-872D-59E96534349B}" srcOrd="0" destOrd="0" presId="urn:microsoft.com/office/officeart/2008/layout/VerticalCurvedList"/>
    <dgm:cxn modelId="{B5B428C0-B3D6-4DC6-98E4-1193D6DC2EE2}" srcId="{D527C144-6B1E-433A-97A0-2C0FDDA533CB}" destId="{0233FC2B-4DC1-44BB-8C26-06E4B60500D3}" srcOrd="2" destOrd="0" parTransId="{0D2732EB-E7A9-4B94-93E5-A36B7347FB53}" sibTransId="{CF9B44E5-521D-4A7B-AACF-FEE1A7C98490}"/>
    <dgm:cxn modelId="{4D98FFC1-9647-4568-8A51-9063C40EF59F}" type="presOf" srcId="{30721838-7965-4593-A5E7-A1E42937A201}" destId="{4C963AA2-E8E9-43C6-AF24-BD591A4C9348}" srcOrd="0" destOrd="0" presId="urn:microsoft.com/office/officeart/2008/layout/VerticalCurvedList"/>
    <dgm:cxn modelId="{46B776F0-AC4A-417D-B41E-4CDD8B206574}" type="presOf" srcId="{014DE785-808D-4462-BDF1-610FCA2DE941}" destId="{0F7625DF-DFFA-4728-8224-EC972F50D037}" srcOrd="0" destOrd="0" presId="urn:microsoft.com/office/officeart/2008/layout/VerticalCurvedList"/>
    <dgm:cxn modelId="{EB11FEF6-497C-4EAE-A356-93B458C6F36C}" srcId="{D527C144-6B1E-433A-97A0-2C0FDDA533CB}" destId="{014DE785-808D-4462-BDF1-610FCA2DE941}" srcOrd="3" destOrd="0" parTransId="{A72A5740-F49F-4710-A895-97ECDA0728D7}" sibTransId="{DCE6C1E0-1726-420F-B902-F375D910272A}"/>
    <dgm:cxn modelId="{1E000BFB-94A4-4EBF-A628-45E844EDA69E}" type="presParOf" srcId="{5F5A4134-1298-4791-9C35-FB1B15CD3B40}" destId="{B346C29A-AF0A-4703-AA09-B0DD635640BF}" srcOrd="0" destOrd="0" presId="urn:microsoft.com/office/officeart/2008/layout/VerticalCurvedList"/>
    <dgm:cxn modelId="{06FF3290-E7A2-45BF-ACCB-4E40D59BF78F}" type="presParOf" srcId="{B346C29A-AF0A-4703-AA09-B0DD635640BF}" destId="{24A422C2-4127-4356-9A04-1E52BEB0DADC}" srcOrd="0" destOrd="0" presId="urn:microsoft.com/office/officeart/2008/layout/VerticalCurvedList"/>
    <dgm:cxn modelId="{D589B7D1-129B-4B30-A092-F8FB81E42E06}" type="presParOf" srcId="{24A422C2-4127-4356-9A04-1E52BEB0DADC}" destId="{ABA46635-E09E-4299-B7E9-0D16B8B40532}" srcOrd="0" destOrd="0" presId="urn:microsoft.com/office/officeart/2008/layout/VerticalCurvedList"/>
    <dgm:cxn modelId="{FEE24C44-4D0F-4722-A717-4CBAA203AA25}" type="presParOf" srcId="{24A422C2-4127-4356-9A04-1E52BEB0DADC}" destId="{B63192C8-0281-4830-872D-59E96534349B}" srcOrd="1" destOrd="0" presId="urn:microsoft.com/office/officeart/2008/layout/VerticalCurvedList"/>
    <dgm:cxn modelId="{1C307B6E-02BD-4FA9-9DFD-FF6E374E3406}" type="presParOf" srcId="{24A422C2-4127-4356-9A04-1E52BEB0DADC}" destId="{091BD2CC-CC78-4B7B-AE92-4417F19A5C8B}" srcOrd="2" destOrd="0" presId="urn:microsoft.com/office/officeart/2008/layout/VerticalCurvedList"/>
    <dgm:cxn modelId="{7810B016-C13E-4690-844A-E62E286D18AC}" type="presParOf" srcId="{24A422C2-4127-4356-9A04-1E52BEB0DADC}" destId="{0287E54E-5BAF-4204-A531-5B9D3B3DAE5B}" srcOrd="3" destOrd="0" presId="urn:microsoft.com/office/officeart/2008/layout/VerticalCurvedList"/>
    <dgm:cxn modelId="{708D8C4F-DB53-4B75-8CDA-FA468D216163}" type="presParOf" srcId="{B346C29A-AF0A-4703-AA09-B0DD635640BF}" destId="{4C963AA2-E8E9-43C6-AF24-BD591A4C9348}" srcOrd="1" destOrd="0" presId="urn:microsoft.com/office/officeart/2008/layout/VerticalCurvedList"/>
    <dgm:cxn modelId="{7E1EA670-DEE6-4EFB-B5B4-5708698696CC}" type="presParOf" srcId="{B346C29A-AF0A-4703-AA09-B0DD635640BF}" destId="{B503CB5E-B1F8-40E3-8FB7-34A7E1474E48}" srcOrd="2" destOrd="0" presId="urn:microsoft.com/office/officeart/2008/layout/VerticalCurvedList"/>
    <dgm:cxn modelId="{6B32B3B9-A388-466A-B19E-0DBBC41D277C}" type="presParOf" srcId="{B503CB5E-B1F8-40E3-8FB7-34A7E1474E48}" destId="{91DD297D-CE41-41CE-875B-E29B52FA2A46}" srcOrd="0" destOrd="0" presId="urn:microsoft.com/office/officeart/2008/layout/VerticalCurvedList"/>
    <dgm:cxn modelId="{B09CD487-B8D1-413C-A03C-22FFA7953BD5}" type="presParOf" srcId="{B346C29A-AF0A-4703-AA09-B0DD635640BF}" destId="{023BC685-C22F-43C2-83A2-6D2E157B9D85}" srcOrd="3" destOrd="0" presId="urn:microsoft.com/office/officeart/2008/layout/VerticalCurvedList"/>
    <dgm:cxn modelId="{939748AF-D49C-4CC6-AB69-6ECB227D69C8}" type="presParOf" srcId="{B346C29A-AF0A-4703-AA09-B0DD635640BF}" destId="{AB8C95AB-58AB-4910-B33C-3F234C999263}" srcOrd="4" destOrd="0" presId="urn:microsoft.com/office/officeart/2008/layout/VerticalCurvedList"/>
    <dgm:cxn modelId="{5401ECD1-7921-4414-8C51-DCACEAB2142B}" type="presParOf" srcId="{AB8C95AB-58AB-4910-B33C-3F234C999263}" destId="{F13B4E5E-379B-45E0-A4A4-68174D4DA4A1}" srcOrd="0" destOrd="0" presId="urn:microsoft.com/office/officeart/2008/layout/VerticalCurvedList"/>
    <dgm:cxn modelId="{5520A6EE-6776-4A51-8912-BCF4C35B5738}" type="presParOf" srcId="{B346C29A-AF0A-4703-AA09-B0DD635640BF}" destId="{FAE5D981-5168-4911-9C77-92D419C5A109}" srcOrd="5" destOrd="0" presId="urn:microsoft.com/office/officeart/2008/layout/VerticalCurvedList"/>
    <dgm:cxn modelId="{B309765C-04DB-4417-B1C8-07699E81263A}" type="presParOf" srcId="{B346C29A-AF0A-4703-AA09-B0DD635640BF}" destId="{E23BE877-59B5-4953-8409-0CB2B6569706}" srcOrd="6" destOrd="0" presId="urn:microsoft.com/office/officeart/2008/layout/VerticalCurvedList"/>
    <dgm:cxn modelId="{68D10FE0-5E9D-4279-8548-A5D8248739D3}" type="presParOf" srcId="{E23BE877-59B5-4953-8409-0CB2B6569706}" destId="{54E1C2C1-CD0B-458E-B549-FB8FE39EE7B2}" srcOrd="0" destOrd="0" presId="urn:microsoft.com/office/officeart/2008/layout/VerticalCurvedList"/>
    <dgm:cxn modelId="{A1BC704A-10EE-4992-94A1-E9C321158F2D}" type="presParOf" srcId="{B346C29A-AF0A-4703-AA09-B0DD635640BF}" destId="{0F7625DF-DFFA-4728-8224-EC972F50D037}" srcOrd="7" destOrd="0" presId="urn:microsoft.com/office/officeart/2008/layout/VerticalCurvedList"/>
    <dgm:cxn modelId="{E06C8515-42AA-4799-BB38-BE2DDCB00997}" type="presParOf" srcId="{B346C29A-AF0A-4703-AA09-B0DD635640BF}" destId="{597AE0BF-591B-4DA3-A571-320A85D1B82B}" srcOrd="8" destOrd="0" presId="urn:microsoft.com/office/officeart/2008/layout/VerticalCurvedList"/>
    <dgm:cxn modelId="{9C8786EB-1C20-475F-B934-4405B51C0603}" type="presParOf" srcId="{597AE0BF-591B-4DA3-A571-320A85D1B82B}" destId="{D4A8C28B-CAB9-454D-9236-5E734715E5F7}" srcOrd="0" destOrd="0" presId="urn:microsoft.com/office/officeart/2008/layout/VerticalCurvedList"/>
    <dgm:cxn modelId="{6F036EBA-BD63-4980-AD21-0BA118A35F4E}" type="presParOf" srcId="{B346C29A-AF0A-4703-AA09-B0DD635640BF}" destId="{6D80C5F8-0738-41AF-A700-9C76996DE1E1}" srcOrd="9" destOrd="0" presId="urn:microsoft.com/office/officeart/2008/layout/VerticalCurvedList"/>
    <dgm:cxn modelId="{66BD71F2-6BC8-4C77-97AE-A755E475E4BF}" type="presParOf" srcId="{B346C29A-AF0A-4703-AA09-B0DD635640BF}" destId="{74ADE8A0-75F3-4F26-99D8-74AE4C5A8002}" srcOrd="10" destOrd="0" presId="urn:microsoft.com/office/officeart/2008/layout/VerticalCurvedList"/>
    <dgm:cxn modelId="{CB1950AD-7B17-4BCA-930A-1DB4068A2BBA}" type="presParOf" srcId="{74ADE8A0-75F3-4F26-99D8-74AE4C5A8002}" destId="{ED11EA93-CD3E-4AB5-9842-ADE811D28B1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C8E1B5-B618-4A23-8C08-EC39230F2732}">
      <dsp:nvSpPr>
        <dsp:cNvPr id="0" name=""/>
        <dsp:cNvSpPr/>
      </dsp:nvSpPr>
      <dsp:spPr>
        <a:xfrm rot="16200000">
          <a:off x="947936" y="-880489"/>
          <a:ext cx="1332147" cy="3228020"/>
        </a:xfrm>
        <a:prstGeom prst="round1Rect">
          <a:avLst/>
        </a:prstGeom>
        <a:gradFill flip="none" rotWithShape="1">
          <a:gsLst>
            <a:gs pos="0">
              <a:srgbClr val="0070C0">
                <a:tint val="66000"/>
                <a:satMod val="160000"/>
              </a:srgbClr>
            </a:gs>
            <a:gs pos="50000">
              <a:srgbClr val="0070C0">
                <a:tint val="44500"/>
                <a:satMod val="160000"/>
              </a:srgbClr>
            </a:gs>
            <a:gs pos="100000">
              <a:srgbClr val="0070C0">
                <a:tint val="23500"/>
                <a:satMod val="160000"/>
              </a:srgbClr>
            </a:gs>
          </a:gsLst>
          <a:lin ang="27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комплексный подход</a:t>
          </a:r>
        </a:p>
      </dsp:txBody>
      <dsp:txXfrm rot="5400000">
        <a:off x="0" y="67447"/>
        <a:ext cx="3228020" cy="999111"/>
      </dsp:txXfrm>
    </dsp:sp>
    <dsp:sp modelId="{0ADD864E-F14A-4974-8D0D-BE89DC659FEF}">
      <dsp:nvSpPr>
        <dsp:cNvPr id="0" name=""/>
        <dsp:cNvSpPr/>
      </dsp:nvSpPr>
      <dsp:spPr>
        <a:xfrm>
          <a:off x="3228020" y="72002"/>
          <a:ext cx="3228020" cy="1332147"/>
        </a:xfrm>
        <a:prstGeom prst="round1Rect">
          <a:avLst/>
        </a:prstGeom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последовательность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и </a:t>
          </a:r>
          <a:r>
            <a:rPr lang="ru-RU" sz="2400" kern="1200" dirty="0" err="1"/>
            <a:t>поэтапность</a:t>
          </a:r>
          <a:endParaRPr lang="ru-RU" sz="2400" kern="1200" dirty="0"/>
        </a:p>
      </dsp:txBody>
      <dsp:txXfrm>
        <a:off x="3228020" y="72002"/>
        <a:ext cx="3228020" cy="999111"/>
      </dsp:txXfrm>
    </dsp:sp>
    <dsp:sp modelId="{BC5B253A-4A01-4E05-A127-26C8D4DE454E}">
      <dsp:nvSpPr>
        <dsp:cNvPr id="0" name=""/>
        <dsp:cNvSpPr/>
      </dsp:nvSpPr>
      <dsp:spPr>
        <a:xfrm rot="10800000">
          <a:off x="0" y="1332147"/>
          <a:ext cx="3228020" cy="1332147"/>
        </a:xfrm>
        <a:prstGeom prst="round1Rect">
          <a:avLst/>
        </a:prstGeom>
        <a:gradFill flip="none" rotWithShape="0">
          <a:gsLst>
            <a:gs pos="0">
              <a:srgbClr val="00B050">
                <a:tint val="66000"/>
                <a:satMod val="160000"/>
              </a:srgbClr>
            </a:gs>
            <a:gs pos="50000">
              <a:srgbClr val="00B050">
                <a:tint val="44500"/>
                <a:satMod val="160000"/>
              </a:srgbClr>
            </a:gs>
            <a:gs pos="100000">
              <a:srgbClr val="00B050">
                <a:tint val="23500"/>
                <a:satMod val="160000"/>
              </a:srgbClr>
            </a:gs>
          </a:gsLst>
          <a:lin ang="189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непрерывность</a:t>
          </a:r>
        </a:p>
      </dsp:txBody>
      <dsp:txXfrm rot="10800000">
        <a:off x="0" y="1665184"/>
        <a:ext cx="3228020" cy="999111"/>
      </dsp:txXfrm>
    </dsp:sp>
    <dsp:sp modelId="{2565350B-B2A2-487B-B08C-BF53786A8AA2}">
      <dsp:nvSpPr>
        <dsp:cNvPr id="0" name=""/>
        <dsp:cNvSpPr/>
      </dsp:nvSpPr>
      <dsp:spPr>
        <a:xfrm rot="5400000">
          <a:off x="4175956" y="384211"/>
          <a:ext cx="1332147" cy="3228020"/>
        </a:xfrm>
        <a:prstGeom prst="round1Rect">
          <a:avLst/>
        </a:prstGeom>
        <a:gradFill flip="none" rotWithShape="0">
          <a:gsLst>
            <a:gs pos="0">
              <a:srgbClr val="FFC000">
                <a:tint val="66000"/>
                <a:satMod val="160000"/>
              </a:srgbClr>
            </a:gs>
            <a:gs pos="50000">
              <a:srgbClr val="FFC000">
                <a:tint val="44500"/>
                <a:satMod val="160000"/>
              </a:srgbClr>
            </a:gs>
            <a:gs pos="100000">
              <a:srgbClr val="FFC000">
                <a:tint val="23500"/>
                <a:satMod val="160000"/>
              </a:srgbClr>
            </a:gs>
          </a:gsLst>
          <a:lin ang="108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толерантность </a:t>
          </a:r>
        </a:p>
      </dsp:txBody>
      <dsp:txXfrm rot="-5400000">
        <a:off x="3228020" y="1665184"/>
        <a:ext cx="3228020" cy="999111"/>
      </dsp:txXfrm>
    </dsp:sp>
    <dsp:sp modelId="{DCB48C60-0CAB-4D8E-B405-609DDF5840DD}">
      <dsp:nvSpPr>
        <dsp:cNvPr id="0" name=""/>
        <dsp:cNvSpPr/>
      </dsp:nvSpPr>
      <dsp:spPr>
        <a:xfrm>
          <a:off x="1719301" y="1004446"/>
          <a:ext cx="3390776" cy="769701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инклюзивное образование</a:t>
          </a:r>
        </a:p>
      </dsp:txBody>
      <dsp:txXfrm>
        <a:off x="1756875" y="1042020"/>
        <a:ext cx="3315628" cy="6945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3192C8-0281-4830-872D-59E96534349B}">
      <dsp:nvSpPr>
        <dsp:cNvPr id="0" name=""/>
        <dsp:cNvSpPr/>
      </dsp:nvSpPr>
      <dsp:spPr>
        <a:xfrm>
          <a:off x="-4585775" y="-703106"/>
          <a:ext cx="5462647" cy="5462647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63AA2-E8E9-43C6-AF24-BD591A4C9348}">
      <dsp:nvSpPr>
        <dsp:cNvPr id="0" name=""/>
        <dsp:cNvSpPr/>
      </dsp:nvSpPr>
      <dsp:spPr>
        <a:xfrm>
          <a:off x="383839" y="243999"/>
          <a:ext cx="5422706" cy="488393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260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достаточно гибок и толерантен</a:t>
          </a:r>
          <a:endParaRPr lang="ru-RU" sz="2000" kern="1200" dirty="0"/>
        </a:p>
      </dsp:txBody>
      <dsp:txXfrm>
        <a:off x="383839" y="243999"/>
        <a:ext cx="5422706" cy="488393"/>
      </dsp:txXfrm>
    </dsp:sp>
    <dsp:sp modelId="{91DD297D-CE41-41CE-875B-E29B52FA2A46}">
      <dsp:nvSpPr>
        <dsp:cNvPr id="0" name=""/>
        <dsp:cNvSpPr/>
      </dsp:nvSpPr>
      <dsp:spPr>
        <a:xfrm>
          <a:off x="66828" y="171188"/>
          <a:ext cx="634020" cy="63402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23BC685-C22F-43C2-83A2-6D2E157B9D85}">
      <dsp:nvSpPr>
        <dsp:cNvPr id="0" name=""/>
        <dsp:cNvSpPr/>
      </dsp:nvSpPr>
      <dsp:spPr>
        <a:xfrm>
          <a:off x="747295" y="856546"/>
          <a:ext cx="5059250" cy="558161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260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уважает индивидуальные различия</a:t>
          </a:r>
        </a:p>
      </dsp:txBody>
      <dsp:txXfrm>
        <a:off x="747295" y="856546"/>
        <a:ext cx="5059250" cy="558161"/>
      </dsp:txXfrm>
    </dsp:sp>
    <dsp:sp modelId="{F13B4E5E-379B-45E0-A4A4-68174D4DA4A1}">
      <dsp:nvSpPr>
        <dsp:cNvPr id="0" name=""/>
        <dsp:cNvSpPr/>
      </dsp:nvSpPr>
      <dsp:spPr>
        <a:xfrm>
          <a:off x="430285" y="818634"/>
          <a:ext cx="634020" cy="63402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AE5D981-5168-4911-9C77-92D419C5A109}">
      <dsp:nvSpPr>
        <dsp:cNvPr id="0" name=""/>
        <dsp:cNvSpPr/>
      </dsp:nvSpPr>
      <dsp:spPr>
        <a:xfrm>
          <a:off x="858847" y="1530391"/>
          <a:ext cx="4947698" cy="543051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260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умеет слушать и применять рекомендации членов коллектива</a:t>
          </a:r>
        </a:p>
      </dsp:txBody>
      <dsp:txXfrm>
        <a:off x="858847" y="1530391"/>
        <a:ext cx="4947698" cy="543051"/>
      </dsp:txXfrm>
    </dsp:sp>
    <dsp:sp modelId="{54E1C2C1-CD0B-458E-B549-FB8FE39EE7B2}">
      <dsp:nvSpPr>
        <dsp:cNvPr id="0" name=""/>
        <dsp:cNvSpPr/>
      </dsp:nvSpPr>
      <dsp:spPr>
        <a:xfrm>
          <a:off x="541837" y="1484937"/>
          <a:ext cx="634020" cy="63402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F7625DF-DFFA-4728-8224-EC972F50D037}">
      <dsp:nvSpPr>
        <dsp:cNvPr id="0" name=""/>
        <dsp:cNvSpPr/>
      </dsp:nvSpPr>
      <dsp:spPr>
        <a:xfrm>
          <a:off x="747295" y="2215998"/>
          <a:ext cx="5059250" cy="52327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2603" tIns="91440" rIns="91440" bIns="914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kern="1200" dirty="0"/>
            <a:t>согласен работать в одной команде с другими педагогами</a:t>
          </a:r>
          <a:endParaRPr lang="ru-RU" sz="1800" kern="1200" dirty="0"/>
        </a:p>
      </dsp:txBody>
      <dsp:txXfrm>
        <a:off x="747295" y="2215998"/>
        <a:ext cx="5059250" cy="523274"/>
      </dsp:txXfrm>
    </dsp:sp>
    <dsp:sp modelId="{D4A8C28B-CAB9-454D-9236-5E734715E5F7}">
      <dsp:nvSpPr>
        <dsp:cNvPr id="0" name=""/>
        <dsp:cNvSpPr/>
      </dsp:nvSpPr>
      <dsp:spPr>
        <a:xfrm>
          <a:off x="430285" y="2160667"/>
          <a:ext cx="634020" cy="63402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D80C5F8-0738-41AF-A700-9C76996DE1E1}">
      <dsp:nvSpPr>
        <dsp:cNvPr id="0" name=""/>
        <dsp:cNvSpPr/>
      </dsp:nvSpPr>
      <dsp:spPr>
        <a:xfrm>
          <a:off x="383839" y="2872859"/>
          <a:ext cx="5422706" cy="523274"/>
        </a:xfrm>
        <a:prstGeom prst="rect">
          <a:avLst/>
        </a:prstGeom>
        <a:gradFill flip="none"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2603" tIns="45720" rIns="45720" bIns="457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/>
            <a:t>интересны трудности и готов к их решению</a:t>
          </a:r>
        </a:p>
      </dsp:txBody>
      <dsp:txXfrm>
        <a:off x="383839" y="2872859"/>
        <a:ext cx="5422706" cy="523274"/>
      </dsp:txXfrm>
    </dsp:sp>
    <dsp:sp modelId="{ED11EA93-CD3E-4AB5-9842-ADE811D28B12}">
      <dsp:nvSpPr>
        <dsp:cNvPr id="0" name=""/>
        <dsp:cNvSpPr/>
      </dsp:nvSpPr>
      <dsp:spPr>
        <a:xfrm>
          <a:off x="66828" y="2817542"/>
          <a:ext cx="634020" cy="63402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960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11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85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33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82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10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06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379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73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43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383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072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37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16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42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307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09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316329C-BB15-431A-8248-CE2A98DA64A5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98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  <p:sldLayoutId id="2147483899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microsoft.com/office/2007/relationships/hdphoto" Target="../media/hdphoto2.wdp"/><Relationship Id="rId15" Type="http://schemas.microsoft.com/office/2007/relationships/hdphoto" Target="../media/hdphoto4.wdp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уппа 39"/>
          <p:cNvGrpSpPr/>
          <p:nvPr/>
        </p:nvGrpSpPr>
        <p:grpSpPr>
          <a:xfrm>
            <a:off x="1975445" y="1585892"/>
            <a:ext cx="6686550" cy="4906186"/>
            <a:chOff x="2304048" y="1381555"/>
            <a:chExt cx="6686550" cy="4906186"/>
          </a:xfrm>
        </p:grpSpPr>
        <p:pic>
          <p:nvPicPr>
            <p:cNvPr id="41" name="Picture 4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48" t="52327" r="48356" b="-1256"/>
            <a:stretch/>
          </p:blipFill>
          <p:spPr bwMode="auto">
            <a:xfrm>
              <a:off x="5427022" y="1679116"/>
              <a:ext cx="1066429" cy="862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7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3" t="24710" b="14037"/>
            <a:stretch/>
          </p:blipFill>
          <p:spPr bwMode="auto">
            <a:xfrm rot="19787311" flipH="1" flipV="1">
              <a:off x="4172471" y="4691967"/>
              <a:ext cx="938419" cy="10793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3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21344016" flipV="1">
              <a:off x="2434327" y="3356838"/>
              <a:ext cx="1054368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8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2400" l="9804" r="89542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969" b="61597"/>
            <a:stretch/>
          </p:blipFill>
          <p:spPr bwMode="auto">
            <a:xfrm rot="18779785" flipH="1">
              <a:off x="5003509" y="2393281"/>
              <a:ext cx="1457325" cy="2960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5" name="Picture 8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2400" l="9804" r="89542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969" b="61597"/>
            <a:stretch/>
          </p:blipFill>
          <p:spPr bwMode="auto">
            <a:xfrm rot="2820215">
              <a:off x="2808696" y="2355182"/>
              <a:ext cx="1457325" cy="2960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6" name="Picture 8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2400" l="9804" r="89542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969" b="61597"/>
            <a:stretch/>
          </p:blipFill>
          <p:spPr bwMode="auto">
            <a:xfrm rot="16953163" flipH="1">
              <a:off x="4095454" y="1962179"/>
              <a:ext cx="1457325" cy="2960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8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2400" l="9804" r="89542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969" b="61597"/>
            <a:stretch/>
          </p:blipFill>
          <p:spPr bwMode="auto">
            <a:xfrm rot="18779785" flipV="1">
              <a:off x="2814287" y="4636671"/>
              <a:ext cx="1457325" cy="2960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1206761" flipV="1">
              <a:off x="3012593" y="2724608"/>
              <a:ext cx="527184" cy="489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9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4267213" flipV="1">
              <a:off x="3956836" y="2092939"/>
              <a:ext cx="527184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20259955" flipH="1" flipV="1">
              <a:off x="5772042" y="2808898"/>
              <a:ext cx="527184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20259955">
              <a:off x="3060313" y="3935926"/>
              <a:ext cx="527184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2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17332787">
              <a:off x="3884546" y="4723592"/>
              <a:ext cx="527184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17332787" flipH="1" flipV="1">
              <a:off x="4887626" y="2120280"/>
              <a:ext cx="532407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14729883">
              <a:off x="5078877" y="4723591"/>
              <a:ext cx="527184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5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12245707" flipV="1">
              <a:off x="5796932" y="3411618"/>
              <a:ext cx="527184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6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19" t="22548" r="18931" b="59403"/>
            <a:stretch/>
          </p:blipFill>
          <p:spPr bwMode="auto">
            <a:xfrm rot="13116065">
              <a:off x="5431976" y="4404648"/>
              <a:ext cx="527184" cy="429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601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4048" y="1534766"/>
              <a:ext cx="6686550" cy="4752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8" name="Picture 9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923" y="2277909"/>
            <a:ext cx="431345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облака рисунок пнг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964" y="2896721"/>
            <a:ext cx="1215366" cy="87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973972" y="684093"/>
            <a:ext cx="8158688" cy="1822514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6B327A"/>
                </a:solidFill>
              </a:rPr>
              <a:t>Инклюзивное образование как новое стратегическое направление современного образования</a:t>
            </a:r>
            <a:br>
              <a:rPr lang="ru-RU" sz="3600" b="1" dirty="0">
                <a:solidFill>
                  <a:srgbClr val="6B327A"/>
                </a:solidFill>
              </a:rPr>
            </a:br>
            <a:r>
              <a:rPr lang="ru-RU" sz="3600" b="1" dirty="0">
                <a:solidFill>
                  <a:srgbClr val="6B327A"/>
                </a:solidFill>
              </a:rPr>
              <a:t> в соответствии с требованиями ФГОС </a:t>
            </a:r>
          </a:p>
        </p:txBody>
      </p:sp>
      <p:sp>
        <p:nvSpPr>
          <p:cNvPr id="29" name="Текст 28"/>
          <p:cNvSpPr>
            <a:spLocks noGrp="1"/>
          </p:cNvSpPr>
          <p:nvPr>
            <p:ph type="body" idx="1"/>
          </p:nvPr>
        </p:nvSpPr>
        <p:spPr>
          <a:xfrm>
            <a:off x="1140431" y="6020657"/>
            <a:ext cx="9883739" cy="506000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FF0000"/>
                </a:solidFill>
              </a:rPr>
              <a:t> МОУ «Школа-гимназия №6» г. Джанкоя</a:t>
            </a:r>
          </a:p>
          <a:p>
            <a:r>
              <a:rPr lang="ru-RU" sz="1600" b="1" dirty="0">
                <a:solidFill>
                  <a:srgbClr val="FF0000"/>
                </a:solidFill>
              </a:rPr>
              <a:t>08.04.2021 												Педагог-психолог  Шин Л. Ю.</a:t>
            </a:r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28" name="Picture 4" descr="Картинки по запросу облака рисунок пнг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69" y="2520194"/>
            <a:ext cx="1061456" cy="760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Картинки по запросу облака рисунок пнг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096" y="4784246"/>
            <a:ext cx="1146641" cy="82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226" y="4266496"/>
            <a:ext cx="2162573" cy="1990010"/>
          </a:xfrm>
          <a:prstGeom prst="rect">
            <a:avLst/>
          </a:prstGeom>
        </p:spPr>
      </p:pic>
      <p:pic>
        <p:nvPicPr>
          <p:cNvPr id="59" name="Picture 9" descr="Похожее изображени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05927" y="2282377"/>
            <a:ext cx="431345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85" b="95527" l="0" r="933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074" y="4016928"/>
            <a:ext cx="2656776" cy="2297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90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Картинки по запросу Законе «Об образовании в РФ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4181">
            <a:off x="8337674" y="1800142"/>
            <a:ext cx="2476500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82730" y="2615078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/>
              <a:t> Инклюзивное образование </a:t>
            </a:r>
            <a:r>
              <a:rPr lang="ru-RU" sz="2000" dirty="0"/>
              <a:t>- обеспечение равного доступа к образованию для всех обучающихся с учетом разнообразия особых образовательных потребностей и индивидуальных возможностей.</a:t>
            </a:r>
          </a:p>
          <a:p>
            <a:r>
              <a:rPr lang="ru-RU" sz="2000" dirty="0"/>
              <a:t>                                                                             (Статья 2)</a:t>
            </a:r>
          </a:p>
        </p:txBody>
      </p:sp>
    </p:spTree>
    <p:extLst>
      <p:ext uri="{BB962C8B-B14F-4D97-AF65-F5344CB8AC3E}">
        <p14:creationId xmlns:p14="http://schemas.microsoft.com/office/powerpoint/2010/main" val="162046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Развитие системы инклюзивного образования –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долгосрочная стратегия</a:t>
            </a: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51749105"/>
              </p:ext>
            </p:extLst>
          </p:nvPr>
        </p:nvGraphicFramePr>
        <p:xfrm>
          <a:off x="2934696" y="2927226"/>
          <a:ext cx="6456040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931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DCB48C60-0CAB-4D8E-B405-609DDF584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graphicEl>
                                              <a:dgm id="{DCB48C60-0CAB-4D8E-B405-609DDF5840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3AC8E1B5-B618-4A23-8C08-EC39230F27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>
                                            <p:graphicEl>
                                              <a:dgm id="{3AC8E1B5-B618-4A23-8C08-EC39230F27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0ADD864E-F14A-4974-8D0D-BE89DC659F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graphicEl>
                                              <a:dgm id="{0ADD864E-F14A-4974-8D0D-BE89DC659F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BC5B253A-4A01-4E05-A127-26C8D4DE45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>
                                            <p:graphicEl>
                                              <a:dgm id="{BC5B253A-4A01-4E05-A127-26C8D4DE45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2565350B-B2A2-487B-B08C-BF53786A8A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>
                                            <p:graphicEl>
                                              <a:dgm id="{2565350B-B2A2-487B-B08C-BF53786A8A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/>
          <p:cNvGrpSpPr/>
          <p:nvPr/>
        </p:nvGrpSpPr>
        <p:grpSpPr>
          <a:xfrm>
            <a:off x="3792237" y="3770031"/>
            <a:ext cx="7980247" cy="2595868"/>
            <a:chOff x="4937746" y="4545444"/>
            <a:chExt cx="7980247" cy="2595868"/>
          </a:xfrm>
        </p:grpSpPr>
        <p:pic>
          <p:nvPicPr>
            <p:cNvPr id="32" name="Picture 9" descr="Картинки по запросу радуга 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CrisscrossEtching/>
                      </a14:imgEffect>
                      <a14:imgEffect>
                        <a14:sharpenSoften amount="-39000"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7746" y="4573462"/>
              <a:ext cx="7980247" cy="25678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9" descr="Картинки по запросу радуга 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CrisscrossEtching/>
                      </a14:imgEffect>
                      <a14:imgEffect>
                        <a14:sharpenSoften amount="-39000"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516" b="73613"/>
            <a:stretch/>
          </p:blipFill>
          <p:spPr bwMode="auto">
            <a:xfrm rot="21323320">
              <a:off x="7196849" y="4545444"/>
              <a:ext cx="4329930" cy="3657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Личность</a:t>
            </a:r>
            <a:r>
              <a:rPr lang="ru-RU" sz="4000" dirty="0">
                <a:ln/>
                <a:solidFill>
                  <a:srgbClr val="6B327A"/>
                </a:solidFill>
              </a:rPr>
              <a:t> как субъект инклюзивного образования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147715" y="2829398"/>
            <a:ext cx="2826881" cy="687127"/>
            <a:chOff x="1998081" y="3032337"/>
            <a:chExt cx="2826881" cy="687127"/>
          </a:xfrm>
        </p:grpSpPr>
        <p:sp>
          <p:nvSpPr>
            <p:cNvPr id="11" name="Прямоугольник 7"/>
            <p:cNvSpPr/>
            <p:nvPr/>
          </p:nvSpPr>
          <p:spPr>
            <a:xfrm rot="915454" flipH="1">
              <a:off x="1998081" y="3032337"/>
              <a:ext cx="2826881" cy="595322"/>
            </a:xfrm>
            <a:custGeom>
              <a:avLst/>
              <a:gdLst>
                <a:gd name="connsiteX0" fmla="*/ 0 w 10331471"/>
                <a:gd name="connsiteY0" fmla="*/ 0 h 848872"/>
                <a:gd name="connsiteX1" fmla="*/ 10331471 w 10331471"/>
                <a:gd name="connsiteY1" fmla="*/ 0 h 848872"/>
                <a:gd name="connsiteX2" fmla="*/ 10331471 w 10331471"/>
                <a:gd name="connsiteY2" fmla="*/ 848872 h 848872"/>
                <a:gd name="connsiteX3" fmla="*/ 0 w 10331471"/>
                <a:gd name="connsiteY3" fmla="*/ 848872 h 848872"/>
                <a:gd name="connsiteX4" fmla="*/ 0 w 10331471"/>
                <a:gd name="connsiteY4" fmla="*/ 0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64207 w 10795678"/>
                <a:gd name="connsiteY3" fmla="*/ 848872 h 848872"/>
                <a:gd name="connsiteX4" fmla="*/ 0 w 10795678"/>
                <a:gd name="connsiteY4" fmla="*/ 221664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37823 w 10795678"/>
                <a:gd name="connsiteY3" fmla="*/ 658004 h 848872"/>
                <a:gd name="connsiteX4" fmla="*/ 0 w 10795678"/>
                <a:gd name="connsiteY4" fmla="*/ 221664 h 848872"/>
                <a:gd name="connsiteX0" fmla="*/ 0 w 10795678"/>
                <a:gd name="connsiteY0" fmla="*/ 427331 h 1054539"/>
                <a:gd name="connsiteX1" fmla="*/ 10656547 w 10795678"/>
                <a:gd name="connsiteY1" fmla="*/ 0 h 1054539"/>
                <a:gd name="connsiteX2" fmla="*/ 10795678 w 10795678"/>
                <a:gd name="connsiteY2" fmla="*/ 1054539 h 1054539"/>
                <a:gd name="connsiteX3" fmla="*/ 437823 w 10795678"/>
                <a:gd name="connsiteY3" fmla="*/ 863671 h 1054539"/>
                <a:gd name="connsiteX4" fmla="*/ 0 w 10795678"/>
                <a:gd name="connsiteY4" fmla="*/ 427331 h 1054539"/>
                <a:gd name="connsiteX0" fmla="*/ 0 w 11430817"/>
                <a:gd name="connsiteY0" fmla="*/ 427331 h 962904"/>
                <a:gd name="connsiteX1" fmla="*/ 10656547 w 11430817"/>
                <a:gd name="connsiteY1" fmla="*/ 0 h 962904"/>
                <a:gd name="connsiteX2" fmla="*/ 11430817 w 11430817"/>
                <a:gd name="connsiteY2" fmla="*/ 962904 h 962904"/>
                <a:gd name="connsiteX3" fmla="*/ 437823 w 11430817"/>
                <a:gd name="connsiteY3" fmla="*/ 863671 h 962904"/>
                <a:gd name="connsiteX4" fmla="*/ 0 w 11430817"/>
                <a:gd name="connsiteY4" fmla="*/ 427331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11411 w 11604405"/>
                <a:gd name="connsiteY3" fmla="*/ 863671 h 962904"/>
                <a:gd name="connsiteX4" fmla="*/ 0 w 11604405"/>
                <a:gd name="connsiteY4" fmla="*/ 267985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31349 w 11604405"/>
                <a:gd name="connsiteY3" fmla="*/ 707257 h 962904"/>
                <a:gd name="connsiteX4" fmla="*/ 0 w 11604405"/>
                <a:gd name="connsiteY4" fmla="*/ 267985 h 962904"/>
                <a:gd name="connsiteX0" fmla="*/ 0 w 11742916"/>
                <a:gd name="connsiteY0" fmla="*/ 267985 h 1186817"/>
                <a:gd name="connsiteX1" fmla="*/ 10830135 w 11742916"/>
                <a:gd name="connsiteY1" fmla="*/ 0 h 1186817"/>
                <a:gd name="connsiteX2" fmla="*/ 11742916 w 11742916"/>
                <a:gd name="connsiteY2" fmla="*/ 1186817 h 1186817"/>
                <a:gd name="connsiteX3" fmla="*/ 631349 w 11742916"/>
                <a:gd name="connsiteY3" fmla="*/ 707257 h 1186817"/>
                <a:gd name="connsiteX4" fmla="*/ 0 w 11742916"/>
                <a:gd name="connsiteY4" fmla="*/ 267985 h 1186817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631349 w 11742916"/>
                <a:gd name="connsiteY3" fmla="*/ 552086 h 1031646"/>
                <a:gd name="connsiteX4" fmla="*/ 0 w 11742916"/>
                <a:gd name="connsiteY4" fmla="*/ 112814 h 1031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2916" h="1031646">
                  <a:moveTo>
                    <a:pt x="0" y="112814"/>
                  </a:moveTo>
                  <a:lnTo>
                    <a:pt x="10773707" y="0"/>
                  </a:lnTo>
                  <a:lnTo>
                    <a:pt x="11742916" y="1031646"/>
                  </a:lnTo>
                  <a:lnTo>
                    <a:pt x="631349" y="552086"/>
                  </a:lnTo>
                  <a:lnTo>
                    <a:pt x="0" y="112814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 rot="605997">
              <a:off x="2338469" y="3054500"/>
              <a:ext cx="1866871" cy="66496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FadeRight">
                <a:avLst/>
              </a:prstTxWarp>
              <a:spAutoFit/>
            </a:bodyPr>
            <a:lstStyle/>
            <a:p>
              <a:r>
                <a:rPr lang="ru-RU" sz="1600" dirty="0"/>
                <a:t>воспитание</a:t>
              </a:r>
            </a:p>
            <a:p>
              <a:endParaRPr lang="ru-RU" sz="1600" dirty="0"/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1982310" y="3604513"/>
            <a:ext cx="2818268" cy="686883"/>
            <a:chOff x="1799424" y="3898895"/>
            <a:chExt cx="2818268" cy="686883"/>
          </a:xfrm>
        </p:grpSpPr>
        <p:sp>
          <p:nvSpPr>
            <p:cNvPr id="13" name="Прямоугольник 7"/>
            <p:cNvSpPr/>
            <p:nvPr/>
          </p:nvSpPr>
          <p:spPr>
            <a:xfrm rot="21405407" flipH="1">
              <a:off x="1799424" y="3898895"/>
              <a:ext cx="2818268" cy="595322"/>
            </a:xfrm>
            <a:custGeom>
              <a:avLst/>
              <a:gdLst>
                <a:gd name="connsiteX0" fmla="*/ 0 w 10331471"/>
                <a:gd name="connsiteY0" fmla="*/ 0 h 848872"/>
                <a:gd name="connsiteX1" fmla="*/ 10331471 w 10331471"/>
                <a:gd name="connsiteY1" fmla="*/ 0 h 848872"/>
                <a:gd name="connsiteX2" fmla="*/ 10331471 w 10331471"/>
                <a:gd name="connsiteY2" fmla="*/ 848872 h 848872"/>
                <a:gd name="connsiteX3" fmla="*/ 0 w 10331471"/>
                <a:gd name="connsiteY3" fmla="*/ 848872 h 848872"/>
                <a:gd name="connsiteX4" fmla="*/ 0 w 10331471"/>
                <a:gd name="connsiteY4" fmla="*/ 0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64207 w 10795678"/>
                <a:gd name="connsiteY3" fmla="*/ 848872 h 848872"/>
                <a:gd name="connsiteX4" fmla="*/ 0 w 10795678"/>
                <a:gd name="connsiteY4" fmla="*/ 221664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37823 w 10795678"/>
                <a:gd name="connsiteY3" fmla="*/ 658004 h 848872"/>
                <a:gd name="connsiteX4" fmla="*/ 0 w 10795678"/>
                <a:gd name="connsiteY4" fmla="*/ 221664 h 848872"/>
                <a:gd name="connsiteX0" fmla="*/ 0 w 10795678"/>
                <a:gd name="connsiteY0" fmla="*/ 427331 h 1054539"/>
                <a:gd name="connsiteX1" fmla="*/ 10656547 w 10795678"/>
                <a:gd name="connsiteY1" fmla="*/ 0 h 1054539"/>
                <a:gd name="connsiteX2" fmla="*/ 10795678 w 10795678"/>
                <a:gd name="connsiteY2" fmla="*/ 1054539 h 1054539"/>
                <a:gd name="connsiteX3" fmla="*/ 437823 w 10795678"/>
                <a:gd name="connsiteY3" fmla="*/ 863671 h 1054539"/>
                <a:gd name="connsiteX4" fmla="*/ 0 w 10795678"/>
                <a:gd name="connsiteY4" fmla="*/ 427331 h 1054539"/>
                <a:gd name="connsiteX0" fmla="*/ 0 w 11430817"/>
                <a:gd name="connsiteY0" fmla="*/ 427331 h 962904"/>
                <a:gd name="connsiteX1" fmla="*/ 10656547 w 11430817"/>
                <a:gd name="connsiteY1" fmla="*/ 0 h 962904"/>
                <a:gd name="connsiteX2" fmla="*/ 11430817 w 11430817"/>
                <a:gd name="connsiteY2" fmla="*/ 962904 h 962904"/>
                <a:gd name="connsiteX3" fmla="*/ 437823 w 11430817"/>
                <a:gd name="connsiteY3" fmla="*/ 863671 h 962904"/>
                <a:gd name="connsiteX4" fmla="*/ 0 w 11430817"/>
                <a:gd name="connsiteY4" fmla="*/ 427331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11411 w 11604405"/>
                <a:gd name="connsiteY3" fmla="*/ 863671 h 962904"/>
                <a:gd name="connsiteX4" fmla="*/ 0 w 11604405"/>
                <a:gd name="connsiteY4" fmla="*/ 267985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31349 w 11604405"/>
                <a:gd name="connsiteY3" fmla="*/ 707257 h 962904"/>
                <a:gd name="connsiteX4" fmla="*/ 0 w 11604405"/>
                <a:gd name="connsiteY4" fmla="*/ 267985 h 962904"/>
                <a:gd name="connsiteX0" fmla="*/ 0 w 11742916"/>
                <a:gd name="connsiteY0" fmla="*/ 267985 h 1186817"/>
                <a:gd name="connsiteX1" fmla="*/ 10830135 w 11742916"/>
                <a:gd name="connsiteY1" fmla="*/ 0 h 1186817"/>
                <a:gd name="connsiteX2" fmla="*/ 11742916 w 11742916"/>
                <a:gd name="connsiteY2" fmla="*/ 1186817 h 1186817"/>
                <a:gd name="connsiteX3" fmla="*/ 631349 w 11742916"/>
                <a:gd name="connsiteY3" fmla="*/ 707257 h 1186817"/>
                <a:gd name="connsiteX4" fmla="*/ 0 w 11742916"/>
                <a:gd name="connsiteY4" fmla="*/ 267985 h 1186817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631349 w 11742916"/>
                <a:gd name="connsiteY3" fmla="*/ 552086 h 1031646"/>
                <a:gd name="connsiteX4" fmla="*/ 0 w 11742916"/>
                <a:gd name="connsiteY4" fmla="*/ 112814 h 1031646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195004 w 11742916"/>
                <a:gd name="connsiteY3" fmla="*/ 590745 h 1031646"/>
                <a:gd name="connsiteX4" fmla="*/ 0 w 11742916"/>
                <a:gd name="connsiteY4" fmla="*/ 112814 h 1031646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195004 w 11742916"/>
                <a:gd name="connsiteY3" fmla="*/ 590745 h 1031646"/>
                <a:gd name="connsiteX4" fmla="*/ 0 w 11742916"/>
                <a:gd name="connsiteY4" fmla="*/ 112814 h 1031646"/>
                <a:gd name="connsiteX0" fmla="*/ -1 w 11707137"/>
                <a:gd name="connsiteY0" fmla="*/ 126138 h 1031646"/>
                <a:gd name="connsiteX1" fmla="*/ 10737928 w 11707137"/>
                <a:gd name="connsiteY1" fmla="*/ 0 h 1031646"/>
                <a:gd name="connsiteX2" fmla="*/ 11707137 w 11707137"/>
                <a:gd name="connsiteY2" fmla="*/ 1031646 h 1031646"/>
                <a:gd name="connsiteX3" fmla="*/ 159225 w 11707137"/>
                <a:gd name="connsiteY3" fmla="*/ 590745 h 1031646"/>
                <a:gd name="connsiteX4" fmla="*/ -1 w 11707137"/>
                <a:gd name="connsiteY4" fmla="*/ 126138 h 1031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07137" h="1031646">
                  <a:moveTo>
                    <a:pt x="-1" y="126138"/>
                  </a:moveTo>
                  <a:lnTo>
                    <a:pt x="10737928" y="0"/>
                  </a:lnTo>
                  <a:lnTo>
                    <a:pt x="11707137" y="1031646"/>
                  </a:lnTo>
                  <a:lnTo>
                    <a:pt x="159225" y="590745"/>
                  </a:lnTo>
                  <a:cubicBezTo>
                    <a:pt x="150437" y="345083"/>
                    <a:pt x="65000" y="285448"/>
                    <a:pt x="-1" y="126138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 rot="21095950">
              <a:off x="2139805" y="3920814"/>
              <a:ext cx="1866871" cy="66496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FadeRight">
                <a:avLst/>
              </a:prstTxWarp>
              <a:spAutoFit/>
            </a:bodyPr>
            <a:lstStyle/>
            <a:p>
              <a:r>
                <a:rPr lang="ru-RU" sz="1600" dirty="0"/>
                <a:t>образование</a:t>
              </a:r>
            </a:p>
            <a:p>
              <a:endParaRPr lang="ru-RU" sz="1600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200437" y="4193236"/>
            <a:ext cx="2826881" cy="907915"/>
            <a:chOff x="1951724" y="4717926"/>
            <a:chExt cx="2826881" cy="907915"/>
          </a:xfrm>
        </p:grpSpPr>
        <p:sp>
          <p:nvSpPr>
            <p:cNvPr id="16" name="Прямоугольник 7"/>
            <p:cNvSpPr/>
            <p:nvPr/>
          </p:nvSpPr>
          <p:spPr>
            <a:xfrm rot="20122050" flipH="1" flipV="1">
              <a:off x="1951724" y="4717926"/>
              <a:ext cx="2826881" cy="595322"/>
            </a:xfrm>
            <a:custGeom>
              <a:avLst/>
              <a:gdLst>
                <a:gd name="connsiteX0" fmla="*/ 0 w 10331471"/>
                <a:gd name="connsiteY0" fmla="*/ 0 h 848872"/>
                <a:gd name="connsiteX1" fmla="*/ 10331471 w 10331471"/>
                <a:gd name="connsiteY1" fmla="*/ 0 h 848872"/>
                <a:gd name="connsiteX2" fmla="*/ 10331471 w 10331471"/>
                <a:gd name="connsiteY2" fmla="*/ 848872 h 848872"/>
                <a:gd name="connsiteX3" fmla="*/ 0 w 10331471"/>
                <a:gd name="connsiteY3" fmla="*/ 848872 h 848872"/>
                <a:gd name="connsiteX4" fmla="*/ 0 w 10331471"/>
                <a:gd name="connsiteY4" fmla="*/ 0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64207 w 10795678"/>
                <a:gd name="connsiteY3" fmla="*/ 848872 h 848872"/>
                <a:gd name="connsiteX4" fmla="*/ 0 w 10795678"/>
                <a:gd name="connsiteY4" fmla="*/ 221664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37823 w 10795678"/>
                <a:gd name="connsiteY3" fmla="*/ 658004 h 848872"/>
                <a:gd name="connsiteX4" fmla="*/ 0 w 10795678"/>
                <a:gd name="connsiteY4" fmla="*/ 221664 h 848872"/>
                <a:gd name="connsiteX0" fmla="*/ 0 w 10795678"/>
                <a:gd name="connsiteY0" fmla="*/ 427331 h 1054539"/>
                <a:gd name="connsiteX1" fmla="*/ 10656547 w 10795678"/>
                <a:gd name="connsiteY1" fmla="*/ 0 h 1054539"/>
                <a:gd name="connsiteX2" fmla="*/ 10795678 w 10795678"/>
                <a:gd name="connsiteY2" fmla="*/ 1054539 h 1054539"/>
                <a:gd name="connsiteX3" fmla="*/ 437823 w 10795678"/>
                <a:gd name="connsiteY3" fmla="*/ 863671 h 1054539"/>
                <a:gd name="connsiteX4" fmla="*/ 0 w 10795678"/>
                <a:gd name="connsiteY4" fmla="*/ 427331 h 1054539"/>
                <a:gd name="connsiteX0" fmla="*/ 0 w 11430817"/>
                <a:gd name="connsiteY0" fmla="*/ 427331 h 962904"/>
                <a:gd name="connsiteX1" fmla="*/ 10656547 w 11430817"/>
                <a:gd name="connsiteY1" fmla="*/ 0 h 962904"/>
                <a:gd name="connsiteX2" fmla="*/ 11430817 w 11430817"/>
                <a:gd name="connsiteY2" fmla="*/ 962904 h 962904"/>
                <a:gd name="connsiteX3" fmla="*/ 437823 w 11430817"/>
                <a:gd name="connsiteY3" fmla="*/ 863671 h 962904"/>
                <a:gd name="connsiteX4" fmla="*/ 0 w 11430817"/>
                <a:gd name="connsiteY4" fmla="*/ 427331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11411 w 11604405"/>
                <a:gd name="connsiteY3" fmla="*/ 863671 h 962904"/>
                <a:gd name="connsiteX4" fmla="*/ 0 w 11604405"/>
                <a:gd name="connsiteY4" fmla="*/ 267985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31349 w 11604405"/>
                <a:gd name="connsiteY3" fmla="*/ 707257 h 962904"/>
                <a:gd name="connsiteX4" fmla="*/ 0 w 11604405"/>
                <a:gd name="connsiteY4" fmla="*/ 267985 h 962904"/>
                <a:gd name="connsiteX0" fmla="*/ 0 w 11742916"/>
                <a:gd name="connsiteY0" fmla="*/ 267985 h 1186817"/>
                <a:gd name="connsiteX1" fmla="*/ 10830135 w 11742916"/>
                <a:gd name="connsiteY1" fmla="*/ 0 h 1186817"/>
                <a:gd name="connsiteX2" fmla="*/ 11742916 w 11742916"/>
                <a:gd name="connsiteY2" fmla="*/ 1186817 h 1186817"/>
                <a:gd name="connsiteX3" fmla="*/ 631349 w 11742916"/>
                <a:gd name="connsiteY3" fmla="*/ 707257 h 1186817"/>
                <a:gd name="connsiteX4" fmla="*/ 0 w 11742916"/>
                <a:gd name="connsiteY4" fmla="*/ 267985 h 1186817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631349 w 11742916"/>
                <a:gd name="connsiteY3" fmla="*/ 552086 h 1031646"/>
                <a:gd name="connsiteX4" fmla="*/ 0 w 11742916"/>
                <a:gd name="connsiteY4" fmla="*/ 112814 h 1031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2916" h="1031646">
                  <a:moveTo>
                    <a:pt x="0" y="112814"/>
                  </a:moveTo>
                  <a:lnTo>
                    <a:pt x="10773707" y="0"/>
                  </a:lnTo>
                  <a:lnTo>
                    <a:pt x="11742916" y="1031646"/>
                  </a:lnTo>
                  <a:lnTo>
                    <a:pt x="631349" y="552086"/>
                  </a:lnTo>
                  <a:lnTo>
                    <a:pt x="0" y="112814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 rot="19964463">
              <a:off x="2426859" y="4899735"/>
              <a:ext cx="1787525" cy="72610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FadeRight">
                <a:avLst/>
              </a:prstTxWarp>
              <a:spAutoFit/>
            </a:bodyPr>
            <a:lstStyle/>
            <a:p>
              <a:r>
                <a:rPr lang="ru-RU" sz="1600" dirty="0"/>
                <a:t>деятельность</a:t>
              </a:r>
            </a:p>
            <a:p>
              <a:endParaRPr lang="ru-RU" sz="1600" dirty="0"/>
            </a:p>
          </p:txBody>
        </p:sp>
      </p:grpSp>
      <p:sp>
        <p:nvSpPr>
          <p:cNvPr id="18" name="Прямоугольник 7"/>
          <p:cNvSpPr/>
          <p:nvPr/>
        </p:nvSpPr>
        <p:spPr>
          <a:xfrm rot="2007347" flipH="1">
            <a:off x="4120508" y="2630074"/>
            <a:ext cx="1023535" cy="338829"/>
          </a:xfrm>
          <a:custGeom>
            <a:avLst/>
            <a:gdLst>
              <a:gd name="connsiteX0" fmla="*/ 0 w 10331471"/>
              <a:gd name="connsiteY0" fmla="*/ 0 h 848872"/>
              <a:gd name="connsiteX1" fmla="*/ 10331471 w 10331471"/>
              <a:gd name="connsiteY1" fmla="*/ 0 h 848872"/>
              <a:gd name="connsiteX2" fmla="*/ 10331471 w 10331471"/>
              <a:gd name="connsiteY2" fmla="*/ 848872 h 848872"/>
              <a:gd name="connsiteX3" fmla="*/ 0 w 10331471"/>
              <a:gd name="connsiteY3" fmla="*/ 848872 h 848872"/>
              <a:gd name="connsiteX4" fmla="*/ 0 w 10331471"/>
              <a:gd name="connsiteY4" fmla="*/ 0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64207 w 10795678"/>
              <a:gd name="connsiteY3" fmla="*/ 848872 h 848872"/>
              <a:gd name="connsiteX4" fmla="*/ 0 w 10795678"/>
              <a:gd name="connsiteY4" fmla="*/ 221664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37823 w 10795678"/>
              <a:gd name="connsiteY3" fmla="*/ 658004 h 848872"/>
              <a:gd name="connsiteX4" fmla="*/ 0 w 10795678"/>
              <a:gd name="connsiteY4" fmla="*/ 221664 h 848872"/>
              <a:gd name="connsiteX0" fmla="*/ 0 w 10795678"/>
              <a:gd name="connsiteY0" fmla="*/ 427331 h 1054539"/>
              <a:gd name="connsiteX1" fmla="*/ 10656547 w 10795678"/>
              <a:gd name="connsiteY1" fmla="*/ 0 h 1054539"/>
              <a:gd name="connsiteX2" fmla="*/ 10795678 w 10795678"/>
              <a:gd name="connsiteY2" fmla="*/ 1054539 h 1054539"/>
              <a:gd name="connsiteX3" fmla="*/ 437823 w 10795678"/>
              <a:gd name="connsiteY3" fmla="*/ 863671 h 1054539"/>
              <a:gd name="connsiteX4" fmla="*/ 0 w 10795678"/>
              <a:gd name="connsiteY4" fmla="*/ 427331 h 1054539"/>
              <a:gd name="connsiteX0" fmla="*/ 0 w 11430817"/>
              <a:gd name="connsiteY0" fmla="*/ 427331 h 962904"/>
              <a:gd name="connsiteX1" fmla="*/ 10656547 w 11430817"/>
              <a:gd name="connsiteY1" fmla="*/ 0 h 962904"/>
              <a:gd name="connsiteX2" fmla="*/ 11430817 w 11430817"/>
              <a:gd name="connsiteY2" fmla="*/ 962904 h 962904"/>
              <a:gd name="connsiteX3" fmla="*/ 437823 w 11430817"/>
              <a:gd name="connsiteY3" fmla="*/ 863671 h 962904"/>
              <a:gd name="connsiteX4" fmla="*/ 0 w 11430817"/>
              <a:gd name="connsiteY4" fmla="*/ 427331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11411 w 11604405"/>
              <a:gd name="connsiteY3" fmla="*/ 863671 h 962904"/>
              <a:gd name="connsiteX4" fmla="*/ 0 w 11604405"/>
              <a:gd name="connsiteY4" fmla="*/ 267985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31349 w 11604405"/>
              <a:gd name="connsiteY3" fmla="*/ 707257 h 962904"/>
              <a:gd name="connsiteX4" fmla="*/ 0 w 11604405"/>
              <a:gd name="connsiteY4" fmla="*/ 267985 h 962904"/>
              <a:gd name="connsiteX0" fmla="*/ 0 w 11742916"/>
              <a:gd name="connsiteY0" fmla="*/ 267985 h 1186817"/>
              <a:gd name="connsiteX1" fmla="*/ 10830135 w 11742916"/>
              <a:gd name="connsiteY1" fmla="*/ 0 h 1186817"/>
              <a:gd name="connsiteX2" fmla="*/ 11742916 w 11742916"/>
              <a:gd name="connsiteY2" fmla="*/ 1186817 h 1186817"/>
              <a:gd name="connsiteX3" fmla="*/ 631349 w 11742916"/>
              <a:gd name="connsiteY3" fmla="*/ 707257 h 1186817"/>
              <a:gd name="connsiteX4" fmla="*/ 0 w 11742916"/>
              <a:gd name="connsiteY4" fmla="*/ 267985 h 1186817"/>
              <a:gd name="connsiteX0" fmla="*/ 0 w 11742916"/>
              <a:gd name="connsiteY0" fmla="*/ 112814 h 1031646"/>
              <a:gd name="connsiteX1" fmla="*/ 10773707 w 11742916"/>
              <a:gd name="connsiteY1" fmla="*/ 0 h 1031646"/>
              <a:gd name="connsiteX2" fmla="*/ 11742916 w 11742916"/>
              <a:gd name="connsiteY2" fmla="*/ 1031646 h 1031646"/>
              <a:gd name="connsiteX3" fmla="*/ 631349 w 11742916"/>
              <a:gd name="connsiteY3" fmla="*/ 552086 h 1031646"/>
              <a:gd name="connsiteX4" fmla="*/ 0 w 11742916"/>
              <a:gd name="connsiteY4" fmla="*/ 112814 h 1031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2916" h="1031646">
                <a:moveTo>
                  <a:pt x="0" y="112814"/>
                </a:moveTo>
                <a:lnTo>
                  <a:pt x="10773707" y="0"/>
                </a:lnTo>
                <a:lnTo>
                  <a:pt x="11742916" y="1031646"/>
                </a:lnTo>
                <a:lnTo>
                  <a:pt x="631349" y="552086"/>
                </a:lnTo>
                <a:lnTo>
                  <a:pt x="0" y="112814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7"/>
          <p:cNvSpPr/>
          <p:nvPr/>
        </p:nvSpPr>
        <p:spPr>
          <a:xfrm rot="19035751" flipH="1" flipV="1">
            <a:off x="4073809" y="4548083"/>
            <a:ext cx="1023535" cy="380031"/>
          </a:xfrm>
          <a:custGeom>
            <a:avLst/>
            <a:gdLst>
              <a:gd name="connsiteX0" fmla="*/ 0 w 10331471"/>
              <a:gd name="connsiteY0" fmla="*/ 0 h 848872"/>
              <a:gd name="connsiteX1" fmla="*/ 10331471 w 10331471"/>
              <a:gd name="connsiteY1" fmla="*/ 0 h 848872"/>
              <a:gd name="connsiteX2" fmla="*/ 10331471 w 10331471"/>
              <a:gd name="connsiteY2" fmla="*/ 848872 h 848872"/>
              <a:gd name="connsiteX3" fmla="*/ 0 w 10331471"/>
              <a:gd name="connsiteY3" fmla="*/ 848872 h 848872"/>
              <a:gd name="connsiteX4" fmla="*/ 0 w 10331471"/>
              <a:gd name="connsiteY4" fmla="*/ 0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64207 w 10795678"/>
              <a:gd name="connsiteY3" fmla="*/ 848872 h 848872"/>
              <a:gd name="connsiteX4" fmla="*/ 0 w 10795678"/>
              <a:gd name="connsiteY4" fmla="*/ 221664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37823 w 10795678"/>
              <a:gd name="connsiteY3" fmla="*/ 658004 h 848872"/>
              <a:gd name="connsiteX4" fmla="*/ 0 w 10795678"/>
              <a:gd name="connsiteY4" fmla="*/ 221664 h 848872"/>
              <a:gd name="connsiteX0" fmla="*/ 0 w 10795678"/>
              <a:gd name="connsiteY0" fmla="*/ 427331 h 1054539"/>
              <a:gd name="connsiteX1" fmla="*/ 10656547 w 10795678"/>
              <a:gd name="connsiteY1" fmla="*/ 0 h 1054539"/>
              <a:gd name="connsiteX2" fmla="*/ 10795678 w 10795678"/>
              <a:gd name="connsiteY2" fmla="*/ 1054539 h 1054539"/>
              <a:gd name="connsiteX3" fmla="*/ 437823 w 10795678"/>
              <a:gd name="connsiteY3" fmla="*/ 863671 h 1054539"/>
              <a:gd name="connsiteX4" fmla="*/ 0 w 10795678"/>
              <a:gd name="connsiteY4" fmla="*/ 427331 h 1054539"/>
              <a:gd name="connsiteX0" fmla="*/ 0 w 11430817"/>
              <a:gd name="connsiteY0" fmla="*/ 427331 h 962904"/>
              <a:gd name="connsiteX1" fmla="*/ 10656547 w 11430817"/>
              <a:gd name="connsiteY1" fmla="*/ 0 h 962904"/>
              <a:gd name="connsiteX2" fmla="*/ 11430817 w 11430817"/>
              <a:gd name="connsiteY2" fmla="*/ 962904 h 962904"/>
              <a:gd name="connsiteX3" fmla="*/ 437823 w 11430817"/>
              <a:gd name="connsiteY3" fmla="*/ 863671 h 962904"/>
              <a:gd name="connsiteX4" fmla="*/ 0 w 11430817"/>
              <a:gd name="connsiteY4" fmla="*/ 427331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11411 w 11604405"/>
              <a:gd name="connsiteY3" fmla="*/ 863671 h 962904"/>
              <a:gd name="connsiteX4" fmla="*/ 0 w 11604405"/>
              <a:gd name="connsiteY4" fmla="*/ 267985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31349 w 11604405"/>
              <a:gd name="connsiteY3" fmla="*/ 707257 h 962904"/>
              <a:gd name="connsiteX4" fmla="*/ 0 w 11604405"/>
              <a:gd name="connsiteY4" fmla="*/ 267985 h 962904"/>
              <a:gd name="connsiteX0" fmla="*/ 0 w 11742916"/>
              <a:gd name="connsiteY0" fmla="*/ 267985 h 1186817"/>
              <a:gd name="connsiteX1" fmla="*/ 10830135 w 11742916"/>
              <a:gd name="connsiteY1" fmla="*/ 0 h 1186817"/>
              <a:gd name="connsiteX2" fmla="*/ 11742916 w 11742916"/>
              <a:gd name="connsiteY2" fmla="*/ 1186817 h 1186817"/>
              <a:gd name="connsiteX3" fmla="*/ 631349 w 11742916"/>
              <a:gd name="connsiteY3" fmla="*/ 707257 h 1186817"/>
              <a:gd name="connsiteX4" fmla="*/ 0 w 11742916"/>
              <a:gd name="connsiteY4" fmla="*/ 267985 h 1186817"/>
              <a:gd name="connsiteX0" fmla="*/ 0 w 11742916"/>
              <a:gd name="connsiteY0" fmla="*/ 112814 h 1031646"/>
              <a:gd name="connsiteX1" fmla="*/ 10773707 w 11742916"/>
              <a:gd name="connsiteY1" fmla="*/ 0 h 1031646"/>
              <a:gd name="connsiteX2" fmla="*/ 11742916 w 11742916"/>
              <a:gd name="connsiteY2" fmla="*/ 1031646 h 1031646"/>
              <a:gd name="connsiteX3" fmla="*/ 631349 w 11742916"/>
              <a:gd name="connsiteY3" fmla="*/ 552086 h 1031646"/>
              <a:gd name="connsiteX4" fmla="*/ 0 w 11742916"/>
              <a:gd name="connsiteY4" fmla="*/ 112814 h 1031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2916" h="1031646">
                <a:moveTo>
                  <a:pt x="0" y="112814"/>
                </a:moveTo>
                <a:lnTo>
                  <a:pt x="10773707" y="0"/>
                </a:lnTo>
                <a:lnTo>
                  <a:pt x="11742916" y="1031646"/>
                </a:lnTo>
                <a:lnTo>
                  <a:pt x="631349" y="552086"/>
                </a:lnTo>
                <a:lnTo>
                  <a:pt x="0" y="112814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 rot="21375073">
            <a:off x="4857150" y="5004825"/>
            <a:ext cx="4351329" cy="150545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r>
              <a:rPr lang="ru-RU" sz="5400" dirty="0"/>
              <a:t>социализация</a:t>
            </a:r>
          </a:p>
        </p:txBody>
      </p:sp>
      <p:grpSp>
        <p:nvGrpSpPr>
          <p:cNvPr id="38" name="Группа 37"/>
          <p:cNvGrpSpPr/>
          <p:nvPr/>
        </p:nvGrpSpPr>
        <p:grpSpPr>
          <a:xfrm>
            <a:off x="5033018" y="2631771"/>
            <a:ext cx="2321374" cy="2153955"/>
            <a:chOff x="1056040" y="2923219"/>
            <a:chExt cx="2321374" cy="2153955"/>
          </a:xfrm>
        </p:grpSpPr>
        <p:sp>
          <p:nvSpPr>
            <p:cNvPr id="39" name="Овал 38"/>
            <p:cNvSpPr/>
            <p:nvPr/>
          </p:nvSpPr>
          <p:spPr>
            <a:xfrm>
              <a:off x="1056040" y="2923219"/>
              <a:ext cx="2321374" cy="2153955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40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139" y="3115429"/>
              <a:ext cx="1781175" cy="176953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6157" name="Picture 13" descr="Картинки по запросу рисованные птичка летит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845" y="2527652"/>
            <a:ext cx="2308120" cy="185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68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Картинки по запросу облака рисунок пнг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438" t="-1464" r="35666" b="1464"/>
          <a:stretch/>
        </p:blipFill>
        <p:spPr bwMode="auto">
          <a:xfrm rot="1156128">
            <a:off x="-105029" y="1908906"/>
            <a:ext cx="9580396" cy="379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20164189">
            <a:off x="3305108" y="3278548"/>
            <a:ext cx="2089169" cy="51989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этичность</a:t>
            </a:r>
            <a:endParaRPr lang="ru-RU" sz="32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03758" y="277929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Толерантность как условие инклюзивного образования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2028318" y="3893188"/>
            <a:ext cx="2321374" cy="2153955"/>
            <a:chOff x="1056040" y="2923219"/>
            <a:chExt cx="2321374" cy="2153955"/>
          </a:xfrm>
        </p:grpSpPr>
        <p:sp>
          <p:nvSpPr>
            <p:cNvPr id="18" name="Овал 17"/>
            <p:cNvSpPr/>
            <p:nvPr/>
          </p:nvSpPr>
          <p:spPr>
            <a:xfrm>
              <a:off x="1056040" y="2923219"/>
              <a:ext cx="2321374" cy="2153955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26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139" y="3115429"/>
              <a:ext cx="1781175" cy="176953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7" name="Группа 26"/>
          <p:cNvGrpSpPr/>
          <p:nvPr/>
        </p:nvGrpSpPr>
        <p:grpSpPr>
          <a:xfrm>
            <a:off x="8916427" y="3724029"/>
            <a:ext cx="2321374" cy="2153955"/>
            <a:chOff x="6842767" y="2886574"/>
            <a:chExt cx="2321374" cy="2153955"/>
          </a:xfrm>
        </p:grpSpPr>
        <p:sp>
          <p:nvSpPr>
            <p:cNvPr id="28" name="Овал 27"/>
            <p:cNvSpPr/>
            <p:nvPr/>
          </p:nvSpPr>
          <p:spPr>
            <a:xfrm>
              <a:off x="6842767" y="2886574"/>
              <a:ext cx="2321374" cy="2153955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93960" y="3055733"/>
              <a:ext cx="2018987" cy="181563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0" name="Прямоугольник 29"/>
          <p:cNvSpPr/>
          <p:nvPr/>
        </p:nvSpPr>
        <p:spPr>
          <a:xfrm rot="152892">
            <a:off x="4984466" y="2915551"/>
            <a:ext cx="2907694" cy="6855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деликатность</a:t>
            </a:r>
            <a:endParaRPr lang="ru-RU" sz="32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rot="20331130">
            <a:off x="3942708" y="3555311"/>
            <a:ext cx="2089169" cy="51989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сочувствие</a:t>
            </a:r>
            <a:endParaRPr lang="ru-RU" sz="32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rot="821351">
            <a:off x="6594823" y="3442671"/>
            <a:ext cx="2089169" cy="5876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соучастие</a:t>
            </a:r>
            <a:endParaRPr lang="ru-RU" sz="32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 rot="276019">
            <a:off x="4914702" y="3770440"/>
            <a:ext cx="3383367" cy="10020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умение слышать</a:t>
            </a:r>
            <a:endParaRPr lang="ru-RU" sz="32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 rot="1305909">
            <a:off x="7264329" y="3377852"/>
            <a:ext cx="2564250" cy="51989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понимание</a:t>
            </a:r>
            <a:endParaRPr lang="ru-RU" sz="32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74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0" grpId="0"/>
      <p:bldP spid="31" grpId="0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15389" y="2490819"/>
            <a:ext cx="528951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 Цель инклюзивного</a:t>
            </a:r>
            <a:r>
              <a:rPr lang="ru-RU" sz="2000" dirty="0"/>
              <a:t> образования заключается в достижении всеми детьми определённого общественного статуса и утверждении своей социальной значимости.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3365" r="3365"/>
          <a:stretch/>
        </p:blipFill>
        <p:spPr bwMode="auto">
          <a:xfrm>
            <a:off x="7269216" y="1918607"/>
            <a:ext cx="3768898" cy="2679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167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3"/>
          <p:cNvSpPr txBox="1">
            <a:spLocks/>
          </p:cNvSpPr>
          <p:nvPr/>
        </p:nvSpPr>
        <p:spPr>
          <a:xfrm>
            <a:off x="464696" y="865413"/>
            <a:ext cx="6091225" cy="203290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Основные подходы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 в обучении детей с особыми образовательными потребностями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8521" y="3050739"/>
            <a:ext cx="60633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ü"/>
            </a:pPr>
            <a:r>
              <a:rPr lang="ru-RU" b="1" dirty="0"/>
              <a:t>дифференцированное обучение</a:t>
            </a:r>
            <a:r>
              <a:rPr lang="ru-RU" dirty="0"/>
              <a:t> детей с нарушениями речи, слуха, зрения, опорно-двигательного аппарата, интеллекта, с задержкой психического развития в специальных (коррекционных) учреждениях </a:t>
            </a:r>
            <a:r>
              <a:rPr lang="en-US" dirty="0"/>
              <a:t>I</a:t>
            </a:r>
            <a:r>
              <a:rPr lang="ru-RU" dirty="0"/>
              <a:t>–</a:t>
            </a:r>
            <a:r>
              <a:rPr lang="en-US" dirty="0"/>
              <a:t>VIII</a:t>
            </a:r>
            <a:r>
              <a:rPr lang="ru-RU" dirty="0"/>
              <a:t> видов;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b="1" dirty="0"/>
              <a:t>интегрированное обучение</a:t>
            </a:r>
            <a:r>
              <a:rPr lang="ru-RU" dirty="0"/>
              <a:t> детей в специальных классах (группах) в общеобразовательных учреждениях;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b="1" dirty="0"/>
              <a:t>инклюзивное обучение</a:t>
            </a:r>
            <a:r>
              <a:rPr lang="ru-RU" dirty="0"/>
              <a:t>, когда дети с особыми образовательными потребностями обучаются в классе вместе с обычными детьми.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88627" y="2204161"/>
            <a:ext cx="4359831" cy="2555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003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/>
          <p:cNvSpPr txBox="1">
            <a:spLocks/>
          </p:cNvSpPr>
          <p:nvPr/>
        </p:nvSpPr>
        <p:spPr>
          <a:xfrm>
            <a:off x="464695" y="479685"/>
            <a:ext cx="11257613" cy="19487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Образовательная и социальная интеграция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771906" y="2576698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Социальная интеграция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767009" y="3373333"/>
            <a:ext cx="3600000" cy="162000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Wingdings" pitchFamily="2" charset="2"/>
              <a:buChar char="ü"/>
            </a:pPr>
            <a:r>
              <a:rPr lang="ru-RU" sz="1600" dirty="0"/>
              <a:t>конечная цель специального инклюзивного обучения; 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dirty="0"/>
              <a:t>направленна на включение ребёнка с ОВЗ в жизнь общества.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820509" y="2560072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Образовательная интеграция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815612" y="3344240"/>
            <a:ext cx="3600000" cy="162000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является частью социальной интеграции;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рассматривается как процесс воспитания и обучения детей с ОВЗ совместно с нормально развивающимися </a:t>
            </a:r>
          </a:p>
        </p:txBody>
      </p:sp>
    </p:spTree>
    <p:extLst>
      <p:ext uri="{BB962C8B-B14F-4D97-AF65-F5344CB8AC3E}">
        <p14:creationId xmlns:p14="http://schemas.microsoft.com/office/powerpoint/2010/main" val="400336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33746" y="2147919"/>
            <a:ext cx="528951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 </a:t>
            </a:r>
            <a:r>
              <a:rPr lang="ru-RU" sz="2000" dirty="0"/>
              <a:t>Инклюзивные образовательные учреждения создают идеальные условия для того, чтобы члены сообщества не только лучше понимали вопросы обучения, воспитания, социализации и интеграции детей с особыми образовательными потребностями, но и приобщались к новой системе ценностей и взглядов для лучшего взаимодействия с окружающими, независимо от того, отличаются они или похожи.</a:t>
            </a:r>
          </a:p>
        </p:txBody>
      </p:sp>
      <p:pic>
        <p:nvPicPr>
          <p:cNvPr id="1331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60619" y="2035787"/>
            <a:ext cx="3489675" cy="260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78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3"/>
          <p:cNvSpPr txBox="1">
            <a:spLocks/>
          </p:cNvSpPr>
          <p:nvPr/>
        </p:nvSpPr>
        <p:spPr>
          <a:xfrm>
            <a:off x="464696" y="865413"/>
            <a:ext cx="6091225" cy="203290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Адаптивная образовательная программа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8521" y="3050739"/>
            <a:ext cx="60633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Вариант адаптированной основной общеобразовательной программы начального общего образования для обучающегося с ОВЗ определяется на основе рекомендаций психолого-медико-педагогической комиссии, которые сформулированы по результатам обследования, а в случае наличия инвалидности вариант подбирается с учётом индивидуальной программы реабилитации и мнения родителей или законных представителей. В дальнейшем, если того захотят родители, возможны переходы с одного варианта на другой.</a:t>
            </a:r>
          </a:p>
        </p:txBody>
      </p:sp>
      <p:pic>
        <p:nvPicPr>
          <p:cNvPr id="12298" name="Picture 10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609" y="1514166"/>
            <a:ext cx="3689804" cy="355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75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Примерные адаптивные 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основные общеобразовательные программы</a:t>
            </a:r>
          </a:p>
        </p:txBody>
      </p:sp>
      <p:grpSp>
        <p:nvGrpSpPr>
          <p:cNvPr id="19" name="Группа 18"/>
          <p:cNvGrpSpPr/>
          <p:nvPr/>
        </p:nvGrpSpPr>
        <p:grpSpPr>
          <a:xfrm>
            <a:off x="875139" y="2567576"/>
            <a:ext cx="1780241" cy="1780242"/>
            <a:chOff x="924123" y="2567576"/>
            <a:chExt cx="1780241" cy="1780242"/>
          </a:xfrm>
        </p:grpSpPr>
        <p:pic>
          <p:nvPicPr>
            <p:cNvPr id="32" name="Picture 13" descr="Похожее изображение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123" y="2567576"/>
              <a:ext cx="1780241" cy="1780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Прямоугольник 9"/>
            <p:cNvSpPr/>
            <p:nvPr/>
          </p:nvSpPr>
          <p:spPr>
            <a:xfrm>
              <a:off x="1091930" y="3165309"/>
              <a:ext cx="144462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/>
                <a:t>для глухих детей</a:t>
              </a: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2987458" y="2579081"/>
            <a:ext cx="1780241" cy="1780242"/>
            <a:chOff x="2881326" y="2579081"/>
            <a:chExt cx="1780241" cy="1780242"/>
          </a:xfrm>
        </p:grpSpPr>
        <p:pic>
          <p:nvPicPr>
            <p:cNvPr id="15373" name="Picture 13" descr="Похожее изображение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26" y="2579081"/>
              <a:ext cx="1780241" cy="1780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Прямоугольник 5"/>
            <p:cNvSpPr/>
            <p:nvPr/>
          </p:nvSpPr>
          <p:spPr>
            <a:xfrm>
              <a:off x="3150123" y="3146038"/>
              <a:ext cx="124264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/>
                <a:t>для слепых </a:t>
              </a:r>
            </a:p>
            <a:p>
              <a:pPr algn="ctr"/>
              <a:r>
                <a:rPr lang="ru-RU" sz="1600" b="1" dirty="0"/>
                <a:t>детей</a:t>
              </a: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5138751" y="2580005"/>
            <a:ext cx="1780241" cy="1780242"/>
            <a:chOff x="4918323" y="2580005"/>
            <a:chExt cx="1780241" cy="1780242"/>
          </a:xfrm>
        </p:grpSpPr>
        <p:pic>
          <p:nvPicPr>
            <p:cNvPr id="33" name="Picture 13" descr="Похожее изображение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8323" y="2580005"/>
              <a:ext cx="1780241" cy="1780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Прямоугольник 6"/>
            <p:cNvSpPr/>
            <p:nvPr/>
          </p:nvSpPr>
          <p:spPr>
            <a:xfrm>
              <a:off x="5033154" y="3054627"/>
              <a:ext cx="1505540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/>
                <a:t>для </a:t>
              </a:r>
            </a:p>
            <a:p>
              <a:pPr algn="ctr"/>
              <a:r>
                <a:rPr lang="ru-RU" sz="1600" b="1" dirty="0"/>
                <a:t>слабовидящих</a:t>
              </a:r>
            </a:p>
            <a:p>
              <a:pPr algn="ctr"/>
              <a:r>
                <a:rPr lang="ru-RU" sz="1600" b="1" dirty="0"/>
                <a:t> детей</a:t>
              </a: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7291820" y="2573103"/>
            <a:ext cx="1780241" cy="1780242"/>
            <a:chOff x="6891784" y="2573103"/>
            <a:chExt cx="1780241" cy="1780242"/>
          </a:xfrm>
        </p:grpSpPr>
        <p:pic>
          <p:nvPicPr>
            <p:cNvPr id="34" name="Picture 13" descr="Похожее изображение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1784" y="2573103"/>
              <a:ext cx="1780241" cy="1780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7018778" y="2956009"/>
              <a:ext cx="1518364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/>
                <a:t>для детей </a:t>
              </a:r>
            </a:p>
            <a:p>
              <a:pPr algn="ctr"/>
              <a:r>
                <a:rPr lang="ru-RU" sz="1600" b="1" dirty="0"/>
                <a:t>с тяжёлыми </a:t>
              </a:r>
            </a:p>
            <a:p>
              <a:pPr algn="ctr"/>
              <a:r>
                <a:rPr lang="ru-RU" sz="1600" b="1" dirty="0"/>
                <a:t>нарушениями </a:t>
              </a:r>
            </a:p>
            <a:p>
              <a:pPr algn="ctr"/>
              <a:r>
                <a:rPr lang="ru-RU" sz="1600" b="1" dirty="0"/>
                <a:t>речи</a:t>
              </a: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9439800" y="2571221"/>
            <a:ext cx="1780241" cy="1780242"/>
            <a:chOff x="8917304" y="2571221"/>
            <a:chExt cx="1780241" cy="1780242"/>
          </a:xfrm>
        </p:grpSpPr>
        <p:pic>
          <p:nvPicPr>
            <p:cNvPr id="35" name="Picture 13" descr="Похожее изображение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17304" y="2571221"/>
              <a:ext cx="1780241" cy="1780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Прямоугольник 11"/>
            <p:cNvSpPr/>
            <p:nvPr/>
          </p:nvSpPr>
          <p:spPr>
            <a:xfrm>
              <a:off x="9076295" y="3078847"/>
              <a:ext cx="1462260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/>
                <a:t>для детей </a:t>
              </a:r>
            </a:p>
            <a:p>
              <a:pPr algn="ctr"/>
              <a:r>
                <a:rPr lang="ru-RU" sz="1600" b="1" dirty="0"/>
                <a:t>с умственной </a:t>
              </a:r>
            </a:p>
            <a:p>
              <a:pPr algn="ctr"/>
              <a:r>
                <a:rPr lang="ru-RU" sz="1600" b="1" dirty="0"/>
                <a:t>отсталостью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948615" y="4440961"/>
            <a:ext cx="2159475" cy="1734548"/>
            <a:chOff x="924123" y="4440961"/>
            <a:chExt cx="2159475" cy="1734548"/>
          </a:xfrm>
        </p:grpSpPr>
        <p:pic>
          <p:nvPicPr>
            <p:cNvPr id="15370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123" y="4440961"/>
              <a:ext cx="2159475" cy="1734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Прямоугольник 23"/>
            <p:cNvSpPr/>
            <p:nvPr/>
          </p:nvSpPr>
          <p:spPr>
            <a:xfrm>
              <a:off x="989755" y="5024697"/>
              <a:ext cx="2093843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/>
                <a:t>для слабослышащих </a:t>
              </a:r>
            </a:p>
            <a:p>
              <a:pPr algn="ctr"/>
              <a:r>
                <a:rPr lang="ru-RU" sz="1600" b="1" dirty="0"/>
                <a:t>и позднооглохших </a:t>
              </a:r>
            </a:p>
            <a:p>
              <a:pPr algn="ctr"/>
              <a:r>
                <a:rPr lang="ru-RU" sz="1600" b="1" dirty="0"/>
                <a:t> детей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3812268" y="4438140"/>
            <a:ext cx="2408014" cy="1734548"/>
            <a:chOff x="3771448" y="4438140"/>
            <a:chExt cx="2408014" cy="1734548"/>
          </a:xfrm>
        </p:grpSpPr>
        <p:pic>
          <p:nvPicPr>
            <p:cNvPr id="25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448" y="4438140"/>
              <a:ext cx="2408014" cy="1734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Прямоугольник 12"/>
            <p:cNvSpPr/>
            <p:nvPr/>
          </p:nvSpPr>
          <p:spPr>
            <a:xfrm>
              <a:off x="3886847" y="4870871"/>
              <a:ext cx="2292615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/>
                <a:t>для детей </a:t>
              </a:r>
            </a:p>
            <a:p>
              <a:pPr algn="ctr"/>
              <a:r>
                <a:rPr lang="ru-RU" sz="1600" b="1" dirty="0"/>
                <a:t>с нарушением </a:t>
              </a:r>
            </a:p>
            <a:p>
              <a:pPr algn="ctr"/>
              <a:r>
                <a:rPr lang="ru-RU" sz="1600" b="1" dirty="0"/>
                <a:t>опорно-двигательного </a:t>
              </a:r>
            </a:p>
            <a:p>
              <a:pPr algn="ctr"/>
              <a:r>
                <a:rPr lang="ru-RU" sz="1600" b="1" dirty="0"/>
                <a:t>аппарата</a:t>
              </a: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9376103" y="4449964"/>
            <a:ext cx="2159475" cy="1734548"/>
            <a:chOff x="9269971" y="4449964"/>
            <a:chExt cx="2159475" cy="1734548"/>
          </a:xfrm>
        </p:grpSpPr>
        <p:pic>
          <p:nvPicPr>
            <p:cNvPr id="30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9971" y="4449964"/>
              <a:ext cx="2159475" cy="1734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Прямоугольник 27"/>
            <p:cNvSpPr/>
            <p:nvPr/>
          </p:nvSpPr>
          <p:spPr>
            <a:xfrm>
              <a:off x="9308738" y="4824682"/>
              <a:ext cx="2081943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/>
                <a:t>для детей </a:t>
              </a:r>
            </a:p>
            <a:p>
              <a:pPr algn="ctr"/>
              <a:r>
                <a:rPr lang="ru-RU" sz="1600" b="1" dirty="0"/>
                <a:t>с расстройствами </a:t>
              </a:r>
            </a:p>
            <a:p>
              <a:pPr algn="ctr"/>
              <a:r>
                <a:rPr lang="ru-RU" sz="1600" b="1" dirty="0"/>
                <a:t>аутистического </a:t>
              </a:r>
            </a:p>
            <a:p>
              <a:pPr algn="ctr"/>
              <a:r>
                <a:rPr lang="ru-RU" sz="1600" b="1" dirty="0"/>
                <a:t>спектра</a:t>
              </a: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714550" y="4440961"/>
            <a:ext cx="2159475" cy="1734548"/>
            <a:chOff x="6698222" y="4440961"/>
            <a:chExt cx="2159475" cy="1734548"/>
          </a:xfrm>
        </p:grpSpPr>
        <p:pic>
          <p:nvPicPr>
            <p:cNvPr id="27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8222" y="4440961"/>
              <a:ext cx="2159475" cy="1734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Прямоугольник 28"/>
            <p:cNvSpPr/>
            <p:nvPr/>
          </p:nvSpPr>
          <p:spPr>
            <a:xfrm>
              <a:off x="6804784" y="4872609"/>
              <a:ext cx="1929377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/>
                <a:t>для детей </a:t>
              </a:r>
            </a:p>
            <a:p>
              <a:pPr algn="ctr"/>
              <a:r>
                <a:rPr lang="ru-RU" sz="1600" b="1" dirty="0"/>
                <a:t>с задержкой психического развития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51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lnSpcReduction="1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Примерные адаптивные 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программы для детей  с расстройствами 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аутистического спектра</a:t>
            </a:r>
          </a:p>
          <a:p>
            <a:endParaRPr lang="ru-RU" sz="3200" dirty="0">
              <a:ln/>
              <a:solidFill>
                <a:srgbClr val="6B327A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464696" y="2400300"/>
            <a:ext cx="2860094" cy="2297304"/>
            <a:chOff x="464696" y="2400300"/>
            <a:chExt cx="2860094" cy="2297304"/>
          </a:xfrm>
        </p:grpSpPr>
        <p:pic>
          <p:nvPicPr>
            <p:cNvPr id="39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696" y="2400300"/>
              <a:ext cx="2860094" cy="2297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656302" y="2921848"/>
              <a:ext cx="2343150" cy="160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/>
                <a:t>для детей, которые достигают к моменту поступления в школу уровня развития, близкого возрастной норме, и имеют положительный опыт общения со сверстниками</a:t>
              </a:r>
            </a:p>
          </p:txBody>
        </p:sp>
        <p:sp>
          <p:nvSpPr>
            <p:cNvPr id="9" name="Овал 8"/>
            <p:cNvSpPr/>
            <p:nvPr/>
          </p:nvSpPr>
          <p:spPr>
            <a:xfrm>
              <a:off x="783771" y="2538127"/>
              <a:ext cx="375557" cy="375557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800" b="1" dirty="0"/>
                <a:t>1</a:t>
              </a: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3140321" y="3287485"/>
            <a:ext cx="3676858" cy="2876551"/>
            <a:chOff x="3140321" y="3287485"/>
            <a:chExt cx="3676858" cy="2876551"/>
          </a:xfrm>
        </p:grpSpPr>
        <p:pic>
          <p:nvPicPr>
            <p:cNvPr id="41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321" y="3287485"/>
              <a:ext cx="3676858" cy="2876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Прямоугольник 2"/>
            <p:cNvSpPr/>
            <p:nvPr/>
          </p:nvSpPr>
          <p:spPr>
            <a:xfrm>
              <a:off x="3388615" y="4056693"/>
              <a:ext cx="3257113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/>
                <a:t>для детей, которые не достигают к моменту поступления в школу уровня знаний и умений, близкого к нормативному, но одновременно не имеют дополнительных ограничений здоровья, препятствующих получению образования на общих условиях</a:t>
              </a:r>
            </a:p>
          </p:txBody>
        </p:sp>
        <p:sp>
          <p:nvSpPr>
            <p:cNvPr id="44" name="Овал 43"/>
            <p:cNvSpPr/>
            <p:nvPr/>
          </p:nvSpPr>
          <p:spPr>
            <a:xfrm>
              <a:off x="3589563" y="3548952"/>
              <a:ext cx="375557" cy="375557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800" b="1" dirty="0"/>
                <a:t>2</a:t>
              </a:r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6115050" y="2373086"/>
            <a:ext cx="2603611" cy="2068286"/>
            <a:chOff x="6115050" y="2373086"/>
            <a:chExt cx="2603611" cy="2068286"/>
          </a:xfrm>
        </p:grpSpPr>
        <p:pic>
          <p:nvPicPr>
            <p:cNvPr id="42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050" y="2373086"/>
              <a:ext cx="2603611" cy="2068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Прямоугольник 3"/>
            <p:cNvSpPr/>
            <p:nvPr/>
          </p:nvSpPr>
          <p:spPr>
            <a:xfrm>
              <a:off x="6425900" y="3108645"/>
              <a:ext cx="208189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/>
                <a:t>для детей-</a:t>
              </a:r>
              <a:r>
                <a:rPr lang="ru-RU" sz="1600" dirty="0" err="1"/>
                <a:t>аутистов</a:t>
              </a:r>
              <a:r>
                <a:rPr lang="ru-RU" sz="1600" dirty="0"/>
                <a:t> с лёгкой умственной отсталостью</a:t>
              </a:r>
            </a:p>
          </p:txBody>
        </p:sp>
        <p:sp>
          <p:nvSpPr>
            <p:cNvPr id="45" name="Овал 44"/>
            <p:cNvSpPr/>
            <p:nvPr/>
          </p:nvSpPr>
          <p:spPr>
            <a:xfrm>
              <a:off x="6425900" y="2502572"/>
              <a:ext cx="375557" cy="375557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800" b="1" dirty="0"/>
                <a:t>3</a:t>
              </a:r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8507793" y="3593427"/>
            <a:ext cx="3083299" cy="2358332"/>
            <a:chOff x="8507793" y="3593427"/>
            <a:chExt cx="3083299" cy="2358332"/>
          </a:xfrm>
        </p:grpSpPr>
        <p:pic>
          <p:nvPicPr>
            <p:cNvPr id="43" name="Picture 10" descr="Картинки по запросу иконка папка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07793" y="3593427"/>
              <a:ext cx="3083299" cy="2358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8718661" y="4286128"/>
              <a:ext cx="2654189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dirty="0"/>
                <a:t>для детей, которые кроме аутизма и умственной отсталости имеют дополнительные тяжёлые множественные нарушения развития</a:t>
              </a:r>
            </a:p>
          </p:txBody>
        </p:sp>
        <p:sp>
          <p:nvSpPr>
            <p:cNvPr id="46" name="Овал 45"/>
            <p:cNvSpPr/>
            <p:nvPr/>
          </p:nvSpPr>
          <p:spPr>
            <a:xfrm>
              <a:off x="8904514" y="3736730"/>
              <a:ext cx="375557" cy="375557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800" b="1" dirty="0"/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459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Картинки по запросу иконка папка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824" y="3326159"/>
            <a:ext cx="2508887" cy="226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5183584" y="4033816"/>
            <a:ext cx="1315367" cy="1281888"/>
            <a:chOff x="1326139" y="3115428"/>
            <a:chExt cx="1781176" cy="1853966"/>
          </a:xfrm>
        </p:grpSpPr>
        <p:sp>
          <p:nvSpPr>
            <p:cNvPr id="7" name="Овал 6"/>
            <p:cNvSpPr/>
            <p:nvPr/>
          </p:nvSpPr>
          <p:spPr>
            <a:xfrm>
              <a:off x="1326140" y="3115428"/>
              <a:ext cx="1781175" cy="1853966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139" y="3115429"/>
              <a:ext cx="1781175" cy="176953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Овал 9"/>
          <p:cNvSpPr/>
          <p:nvPr/>
        </p:nvSpPr>
        <p:spPr>
          <a:xfrm>
            <a:off x="3836931" y="2882887"/>
            <a:ext cx="4000773" cy="3281149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94413" y="2554233"/>
            <a:ext cx="1800000" cy="54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личный план посещения уроков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285134" y="3397116"/>
            <a:ext cx="1800000" cy="54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сопровождающий или </a:t>
            </a:r>
            <a:r>
              <a:rPr lang="ru-RU" sz="1600" dirty="0" err="1"/>
              <a:t>тьютор</a:t>
            </a:r>
            <a:endParaRPr lang="ru-RU" sz="16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576180" y="4528391"/>
            <a:ext cx="1836000" cy="72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специальные учебники, тетради и пособия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608925" y="5731328"/>
            <a:ext cx="2448000" cy="54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специальные технические средства обучения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571744" y="4768992"/>
            <a:ext cx="1512000" cy="54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специальное рабочее место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490104" y="3446100"/>
            <a:ext cx="1771650" cy="72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дополнительные коррекционные занятия</a:t>
            </a:r>
          </a:p>
        </p:txBody>
      </p:sp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Реализация адаптивной 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общеобразовательный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134966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Реализация адаптивной 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общеобразовательный программы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868078" y="2477538"/>
            <a:ext cx="2916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Изучение учебных предметов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61882" y="3193268"/>
            <a:ext cx="3420000" cy="288000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в рамках разных программ предметы могут варьироваться;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определённые  предметы могут изучаться не в полном объёме;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появляются дополнительные предметы: логопедия, психологические занятия, уроки по социальной ориентации и др.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274106" y="2481883"/>
            <a:ext cx="2916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Время освоения программы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309966" y="3203015"/>
            <a:ext cx="2880000" cy="288000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обучение на </a:t>
            </a:r>
            <a:r>
              <a:rPr lang="en-US" sz="1600" dirty="0"/>
              <a:t>I </a:t>
            </a:r>
            <a:r>
              <a:rPr lang="ru-RU" sz="1600" dirty="0"/>
              <a:t>ступени может варьироваться </a:t>
            </a:r>
            <a:br>
              <a:rPr lang="ru-RU" sz="1600" dirty="0"/>
            </a:br>
            <a:r>
              <a:rPr lang="ru-RU" sz="1600" dirty="0"/>
              <a:t>от 4 до 6 лет;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обучение на </a:t>
            </a:r>
            <a:r>
              <a:rPr lang="en-US" sz="1600" dirty="0"/>
              <a:t>II </a:t>
            </a:r>
            <a:r>
              <a:rPr lang="ru-RU" sz="1600" dirty="0"/>
              <a:t>ступени может быть продлено на год, а для детей с умственной отсталостью составлять от 9 до 13 лет;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особые условия прохождения ГИА.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673788" y="2472918"/>
            <a:ext cx="3325905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Педагогическое сопровождение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395881" y="3211199"/>
            <a:ext cx="4204449" cy="288000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 количество детей с ОВЗ строго регламентируется;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используется технология </a:t>
            </a:r>
            <a:r>
              <a:rPr lang="ru-RU" sz="1600" dirty="0" err="1"/>
              <a:t>разноуровневого</a:t>
            </a:r>
            <a:r>
              <a:rPr lang="ru-RU" sz="1600" dirty="0"/>
              <a:t> обучения, что позволяет дифференцировать учебный материал, варьировать темп, формы и методы его изложения, применять гибкую систему оценки знаний;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включаются задачи на развитие мыслительных операций и творческих способностей</a:t>
            </a:r>
          </a:p>
        </p:txBody>
      </p:sp>
    </p:spTree>
    <p:extLst>
      <p:ext uri="{BB962C8B-B14F-4D97-AF65-F5344CB8AC3E}">
        <p14:creationId xmlns:p14="http://schemas.microsoft.com/office/powerpoint/2010/main" val="395326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6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uiExpand="1" build="p" animBg="1"/>
      <p:bldP spid="21" grpId="0" animBg="1"/>
      <p:bldP spid="22" grpId="0" uiExpand="1" build="p" animBg="1"/>
      <p:bldP spid="23" grpId="0" animBg="1"/>
      <p:bldP spid="24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Виды обучения при реализации адаптивной 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общеобразовательный программы</a:t>
            </a:r>
          </a:p>
        </p:txBody>
      </p:sp>
      <p:pic>
        <p:nvPicPr>
          <p:cNvPr id="9" name="Picture 10" descr="Картинки по запросу иконка папка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824" y="3326159"/>
            <a:ext cx="2508887" cy="226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9"/>
          <p:cNvGrpSpPr/>
          <p:nvPr/>
        </p:nvGrpSpPr>
        <p:grpSpPr>
          <a:xfrm>
            <a:off x="5183584" y="4033816"/>
            <a:ext cx="1315367" cy="1281888"/>
            <a:chOff x="1326139" y="3115428"/>
            <a:chExt cx="1781176" cy="1853966"/>
          </a:xfrm>
        </p:grpSpPr>
        <p:sp>
          <p:nvSpPr>
            <p:cNvPr id="11" name="Овал 10"/>
            <p:cNvSpPr/>
            <p:nvPr/>
          </p:nvSpPr>
          <p:spPr>
            <a:xfrm>
              <a:off x="1326140" y="3115428"/>
              <a:ext cx="1781175" cy="1853966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139" y="3115429"/>
              <a:ext cx="1781175" cy="176953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3" name="Овал 12"/>
          <p:cNvSpPr/>
          <p:nvPr/>
        </p:nvSpPr>
        <p:spPr>
          <a:xfrm>
            <a:off x="4025153" y="2882887"/>
            <a:ext cx="3648635" cy="3281149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285134" y="3056159"/>
            <a:ext cx="1980000" cy="72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обучение </a:t>
            </a:r>
          </a:p>
          <a:p>
            <a:pPr algn="ctr"/>
            <a:r>
              <a:rPr lang="ru-RU" sz="1600" dirty="0"/>
              <a:t>в образовательном учреждении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204452" y="5355590"/>
            <a:ext cx="1800000" cy="54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обучение на дому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444824" y="5130427"/>
            <a:ext cx="1980000" cy="72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дистанционное обучение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648240" y="3139988"/>
            <a:ext cx="1800000" cy="54000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сетевое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345641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02659" y="2721259"/>
            <a:ext cx="535192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Специальное оборудование для учащихся с ограниченными возможностями здоровья – необходимая составляющая инклюзивного образования, открывающая учащимся путь к обучению вместе со своими сверстниками.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896" y="2088775"/>
            <a:ext cx="3829528" cy="2454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703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30943" y="2702718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ПАНДУС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65055" y="2716306"/>
            <a:ext cx="6051180" cy="32362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пандус должен быть достаточно пологим (10-12 см), чтобы учащийся на коляске мог самостоятельно подниматься и спускаться по нему;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ширина пандуса должна быть не менее 90 см;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необходимыми атрибутами пандуса являются ограждающий бортик (высота – не менее 5-8 см) и поручни (высота – 50-90 см), длина которых должна превышать длину пандуса на 30 см с каждой стороны;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двери должны открываться в противоположную сторону от пандуса, иначе учащийся на коляске может скатиться вниз. </a:t>
            </a:r>
          </a:p>
        </p:txBody>
      </p:sp>
      <p:pic>
        <p:nvPicPr>
          <p:cNvPr id="21510" name="Picture 6" descr="Картинки по запросу пандус в школ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79"/>
          <a:stretch/>
        </p:blipFill>
        <p:spPr bwMode="auto">
          <a:xfrm>
            <a:off x="1043938" y="3450200"/>
            <a:ext cx="3600000" cy="24127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9675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21978" y="2702718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ВХОД и ЛЕСТНИЦЫ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09879" y="2994212"/>
            <a:ext cx="6024286" cy="2779061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Вход в образовательное учреждение рекомендуется оборудовать звонком для предупреждения охраны;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Для обучающихся с нарушением зрения крайние ступени лестницы при входе в образовательное учреждение необходимо покрасить в контрастные цвета;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лестницы в обязательном порядке должны быть оборудованы перилами;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двери необходимо сделать яркой контрастной окраски, на стеклянных дверях яркой краской должны быть помечены открывающиеся части.</a:t>
            </a:r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" b="5058"/>
          <a:stretch/>
        </p:blipFill>
        <p:spPr bwMode="auto">
          <a:xfrm>
            <a:off x="1030943" y="3451418"/>
            <a:ext cx="3600000" cy="2537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487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30943" y="2662234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КОРИДОРЫ и ЛЕСТНИЦЫ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38165" y="2684788"/>
            <a:ext cx="6084000" cy="3514219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коридоры по всему периметру образовательного учреждения необходимо оснастить поручнями;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ширина дверных проёмов должна быть не менее 80-85 см, иначе учащийся на инвалидной коляске через неё не пройдёт;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в здании должен быть предусмотрен хотя бы один лифт, а также подъёмники на лестницах;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разнообразное рельефное покрытие полов: при смене направления меняется и рельеф пола;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крайние ступени внутри учреждения, как и при входе, нужно покрасть в яркие контрастные цвета и оборудовать перилами.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названия аудиторий должны быть написаны на табличках крупным шрифтом контрастных цветов и дублированы  шрифтом Брайля. 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908" y="3430094"/>
            <a:ext cx="3600000" cy="21942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681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30947" y="2690185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СТОЛОВАЯ и БУФЕТ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82977" y="3113640"/>
            <a:ext cx="6024294" cy="2283113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в столовой для детей с ОВЗ следует предусмотреть непроходную зону;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ширину прохода между столами для свободного передвижения на инвалидной коляске рекомендуется увеличить до 1,1 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желательно, чтобы обеденные столы находились в непосредственной близости от буфетной стойки;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нежелательно учащихся  с ОВЗ отделять от остальных.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377" y="3442448"/>
            <a:ext cx="3600000" cy="23082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04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30947" y="2690185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ТУАЛЕТНАЯ  КАБИНКА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65060" y="2914259"/>
            <a:ext cx="6382869" cy="2961255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ширина двери не менее 90 см;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с одной из сторон унитаза должна быть предусмотрена свободная площадь для размещения кресла-коляски  и  обеспечения возможности пересадки из кресла на унитаз;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кабина должна быть оборудована поручнями, штангами, подвесными трапециями и т.д.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все элементы должны быть прочно закреплены;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на высоте 80 см от пола должны быть расположены раковина, нижний край зеркала и электрического прибора для сушки рук, полотенце и туалетная бумага. </a:t>
            </a:r>
          </a:p>
        </p:txBody>
      </p:sp>
      <p:pic>
        <p:nvPicPr>
          <p:cNvPr id="26626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 t="14669" r="1743" b="2656"/>
          <a:stretch/>
        </p:blipFill>
        <p:spPr bwMode="auto">
          <a:xfrm>
            <a:off x="1030947" y="3451412"/>
            <a:ext cx="3600000" cy="2277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2769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21982" y="2708115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БИБЛИОТЕКА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56071" y="3155576"/>
            <a:ext cx="6069129" cy="2339789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 в читальном зале часть кафедры выдачи книг необходимо понизить до уровня  70 см;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несколько столов также нужно сделать на высоте 70 см;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книги, находящиеся в открытом доступе, и картотеку рекомендуется располагать в пределах зоны досягаемости (вытянутой руки) человека на коляске, то есть не выше 1,2 м при ширине прохода у стеллажей или у картотеки не менее</a:t>
            </a:r>
            <a:br>
              <a:rPr lang="ru-RU" sz="1600" dirty="0"/>
            </a:br>
            <a:r>
              <a:rPr lang="ru-RU" sz="1600" dirty="0"/>
              <a:t>1,1м. </a:t>
            </a:r>
          </a:p>
          <a:p>
            <a:endParaRPr lang="ru-RU" sz="1600" dirty="0"/>
          </a:p>
        </p:txBody>
      </p:sp>
      <p:pic>
        <p:nvPicPr>
          <p:cNvPr id="27650" name="Picture 2" descr="Картинки по запросу библиотека ДЛЯ ИНВАЛИДОВ-КОЛЯСОЧНИК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28"/>
          <a:stretch/>
        </p:blipFill>
        <p:spPr bwMode="auto">
          <a:xfrm flipH="1">
            <a:off x="1030947" y="3459544"/>
            <a:ext cx="3600000" cy="2421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6593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20232" y="2573640"/>
            <a:ext cx="6131860" cy="3549255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/>
              <a:t>Учебное место  обучающихся с нарушением опорно-двигательного аппарата: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 минимальный размер зоны учебного места для учащегося на коляске – 1,5х1,5 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следует предусмотреть дополнительное пространство для хранения инвалидной коляски (если учащийся пересаживается с неё на стул), костылей, тростей и т.д.;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ширина прохода между рядами столов должна быть не менее 90 см;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свободный проход около доски;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если в аудитории доска или какое-либо оборудование находится на возвышении, это возвышение необходимо оборудовать съездом.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6973" y="3441891"/>
            <a:ext cx="3600000" cy="24927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057833" y="2696467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УЧЕБНОЕ МЕСТО</a:t>
            </a:r>
          </a:p>
        </p:txBody>
      </p:sp>
    </p:spTree>
    <p:extLst>
      <p:ext uri="{BB962C8B-B14F-4D97-AF65-F5344CB8AC3E}">
        <p14:creationId xmlns:p14="http://schemas.microsoft.com/office/powerpoint/2010/main" val="342976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57833" y="2696467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УЧЕБНОЕ МЕСТО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20232" y="2573640"/>
            <a:ext cx="6131860" cy="3549255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/>
              <a:t>Учебное место  обучающихся с нарушением зрения: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учебное место должно быть одноместным, выделенным из общей площади помещения рельефной фактурой или ковровым покрытием поверхности пола;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 уделить внимание освещению рабочего места, за которым сидит обучающийся с плохим зрением и помнить, что написанное на доске нужно озвучивать для того, чтобы он смог получить информацию;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учебное место должно находиться в первых рядах от преподавательского стола и рядом с окном;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при лекционной форма занятий, учащемуся с плохим зрением или незрячему следует разрешить пользоваться диктофоном;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использовать рельефные пособия. 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45"/>
          <a:stretch/>
        </p:blipFill>
        <p:spPr bwMode="auto">
          <a:xfrm>
            <a:off x="1057833" y="3464299"/>
            <a:ext cx="3600000" cy="21716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949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57833" y="2696467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УЧЕБНОЕ МЕСТО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36777" y="3236468"/>
            <a:ext cx="5979458" cy="1676192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/>
              <a:t>Учебное место  обучающихся с нарушением слуха:</a:t>
            </a:r>
            <a:r>
              <a:rPr lang="ru-RU" sz="1600" dirty="0"/>
              <a:t>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оборудовать учебные места электроакустическими приборами и индивидуальными наушниками;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установить сигнальные лампочки, оповещающие о начале и конце уроков. </a:t>
            </a:r>
          </a:p>
          <a:p>
            <a:endParaRPr lang="ru-RU" sz="1600" b="1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9" b="12872"/>
          <a:stretch/>
        </p:blipFill>
        <p:spPr bwMode="auto">
          <a:xfrm>
            <a:off x="1434353" y="3353008"/>
            <a:ext cx="3223480" cy="2214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338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64696" y="865413"/>
            <a:ext cx="11071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Специальная среда для учащихся с ОВЗ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57833" y="2696467"/>
            <a:ext cx="3600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ТЕРРИТОРИЯ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82987" y="2877671"/>
            <a:ext cx="6060142" cy="3092823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ровное, нескользкое асфальтированное покрытие пешеходных дорожек;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имеющиеся на пути небольшие перепады уровней должны быть сглажены;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Рёбра решеток на пешеходных дорожках должны располагаться перпендикулярно направлению движения и на расстоянии друг от друга не более 1,3 см;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в нескольких местах с бордюрного камня тротуара должен быть устроен съезд шириной не менее 90 см;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600" dirty="0"/>
              <a:t>оптимальными для маркировки считаются ярко-желтый, ярко-оранжевый и ярко-красный цвета.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833" y="3481527"/>
            <a:ext cx="3600000" cy="210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01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21924" y="2140963"/>
            <a:ext cx="53956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Важнейшим условием развития инклюзивного образования выступает наличие высокопрофессиональных кадров, обладающих компетентностью в области инклюзивной педагогической деятельности. В этой связи повышаются требования к устоявшейся системе профессиональных компетенций педагогов. </a:t>
            </a:r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532" y="1985320"/>
            <a:ext cx="4762500" cy="283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88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129287" y="1066443"/>
            <a:ext cx="11339624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Педагог инклюзивного образования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785629" y="3241460"/>
            <a:ext cx="1867665" cy="1813924"/>
            <a:chOff x="891324" y="3080007"/>
            <a:chExt cx="2321374" cy="2153955"/>
          </a:xfrm>
        </p:grpSpPr>
        <p:sp>
          <p:nvSpPr>
            <p:cNvPr id="7" name="Овал 6"/>
            <p:cNvSpPr/>
            <p:nvPr/>
          </p:nvSpPr>
          <p:spPr>
            <a:xfrm>
              <a:off x="891324" y="3080007"/>
              <a:ext cx="2321374" cy="2153955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32770" name="Picture 2" descr="Картинки по запросу учитель 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194366" y="3424518"/>
              <a:ext cx="1721470" cy="1470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Скругленный прямоугольник 7"/>
          <p:cNvSpPr/>
          <p:nvPr/>
        </p:nvSpPr>
        <p:spPr>
          <a:xfrm>
            <a:off x="2414453" y="2707879"/>
            <a:ext cx="3060000" cy="751076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предметно-ориентированные компетенции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39099" y="3761708"/>
            <a:ext cx="3060000" cy="751076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социально-личностные</a:t>
            </a:r>
          </a:p>
          <a:p>
            <a:pPr algn="ctr"/>
            <a:r>
              <a:rPr lang="ru-RU" dirty="0"/>
              <a:t>компетенции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14453" y="4893812"/>
            <a:ext cx="3060000" cy="751076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психолого-педагогические компетенции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352149" y="2570125"/>
            <a:ext cx="5116761" cy="615968"/>
          </a:xfrm>
          <a:prstGeom prst="roundRect">
            <a:avLst/>
          </a:prstGeom>
          <a:gradFill>
            <a:gsLst>
              <a:gs pos="32000">
                <a:schemeClr val="accent5">
                  <a:tint val="60000"/>
                  <a:lumMod val="110000"/>
                </a:schemeClr>
              </a:gs>
              <a:gs pos="100000">
                <a:schemeClr val="accent5">
                  <a:tint val="82000"/>
                  <a:alpha val="26000"/>
                </a:schemeClr>
              </a:gs>
            </a:gsLst>
          </a:gra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 качественное обучение и воспитание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42434" y="3254189"/>
            <a:ext cx="5126477" cy="2942330"/>
          </a:xfrm>
          <a:prstGeom prst="roundRect">
            <a:avLst/>
          </a:prstGeom>
          <a:gradFill>
            <a:gsLst>
              <a:gs pos="80000">
                <a:schemeClr val="accent5">
                  <a:tint val="60000"/>
                  <a:lumMod val="110000"/>
                  <a:alpha val="26000"/>
                </a:schemeClr>
              </a:gs>
              <a:gs pos="100000">
                <a:schemeClr val="accent5">
                  <a:tint val="82000"/>
                </a:schemeClr>
              </a:gs>
            </a:gsLst>
          </a:gra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полноценное развитие детей с </a:t>
            </a:r>
          </a:p>
          <a:p>
            <a:r>
              <a:rPr lang="ru-RU" dirty="0"/>
              <a:t>1) разнообразными образовательными потребностями и возможностями: </a:t>
            </a:r>
          </a:p>
          <a:p>
            <a:pPr marL="285750" indent="-285750">
              <a:buFontTx/>
              <a:buChar char="-"/>
            </a:pPr>
            <a:r>
              <a:rPr lang="ru-RU" dirty="0"/>
              <a:t>одарёнными (со способностями в конкретной области);</a:t>
            </a:r>
          </a:p>
          <a:p>
            <a:pPr marL="285750" indent="-285750">
              <a:buFontTx/>
              <a:buChar char="-"/>
            </a:pPr>
            <a:r>
              <a:rPr lang="ru-RU" dirty="0"/>
              <a:t>высокоразвитыми интеллектуальными способностями;</a:t>
            </a:r>
          </a:p>
          <a:p>
            <a:r>
              <a:rPr lang="ru-RU" dirty="0"/>
              <a:t>2) принадлежностью к разным культурам и религиям;</a:t>
            </a:r>
          </a:p>
          <a:p>
            <a:r>
              <a:rPr lang="ru-RU" dirty="0"/>
              <a:t>3) особенностями психофизического развития.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5710136" y="2878109"/>
            <a:ext cx="418290" cy="2880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5854430" y="3993246"/>
            <a:ext cx="418290" cy="2880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5710136" y="5060532"/>
            <a:ext cx="418290" cy="2880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08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build="p" animBg="1"/>
      <p:bldP spid="4" grpId="0" animBg="1"/>
      <p:bldP spid="18" grpId="0" animBg="1"/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829678" y="1437543"/>
            <a:ext cx="5843495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lnSpcReduction="1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Компетенции в сфере инклюзивной педагогической деятельности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63560" y="3125289"/>
            <a:ext cx="93644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I. </a:t>
            </a:r>
            <a:r>
              <a:rPr lang="ru-RU" b="1" dirty="0"/>
              <a:t>Должен быть приверженцем идей гуманистической психологии и педагогики;  уметь реализовывать следующие </a:t>
            </a:r>
            <a:r>
              <a:rPr lang="ru-RU" b="1"/>
              <a:t>требования личностно-ориентированного </a:t>
            </a:r>
            <a:r>
              <a:rPr lang="ru-RU" b="1" dirty="0"/>
              <a:t>подхода в образовании:</a:t>
            </a:r>
          </a:p>
          <a:p>
            <a:endParaRPr lang="ru-RU" b="1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осуществлять постоянный мониторинг образовательного процесса и диагностику </a:t>
            </a:r>
            <a:r>
              <a:rPr lang="ru-RU" dirty="0" err="1"/>
              <a:t>сформированности</a:t>
            </a:r>
            <a:r>
              <a:rPr lang="ru-RU" dirty="0"/>
              <a:t> способностей, качеств личности учащихся; 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шире опираться на социокультурный опыт учащихся, выявлять и задействовать сильные стороны личности школьника;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использовать индивидуальные формы учебной и воспитательной работы с учащимися в сочетании с коллективными, а также с наставничеством и взаимной поддержкой и помощью.</a:t>
            </a:r>
          </a:p>
        </p:txBody>
      </p:sp>
      <p:pic>
        <p:nvPicPr>
          <p:cNvPr id="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748" y="673731"/>
            <a:ext cx="3721641" cy="221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72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3559" y="3125289"/>
            <a:ext cx="1006082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II.</a:t>
            </a:r>
            <a:r>
              <a:rPr lang="ru-RU" b="1" dirty="0"/>
              <a:t> Понимание педагогом своей роли в образовательном процессе, способствующей межкультурному взаимопониманию, демократической культуре, уважению прав и свобод другого, принятию многообразия видения проблем: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включение в содержание обучения и учебной деятельности общечеловеческих гуманистических и демократических ценностей, социально-культурного контента и диалога;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широкое использование методов и приемов «обучения действием» – активных форм и методов, которые предполагают создание в образовательном процессе проблемных коммуникативных ситуаций, моделирующих проблемы в социуме и будущей профессии, и вовлечение учащихся в их разрешение;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опора на коллективную стратегию преподавания и обучения, которая включает в себя обучение в сотрудничестве, методики работы по парам, в команде.</a:t>
            </a:r>
          </a:p>
        </p:txBody>
      </p:sp>
      <p:pic>
        <p:nvPicPr>
          <p:cNvPr id="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748" y="673731"/>
            <a:ext cx="3721641" cy="221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829678" y="1437543"/>
            <a:ext cx="5843495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lnSpcReduction="1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Компетенции в сфере инклюзивной педагогической деятельности </a:t>
            </a:r>
          </a:p>
        </p:txBody>
      </p:sp>
    </p:spTree>
    <p:extLst>
      <p:ext uri="{BB962C8B-B14F-4D97-AF65-F5344CB8AC3E}">
        <p14:creationId xmlns:p14="http://schemas.microsoft.com/office/powerpoint/2010/main" val="308742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3560" y="3125289"/>
            <a:ext cx="86835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III.</a:t>
            </a:r>
            <a:r>
              <a:rPr lang="ru-RU" b="1" dirty="0"/>
              <a:t> </a:t>
            </a:r>
            <a:r>
              <a:rPr lang="ru-RU" dirty="0"/>
              <a:t> </a:t>
            </a:r>
            <a:r>
              <a:rPr lang="ru-RU" b="1" dirty="0"/>
              <a:t>Уметь разрабатывать и использовать по каждому учебному предмету разной степени сложности учебно-социальные задания (задачи, ситуации), разрешение которых предполагает, в том числе, групповые методы работы, коллективную рефлексию. </a:t>
            </a:r>
          </a:p>
          <a:p>
            <a:r>
              <a:rPr lang="ru-RU" dirty="0"/>
              <a:t>Требованиям к заданиям: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 прикладной характер;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err="1"/>
              <a:t>межпредметный</a:t>
            </a:r>
            <a:r>
              <a:rPr lang="ru-RU" dirty="0"/>
              <a:t> характер;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интересное и актуальное содержание,  востребованное в жизни и в будущей профессии. </a:t>
            </a:r>
          </a:p>
        </p:txBody>
      </p:sp>
      <p:pic>
        <p:nvPicPr>
          <p:cNvPr id="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748" y="673731"/>
            <a:ext cx="3721641" cy="221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829678" y="1437543"/>
            <a:ext cx="5843495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lnSpcReduction="1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 Компетенции в сфере инклюзивной педагогической деятельности </a:t>
            </a:r>
          </a:p>
        </p:txBody>
      </p:sp>
    </p:spTree>
    <p:extLst>
      <p:ext uri="{BB962C8B-B14F-4D97-AF65-F5344CB8AC3E}">
        <p14:creationId xmlns:p14="http://schemas.microsoft.com/office/powerpoint/2010/main" val="55830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829678" y="1061026"/>
            <a:ext cx="5490440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Базовые личностные характеристики педагога инклюзивного образования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550189" y="3254189"/>
            <a:ext cx="2321374" cy="2153955"/>
            <a:chOff x="891324" y="3080007"/>
            <a:chExt cx="2321374" cy="2153955"/>
          </a:xfrm>
        </p:grpSpPr>
        <p:sp>
          <p:nvSpPr>
            <p:cNvPr id="7" name="Овал 6"/>
            <p:cNvSpPr/>
            <p:nvPr/>
          </p:nvSpPr>
          <p:spPr>
            <a:xfrm>
              <a:off x="891324" y="3080007"/>
              <a:ext cx="2321374" cy="2153955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32770" name="Picture 2" descr="Картинки по запросу учитель 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194366" y="3424518"/>
              <a:ext cx="1721470" cy="1470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772213359"/>
              </p:ext>
            </p:extLst>
          </p:nvPr>
        </p:nvGraphicFramePr>
        <p:xfrm>
          <a:off x="5276557" y="2568102"/>
          <a:ext cx="5861613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4818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B63192C8-0281-4830-872D-59E9653434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graphicEl>
                                              <a:dgm id="{B63192C8-0281-4830-872D-59E9653434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91DD297D-CE41-41CE-875B-E29B52FA2A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>
                                            <p:graphicEl>
                                              <a:dgm id="{91DD297D-CE41-41CE-875B-E29B52FA2A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4C963AA2-E8E9-43C6-AF24-BD591A4C93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graphicEl>
                                              <a:dgm id="{4C963AA2-E8E9-43C6-AF24-BD591A4C93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F13B4E5E-379B-45E0-A4A4-68174D4DA4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>
                                            <p:graphicEl>
                                              <a:dgm id="{F13B4E5E-379B-45E0-A4A4-68174D4DA4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023BC685-C22F-43C2-83A2-6D2E157B9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>
                                            <p:graphicEl>
                                              <a:dgm id="{023BC685-C22F-43C2-83A2-6D2E157B9D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54E1C2C1-CD0B-458E-B549-FB8FE39EE7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>
                                            <p:graphicEl>
                                              <a:dgm id="{54E1C2C1-CD0B-458E-B549-FB8FE39EE7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FAE5D981-5168-4911-9C77-92D419C5A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>
                                            <p:graphicEl>
                                              <a:dgm id="{FAE5D981-5168-4911-9C77-92D419C5A1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D4A8C28B-CAB9-454D-9236-5E734715E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>
                                            <p:graphicEl>
                                              <a:dgm id="{D4A8C28B-CAB9-454D-9236-5E734715E5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0F7625DF-DFFA-4728-8224-EC972F50D0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>
                                            <p:graphicEl>
                                              <a:dgm id="{0F7625DF-DFFA-4728-8224-EC972F50D0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ED11EA93-CD3E-4AB5-9842-ADE811D28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>
                                            <p:graphicEl>
                                              <a:dgm id="{ED11EA93-CD3E-4AB5-9842-ADE811D28B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6D80C5F8-0738-41AF-A700-9C76996DE1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>
                                            <p:graphicEl>
                                              <a:dgm id="{6D80C5F8-0738-41AF-A700-9C76996DE1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Dgm bld="one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6" name="Picture 8" descr="Картинки по запросу инклюзивное образ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545" y="1890613"/>
            <a:ext cx="4319081" cy="264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92735" y="2061323"/>
            <a:ext cx="57458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Инклюзивное образование – прогрессивный способ обучения, имеющий большие перспективы в современном обществе, и это дает надежду, что каждый ребенок с ограниченными возможностями здоровья сможет реализовать право на получение качественного образования, адаптированного к его возможностям и потребностям, найти свое место в жизни и реализовать свой жизненный потенциал. </a:t>
            </a:r>
          </a:p>
        </p:txBody>
      </p:sp>
    </p:spTree>
    <p:extLst>
      <p:ext uri="{BB962C8B-B14F-4D97-AF65-F5344CB8AC3E}">
        <p14:creationId xmlns:p14="http://schemas.microsoft.com/office/powerpoint/2010/main" val="116458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3"/>
          <p:cNvSpPr txBox="1">
            <a:spLocks/>
          </p:cNvSpPr>
          <p:nvPr/>
        </p:nvSpPr>
        <p:spPr>
          <a:xfrm>
            <a:off x="450715" y="1437543"/>
            <a:ext cx="5405335" cy="1534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ln/>
                <a:solidFill>
                  <a:srgbClr val="6B327A"/>
                </a:solidFill>
              </a:rPr>
              <a:t>Принципы </a:t>
            </a:r>
          </a:p>
          <a:p>
            <a:r>
              <a:rPr lang="ru-RU" sz="3200" dirty="0">
                <a:ln/>
                <a:solidFill>
                  <a:srgbClr val="6B327A"/>
                </a:solidFill>
              </a:rPr>
              <a:t>инклюзивного образования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70041" y="3169783"/>
            <a:ext cx="994166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ценность человека не зависит от его способностей и достижений;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каждый человек способен чувствовать и думать;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каждый человек имеет право на общение и на то, чтобы быть услышанным; 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разнообразие усиливает все стороны жизни человека; 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подлинное образование может осуществляться только в контексте реальных взаимоотношений;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все люди нуждаются в поддержке и дружбе ровесников; 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для всех обучающихся достижение прогресса скорее может быть в том, что они могут делать, чем в том, что не могут;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все люди нуждаются друг в друге.</a:t>
            </a:r>
          </a:p>
        </p:txBody>
      </p:sp>
      <p:sp>
        <p:nvSpPr>
          <p:cNvPr id="3" name="AutoShape 2" descr="Картинки по запросу инклюзивное образова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6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56058" y="761314"/>
            <a:ext cx="2820243" cy="250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78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6704" y="1927759"/>
            <a:ext cx="571903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Процесс функционирования и совершенствования системы инклюзивного образования должен осуществляться в качестве одного из приоритетных направлений государственной социальной политики на основе усиления межотраслевого взаимодействия (медицинской сферы, реабилитационных и психологических служб, сферы труда, учреждений образования), взаимосвязей социума, школы, учащихся и их родителей.</a:t>
            </a:r>
          </a:p>
        </p:txBody>
      </p:sp>
      <p:pic>
        <p:nvPicPr>
          <p:cNvPr id="2052" name="Picture 4" descr="Картинки по запросу инклюзивное обществ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415" y="2068351"/>
            <a:ext cx="4403191" cy="2560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61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2771</TotalTime>
  <Words>2059</Words>
  <Application>Microsoft Office PowerPoint</Application>
  <PresentationFormat>Широкоэкранный</PresentationFormat>
  <Paragraphs>224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Arial</vt:lpstr>
      <vt:lpstr>Garamond</vt:lpstr>
      <vt:lpstr>Wingdings</vt:lpstr>
      <vt:lpstr>Натуральные материалы</vt:lpstr>
      <vt:lpstr>Инклюзивное образование как новое стратегическое направление современного образования  в соответствии с требованиями ФГОС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User1</cp:lastModifiedBy>
  <cp:revision>261</cp:revision>
  <cp:lastPrinted>2017-10-27T08:13:00Z</cp:lastPrinted>
  <dcterms:created xsi:type="dcterms:W3CDTF">2017-01-09T10:38:11Z</dcterms:created>
  <dcterms:modified xsi:type="dcterms:W3CDTF">2021-04-15T11:33:47Z</dcterms:modified>
</cp:coreProperties>
</file>