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Default Extension="sldx" ContentType="application/vnd.openxmlformats-officedocument.presentationml.slide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8" r:id="rId1"/>
  </p:sldMasterIdLst>
  <p:notesMasterIdLst>
    <p:notesMasterId r:id="rId32"/>
  </p:notesMasterIdLst>
  <p:sldIdLst>
    <p:sldId id="256" r:id="rId2"/>
    <p:sldId id="280" r:id="rId3"/>
    <p:sldId id="296" r:id="rId4"/>
    <p:sldId id="286" r:id="rId5"/>
    <p:sldId id="287" r:id="rId6"/>
    <p:sldId id="284" r:id="rId7"/>
    <p:sldId id="295" r:id="rId8"/>
    <p:sldId id="294" r:id="rId9"/>
    <p:sldId id="288" r:id="rId10"/>
    <p:sldId id="289" r:id="rId11"/>
    <p:sldId id="292" r:id="rId12"/>
    <p:sldId id="297" r:id="rId13"/>
    <p:sldId id="298" r:id="rId14"/>
    <p:sldId id="299" r:id="rId15"/>
    <p:sldId id="291" r:id="rId16"/>
    <p:sldId id="301" r:id="rId17"/>
    <p:sldId id="300" r:id="rId18"/>
    <p:sldId id="302" r:id="rId19"/>
    <p:sldId id="281" r:id="rId20"/>
    <p:sldId id="303" r:id="rId21"/>
    <p:sldId id="304" r:id="rId22"/>
    <p:sldId id="293" r:id="rId23"/>
    <p:sldId id="306" r:id="rId24"/>
    <p:sldId id="305" r:id="rId25"/>
    <p:sldId id="275" r:id="rId26"/>
    <p:sldId id="259" r:id="rId27"/>
    <p:sldId id="282" r:id="rId28"/>
    <p:sldId id="283" r:id="rId29"/>
    <p:sldId id="260" r:id="rId30"/>
    <p:sldId id="279" r:id="rId3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00FF"/>
    <a:srgbClr val="FFFF00"/>
    <a:srgbClr val="FF00FF"/>
    <a:srgbClr val="66FFFF"/>
    <a:srgbClr val="FFFF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18" autoAdjust="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jpe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7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880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80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52B03770-42E6-46E7-9F98-8F1404311F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2867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E2AB945-6631-4107-931A-8A9514269569}" type="slidenum">
              <a:rPr lang="ru-RU" smtClean="0"/>
              <a:pPr/>
              <a:t>28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flipV="1">
            <a:off x="5410200" y="3810000"/>
            <a:ext cx="37338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 flipV="1">
            <a:off x="5410200" y="3897313"/>
            <a:ext cx="37338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 flipV="1">
            <a:off x="5410200" y="4114800"/>
            <a:ext cx="37338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5410200" y="4164013"/>
            <a:ext cx="1965325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5410200" y="4198938"/>
            <a:ext cx="1965325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11" name="Скругленный прямоугольник 10"/>
          <p:cNvSpPr/>
          <p:nvPr/>
        </p:nvSpPr>
        <p:spPr bwMode="white">
          <a:xfrm>
            <a:off x="5410200" y="3962400"/>
            <a:ext cx="3063875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12" name="Скругленный прямоугольник 11"/>
          <p:cNvSpPr/>
          <p:nvPr/>
        </p:nvSpPr>
        <p:spPr bwMode="white">
          <a:xfrm>
            <a:off x="7377113" y="4060825"/>
            <a:ext cx="16002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0" y="3649663"/>
            <a:ext cx="9144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Прямоугольник 13"/>
          <p:cNvSpPr/>
          <p:nvPr/>
        </p:nvSpPr>
        <p:spPr>
          <a:xfrm>
            <a:off x="0" y="3675063"/>
            <a:ext cx="9144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Прямоугольник 14"/>
          <p:cNvSpPr/>
          <p:nvPr/>
        </p:nvSpPr>
        <p:spPr>
          <a:xfrm flipV="1">
            <a:off x="6413500" y="3643313"/>
            <a:ext cx="2730500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" name="Прямоугольник 15"/>
          <p:cNvSpPr/>
          <p:nvPr/>
        </p:nvSpPr>
        <p:spPr>
          <a:xfrm>
            <a:off x="0" y="0"/>
            <a:ext cx="9144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7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875"/>
            <a:ext cx="960438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588"/>
            <a:ext cx="747712" cy="365125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20D8CBBD-FBDB-4B13-BBCE-22487191CE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D08997-66A1-4DDD-8255-4F2C39CAB0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1B7522-51C1-48ED-8DB6-EBC0A809A4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7AED3-63C3-4AC1-86EA-20A8E7F1D0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918B6E6-DCAA-427F-98A7-7AA66951C3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CF9308-D6B5-4362-BFEA-F00EC62A99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F1E66C-7CE5-4480-A0AF-29B43F02EC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482A9C-C8A8-486B-92BB-B4AE9BFC24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E74A9-3ACF-4227-AEEA-2C76789CEC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9C6459-FB10-47A5-AD7E-05C6F8F978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A764B-C263-45A3-A459-9BC58DDA50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0" y="366713"/>
            <a:ext cx="9144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0"/>
            <a:ext cx="9144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7975"/>
            <a:ext cx="9144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200" y="360363"/>
            <a:ext cx="37338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39738"/>
            <a:ext cx="37338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025" y="496888"/>
            <a:ext cx="3063875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4938" y="-1588"/>
            <a:ext cx="9525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725" y="-1588"/>
            <a:ext cx="26988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400" y="0"/>
            <a:ext cx="5556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4125" y="0"/>
            <a:ext cx="7938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039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143000"/>
            <a:ext cx="822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40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A3D131B-C95B-44CA-9FE5-3E77FEE8FD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5" r:id="rId1"/>
    <p:sldLayoutId id="2147483947" r:id="rId2"/>
    <p:sldLayoutId id="2147483948" r:id="rId3"/>
    <p:sldLayoutId id="2147483949" r:id="rId4"/>
    <p:sldLayoutId id="2147483956" r:id="rId5"/>
    <p:sldLayoutId id="2147483957" r:id="rId6"/>
    <p:sldLayoutId id="2147483950" r:id="rId7"/>
    <p:sldLayoutId id="2147483951" r:id="rId8"/>
    <p:sldLayoutId id="2147483952" r:id="rId9"/>
    <p:sldLayoutId id="2147483953" r:id="rId10"/>
    <p:sldLayoutId id="2147483954" r:id="rId11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entury Gothic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entury Gothic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entury Gothic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entury Gothic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entury Gothic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DE6C36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DE6C36"/>
        </a:buClr>
        <a:buFont typeface="Georgia" pitchFamily="18" charset="0"/>
        <a:buChar char="▫"/>
        <a:defRPr sz="2000" kern="1200">
          <a:solidFill>
            <a:srgbClr val="DE6C36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package" Target="../embeddings/______Microsoft_Office_PowerPoint1.sldx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214438"/>
            <a:ext cx="7772400" cy="4500562"/>
          </a:xfrm>
        </p:spPr>
        <p:txBody>
          <a:bodyPr/>
          <a:lstStyle/>
          <a:p>
            <a:pPr eaLnBrk="1" hangingPunct="1"/>
            <a:endParaRPr lang="ru-RU" sz="3600" b="1" i="1" smtClean="0">
              <a:latin typeface="Bauhaus 93" pitchFamily="82" charset="0"/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14375" y="714375"/>
            <a:ext cx="8001000" cy="5214938"/>
          </a:xfrm>
        </p:spPr>
        <p:txBody>
          <a:bodyPr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ru-RU" sz="5400" dirty="0" smtClean="0">
                <a:solidFill>
                  <a:schemeClr val="bg1"/>
                </a:solidFill>
                <a:latin typeface="Bauhaus 93" pitchFamily="82" charset="0"/>
              </a:rPr>
              <a:t>Бегенеева Елена </a:t>
            </a:r>
          </a:p>
          <a:p>
            <a:pPr algn="just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ru-RU" sz="5400" dirty="0" smtClean="0">
                <a:solidFill>
                  <a:schemeClr val="bg1"/>
                </a:solidFill>
                <a:latin typeface="Bauhaus 93" pitchFamily="82" charset="0"/>
              </a:rPr>
              <a:t>Рудольфовна </a:t>
            </a:r>
          </a:p>
          <a:p>
            <a:pPr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ru-RU" sz="36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auhaus 93" pitchFamily="82" charset="0"/>
              </a:rPr>
              <a:t>учитель изобразительного </a:t>
            </a:r>
          </a:p>
          <a:p>
            <a:pPr algn="just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ru-RU" sz="36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auhaus 93" pitchFamily="82" charset="0"/>
              </a:rPr>
              <a:t>Искусства, педагог дополнительного образования 1 категории</a:t>
            </a:r>
          </a:p>
          <a:p>
            <a:pPr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ru-RU" sz="3600" dirty="0" smtClean="0">
              <a:solidFill>
                <a:schemeClr val="accent4">
                  <a:lumMod val="60000"/>
                  <a:lumOff val="40000"/>
                </a:schemeClr>
              </a:solidFill>
              <a:latin typeface="Bauhaus 93" pitchFamily="82" charset="0"/>
            </a:endParaRPr>
          </a:p>
          <a:p>
            <a:pPr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ru-RU" sz="3600" dirty="0" smtClean="0">
              <a:solidFill>
                <a:schemeClr val="accent4">
                  <a:lumMod val="60000"/>
                  <a:lumOff val="40000"/>
                </a:schemeClr>
              </a:solidFill>
              <a:latin typeface="Bauhaus 93" pitchFamily="82" charset="0"/>
            </a:endParaRPr>
          </a:p>
          <a:p>
            <a:pPr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ru-RU" sz="3600" b="1" i="1" dirty="0" smtClean="0">
              <a:solidFill>
                <a:srgbClr val="0000FF"/>
              </a:solidFill>
              <a:latin typeface="Bauhaus 93" pitchFamily="82" charset="0"/>
            </a:endParaRPr>
          </a:p>
          <a:p>
            <a:pPr algn="r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ru-RU" sz="3600" b="1" i="1" dirty="0" smtClean="0">
                <a:solidFill>
                  <a:schemeClr val="tx2">
                    <a:lumMod val="75000"/>
                  </a:schemeClr>
                </a:solidFill>
                <a:latin typeface="Bauhaus 93" pitchFamily="82" charset="0"/>
              </a:rPr>
              <a:t>МБОУ «Тыловайская средняя </a:t>
            </a:r>
          </a:p>
          <a:p>
            <a:pPr algn="r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ru-RU" sz="36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общеобразовательная</a:t>
            </a:r>
            <a:r>
              <a:rPr lang="ru-RU" sz="3600" b="1" i="1" dirty="0" smtClean="0">
                <a:solidFill>
                  <a:schemeClr val="tx2">
                    <a:lumMod val="75000"/>
                  </a:schemeClr>
                </a:solidFill>
                <a:latin typeface="Bauhaus 93" pitchFamily="82" charset="0"/>
              </a:rPr>
              <a:t> школа</a:t>
            </a:r>
            <a:endParaRPr lang="ru-RU" sz="3600" i="1" dirty="0" smtClean="0">
              <a:solidFill>
                <a:schemeClr val="tx2">
                  <a:lumMod val="75000"/>
                </a:schemeClr>
              </a:solidFill>
              <a:latin typeface="Bauhaus 93" pitchFamily="82" charset="0"/>
            </a:endParaRPr>
          </a:p>
          <a:p>
            <a:pPr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43372" y="2214554"/>
            <a:ext cx="4357687" cy="32861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Окончила </a:t>
            </a:r>
            <a:r>
              <a:rPr lang="ru-RU" sz="2800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УдГУ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художественно-графический факультет по специальности «Черчение, изобразительное искусство».</a:t>
            </a:r>
            <a:b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Стаж педагогической работы - 25 лет</a:t>
            </a:r>
            <a:b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2" descr="H:\Я\IMG_505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83568" y="1772816"/>
            <a:ext cx="3243262" cy="4324350"/>
          </a:xfrm>
          <a:noFill/>
        </p:spPr>
      </p:pic>
      <p:sp>
        <p:nvSpPr>
          <p:cNvPr id="6148" name="TextBox 3"/>
          <p:cNvSpPr txBox="1">
            <a:spLocks noChangeArrowheads="1"/>
          </p:cNvSpPr>
          <p:nvPr/>
        </p:nvSpPr>
        <p:spPr bwMode="auto">
          <a:xfrm>
            <a:off x="857250" y="714375"/>
            <a:ext cx="70723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48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Дарите</a:t>
            </a:r>
            <a:r>
              <a:rPr lang="ru-RU" sz="48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людям красоту</a:t>
            </a:r>
          </a:p>
        </p:txBody>
      </p:sp>
      <p:pic>
        <p:nvPicPr>
          <p:cNvPr id="5" name="Рисунок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4797152"/>
            <a:ext cx="1535625" cy="1412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936104"/>
          </a:xfrm>
        </p:spPr>
        <p:txBody>
          <a:bodyPr/>
          <a:lstStyle/>
          <a:p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61062"/>
          </a:xfrm>
        </p:spPr>
        <p:txBody>
          <a:bodyPr/>
          <a:lstStyle/>
          <a:p>
            <a:endParaRPr lang="ru-RU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создание условий для развития творческой индивидуальности, формирование умений применять знания и практические навыки в жизни.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развитие личности в процессе организации деятельности каждого ребенка, поддержания его индивидуальности.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457200" y="785813"/>
            <a:ext cx="8229600" cy="928687"/>
          </a:xfrm>
        </p:spPr>
        <p:txBody>
          <a:bodyPr/>
          <a:lstStyle/>
          <a:p>
            <a:pPr eaLnBrk="1" hangingPunct="1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Для решения целей и задач необходимо </a:t>
            </a:r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>
          <a:xfrm>
            <a:off x="285750" y="1928813"/>
            <a:ext cx="8643938" cy="4645025"/>
          </a:xfrm>
        </p:spPr>
        <p:txBody>
          <a:bodyPr/>
          <a:lstStyle/>
          <a:p>
            <a:pPr eaLnBrk="1" hangingPunct="1"/>
            <a:r>
              <a:rPr lang="ru-RU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Постоянно заниматься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eaLnBrk="1" hangingPunct="1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Самообразованием</a:t>
            </a:r>
          </a:p>
          <a:p>
            <a:pPr eaLnBrk="1" hangingPunct="1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Самосовершенствованием</a:t>
            </a:r>
          </a:p>
          <a:p>
            <a:pPr eaLnBrk="1" hangingPunct="1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Самоподготовкой</a:t>
            </a:r>
          </a:p>
          <a:p>
            <a:pPr eaLnBrk="1" hangingPunct="1"/>
            <a:endParaRPr lang="ru-RU" dirty="0" smtClean="0">
              <a:solidFill>
                <a:srgbClr val="FF0000"/>
              </a:solidFill>
            </a:endParaRPr>
          </a:p>
          <a:p>
            <a:pPr eaLnBrk="1" hangingPunct="1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u="sng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Добиться хороших результатов учащихся можно лишь:</a:t>
            </a:r>
          </a:p>
          <a:p>
            <a:pPr eaLnBrk="1" hangingPunct="1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при изучении новых форм, методов и технологий;</a:t>
            </a:r>
          </a:p>
          <a:p>
            <a:pPr eaLnBrk="1" hangingPunct="1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умении заинтересовать к творческой деятельности.</a:t>
            </a:r>
          </a:p>
          <a:p>
            <a:pPr eaLnBrk="1" hangingPunct="1"/>
            <a:endParaRPr lang="ru-RU" dirty="0" smtClean="0"/>
          </a:p>
        </p:txBody>
      </p:sp>
      <p:pic>
        <p:nvPicPr>
          <p:cNvPr id="9220" name="Picture 9" descr="457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50" y="2071688"/>
            <a:ext cx="185737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643063"/>
          </a:xfrm>
        </p:spPr>
        <p:txBody>
          <a:bodyPr/>
          <a:lstStyle/>
          <a:p>
            <a:pPr eaLnBrk="1" hangingPunct="1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Учитель должен быть интересен своим учащимся,   значит идти в ногу со временем.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3000375"/>
            <a:ext cx="8229600" cy="3573463"/>
          </a:xfrm>
        </p:spPr>
        <p:txBody>
          <a:bodyPr/>
          <a:lstStyle/>
          <a:p>
            <a:pPr algn="just" eaLnBrk="1" hangingPunct="1">
              <a:buFont typeface="Georgia" pitchFamily="18" charset="0"/>
              <a:buNone/>
              <a:defRPr/>
            </a:pPr>
            <a:r>
              <a:rPr lang="ru-RU" sz="3600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« Единственный путь, ведущий к знаниям – это деятельность» </a:t>
            </a:r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Бернард Шоу</a:t>
            </a:r>
          </a:p>
          <a:p>
            <a:pPr eaLnBrk="1" hangingPunct="1">
              <a:defRPr/>
            </a:pPr>
            <a:endParaRPr lang="ru-RU" b="1" dirty="0" smtClean="0">
              <a:solidFill>
                <a:srgbClr val="CC33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Georgia" pitchFamily="18" charset="0"/>
              <a:buNone/>
              <a:defRPr/>
            </a:pPr>
            <a:endParaRPr lang="ru-RU" dirty="0"/>
          </a:p>
        </p:txBody>
      </p:sp>
      <p:pic>
        <p:nvPicPr>
          <p:cNvPr id="10244" name="Picture 7" descr="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3" y="4295775"/>
            <a:ext cx="3462337" cy="2173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50" y="785813"/>
            <a:ext cx="8501063" cy="1714500"/>
          </a:xfrm>
        </p:spPr>
        <p:txBody>
          <a:bodyPr>
            <a:normAutofit fontScale="90000"/>
          </a:bodyPr>
          <a:lstStyle/>
          <a:p>
            <a:r>
              <a:rPr lang="ru-RU" sz="31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Методическая тема:  </a:t>
            </a:r>
            <a:r>
              <a:rPr lang="ru-RU" sz="31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700" u="sng" dirty="0" smtClean="0">
                <a:latin typeface="Times New Roman" pitchFamily="18" charset="0"/>
                <a:cs typeface="Times New Roman" pitchFamily="18" charset="0"/>
              </a:rPr>
              <a:t>Применение </a:t>
            </a:r>
            <a:r>
              <a:rPr lang="ru-RU" sz="2700" u="sng" dirty="0" smtClean="0">
                <a:latin typeface="Times New Roman" pitchFamily="18" charset="0"/>
                <a:cs typeface="Times New Roman" pitchFamily="18" charset="0"/>
              </a:rPr>
              <a:t>ИКТ </a:t>
            </a:r>
            <a:r>
              <a:rPr lang="ru-RU" sz="2700" u="sng" dirty="0" smtClean="0">
                <a:latin typeface="Times New Roman" pitchFamily="18" charset="0"/>
                <a:cs typeface="Times New Roman" pitchFamily="18" charset="0"/>
              </a:rPr>
              <a:t>в образовательном процессе и формирующем оценивании» 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Пополнение  в методическую копилку учителя информации и материалов по данной теме: - приобретенных в сетевых сообществах педагогов;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- созданные самим учителем (разработки уроков, занятий дополнительного образования, разработки презентаций, и видеоматериалов);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- созданных </a:t>
            </a:r>
            <a:r>
              <a:rPr lang="ru-RU" sz="2700" dirty="0" err="1" smtClean="0">
                <a:latin typeface="Times New Roman" pitchFamily="18" charset="0"/>
                <a:cs typeface="Times New Roman" pitchFamily="18" charset="0"/>
              </a:rPr>
              <a:t>обучаюзщимися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 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ru-RU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457200" y="2714625"/>
            <a:ext cx="8229600" cy="3214688"/>
          </a:xfrm>
        </p:spPr>
        <p:txBody>
          <a:bodyPr/>
          <a:lstStyle/>
          <a:p>
            <a:pPr algn="just" eaLnBrk="1" hangingPunct="1">
              <a:buFont typeface="Georgia" pitchFamily="18" charset="0"/>
              <a:buNone/>
            </a:pPr>
            <a:r>
              <a:rPr lang="ru-RU" dirty="0" smtClean="0"/>
              <a:t> </a:t>
            </a:r>
            <a:endParaRPr lang="ru-RU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None/>
            </a:pPr>
            <a:r>
              <a:rPr lang="ru-RU" b="1" i="1" u="sng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Уроки изобразительного искусства</a:t>
            </a:r>
            <a:r>
              <a:rPr lang="ru-RU" i="1" u="sng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должны быть яркими, эмоциональными, с привлечением большого иллюстративного материала, с использованием звуковых и видеозаписей. Всё это может обеспечивать компьютерная техника с её </a:t>
            </a:r>
            <a:r>
              <a:rPr lang="ru-RU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мультимедийными</a:t>
            </a: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возможностями. 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85938"/>
            <a:ext cx="8229600" cy="642937"/>
          </a:xfrm>
        </p:spPr>
        <p:txBody>
          <a:bodyPr/>
          <a:lstStyle/>
          <a:p>
            <a:pPr algn="just">
              <a:defRPr/>
            </a:pPr>
            <a:r>
              <a:rPr lang="ru-RU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Использование ИКТ на уроках ИЗО в школе позволяет развивать умение ориентироваться в информационных потоках окружающего мира, овладевать практическими способами работы с информацией, развивать умения, позволяющие обмениваться информацией с помощью современных технических средств.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0063" y="3286125"/>
            <a:ext cx="8072437" cy="1816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4000" u="sng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Новизна: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Новые информационные технологии - это не только новые технические средства, но и новые формы и методы преподавания, новый подход к процессу обучения и воспитания. 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433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dirty="0" smtClean="0"/>
          </a:p>
        </p:txBody>
      </p:sp>
      <p:sp>
        <p:nvSpPr>
          <p:cNvPr id="4" name="Овал 3"/>
          <p:cNvSpPr/>
          <p:nvPr/>
        </p:nvSpPr>
        <p:spPr>
          <a:xfrm>
            <a:off x="2714625" y="500063"/>
            <a:ext cx="3357563" cy="1214437"/>
          </a:xfrm>
          <a:prstGeom prst="ellipse">
            <a:avLst/>
          </a:prstGeom>
          <a:solidFill>
            <a:schemeClr val="tx2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ИК технологии</a:t>
            </a:r>
          </a:p>
        </p:txBody>
      </p:sp>
      <p:sp>
        <p:nvSpPr>
          <p:cNvPr id="6" name="Овал 5"/>
          <p:cNvSpPr/>
          <p:nvPr/>
        </p:nvSpPr>
        <p:spPr>
          <a:xfrm>
            <a:off x="714375" y="1857375"/>
            <a:ext cx="2143125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tx1"/>
                </a:solidFill>
              </a:rPr>
              <a:t>Курсовая подготовка</a:t>
            </a:r>
          </a:p>
        </p:txBody>
      </p:sp>
      <p:sp>
        <p:nvSpPr>
          <p:cNvPr id="8" name="Овал 7"/>
          <p:cNvSpPr/>
          <p:nvPr/>
        </p:nvSpPr>
        <p:spPr>
          <a:xfrm rot="10800000" flipH="1" flipV="1">
            <a:off x="571500" y="4286250"/>
            <a:ext cx="2286000" cy="2214563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itchFamily="34" charset="0"/>
              <a:buChar char="•"/>
              <a:defRPr/>
            </a:pPr>
            <a:endParaRPr lang="ru-RU" sz="1400" dirty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ru-RU" sz="1400" dirty="0">
                <a:solidFill>
                  <a:schemeClr val="tx1"/>
                </a:solidFill>
              </a:rPr>
              <a:t>Презентации,</a:t>
            </a:r>
          </a:p>
          <a:p>
            <a:pPr algn="ctr">
              <a:buFont typeface="Arial" pitchFamily="34" charset="0"/>
              <a:buChar char="•"/>
              <a:defRPr/>
            </a:pPr>
            <a:r>
              <a:rPr lang="ru-RU" sz="1400" dirty="0">
                <a:solidFill>
                  <a:schemeClr val="tx1"/>
                </a:solidFill>
              </a:rPr>
              <a:t>Проекты,</a:t>
            </a:r>
          </a:p>
          <a:p>
            <a:pPr algn="ctr">
              <a:buFont typeface="Arial" pitchFamily="34" charset="0"/>
              <a:buChar char="•"/>
              <a:defRPr/>
            </a:pPr>
            <a:r>
              <a:rPr lang="ru-RU" sz="1400" dirty="0" smtClean="0">
                <a:solidFill>
                  <a:schemeClr val="tx1"/>
                </a:solidFill>
              </a:rPr>
              <a:t>Тесты</a:t>
            </a:r>
            <a:endParaRPr lang="ru-RU" sz="1400" dirty="0">
              <a:solidFill>
                <a:schemeClr val="tx1"/>
              </a:solidFill>
            </a:endParaRPr>
          </a:p>
          <a:p>
            <a:pPr algn="ctr">
              <a:buFont typeface="Arial" pitchFamily="34" charset="0"/>
              <a:buChar char="•"/>
              <a:defRPr/>
            </a:pPr>
            <a:r>
              <a:rPr lang="ru-RU" sz="1400" dirty="0">
                <a:solidFill>
                  <a:schemeClr val="tx1"/>
                </a:solidFill>
              </a:rPr>
              <a:t>Ребусы</a:t>
            </a:r>
          </a:p>
          <a:p>
            <a:pPr algn="ctr">
              <a:buFont typeface="Arial" pitchFamily="34" charset="0"/>
              <a:buChar char="•"/>
              <a:defRPr/>
            </a:pPr>
            <a:r>
              <a:rPr lang="ru-RU" sz="1400" dirty="0">
                <a:solidFill>
                  <a:schemeClr val="tx1"/>
                </a:solidFill>
              </a:rPr>
              <a:t>Кроссворды</a:t>
            </a:r>
          </a:p>
          <a:p>
            <a:pPr algn="ctr">
              <a:buFont typeface="Arial" pitchFamily="34" charset="0"/>
              <a:buChar char="•"/>
              <a:defRPr/>
            </a:pPr>
            <a:r>
              <a:rPr lang="ru-RU" sz="1400" dirty="0">
                <a:solidFill>
                  <a:schemeClr val="tx1"/>
                </a:solidFill>
              </a:rPr>
              <a:t> Виртуальные прогулки по музеям </a:t>
            </a:r>
          </a:p>
          <a:p>
            <a:pPr algn="ctr">
              <a:defRPr/>
            </a:pPr>
            <a:endParaRPr lang="ru-RU" sz="1400" dirty="0"/>
          </a:p>
        </p:txBody>
      </p:sp>
      <p:sp>
        <p:nvSpPr>
          <p:cNvPr id="9" name="Овал 8"/>
          <p:cNvSpPr/>
          <p:nvPr/>
        </p:nvSpPr>
        <p:spPr>
          <a:xfrm>
            <a:off x="2214563" y="3429000"/>
            <a:ext cx="4643437" cy="1143000"/>
          </a:xfrm>
          <a:prstGeom prst="ellipse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Уроки</a:t>
            </a:r>
          </a:p>
          <a:p>
            <a:pPr algn="ctr">
              <a:defRPr/>
            </a:pPr>
            <a:r>
              <a:rPr lang="ru-RU" dirty="0"/>
              <a:t>Кружки</a:t>
            </a:r>
          </a:p>
          <a:p>
            <a:pPr algn="ctr">
              <a:defRPr/>
            </a:pPr>
            <a:r>
              <a:rPr lang="ru-RU" dirty="0"/>
              <a:t>Внеурочная деятельность</a:t>
            </a:r>
          </a:p>
        </p:txBody>
      </p:sp>
      <p:sp>
        <p:nvSpPr>
          <p:cNvPr id="11" name="Овал 10"/>
          <p:cNvSpPr/>
          <p:nvPr/>
        </p:nvSpPr>
        <p:spPr>
          <a:xfrm>
            <a:off x="5857875" y="2000250"/>
            <a:ext cx="2428875" cy="842963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tx1"/>
                </a:solidFill>
              </a:rPr>
              <a:t>Самообразование</a:t>
            </a:r>
          </a:p>
        </p:txBody>
      </p:sp>
      <p:sp>
        <p:nvSpPr>
          <p:cNvPr id="12" name="Овал 11"/>
          <p:cNvSpPr/>
          <p:nvPr/>
        </p:nvSpPr>
        <p:spPr>
          <a:xfrm>
            <a:off x="6286500" y="4286250"/>
            <a:ext cx="2357438" cy="2071688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</a:rPr>
              <a:t>Участие и проведение</a:t>
            </a:r>
          </a:p>
          <a:p>
            <a:pPr algn="ctr">
              <a:buFont typeface="Arial" pitchFamily="34" charset="0"/>
              <a:buChar char="•"/>
              <a:defRPr/>
            </a:pPr>
            <a:r>
              <a:rPr lang="ru-RU" sz="1400" dirty="0">
                <a:solidFill>
                  <a:schemeClr val="tx1"/>
                </a:solidFill>
              </a:rPr>
              <a:t> педсоветов,</a:t>
            </a:r>
          </a:p>
          <a:p>
            <a:pPr algn="ctr">
              <a:buFont typeface="Arial" pitchFamily="34" charset="0"/>
              <a:buChar char="•"/>
              <a:defRPr/>
            </a:pPr>
            <a:r>
              <a:rPr lang="ru-RU" sz="1400" dirty="0">
                <a:solidFill>
                  <a:schemeClr val="tx1"/>
                </a:solidFill>
              </a:rPr>
              <a:t> семинаров,</a:t>
            </a:r>
          </a:p>
          <a:p>
            <a:pPr algn="ctr">
              <a:buFont typeface="Arial" pitchFamily="34" charset="0"/>
              <a:buChar char="•"/>
              <a:defRPr/>
            </a:pPr>
            <a:r>
              <a:rPr lang="ru-RU" sz="1400" dirty="0">
                <a:solidFill>
                  <a:schemeClr val="tx1"/>
                </a:solidFill>
              </a:rPr>
              <a:t> создание презентаций,</a:t>
            </a:r>
          </a:p>
          <a:p>
            <a:pPr algn="ctr">
              <a:buFont typeface="Arial" pitchFamily="34" charset="0"/>
              <a:buChar char="•"/>
              <a:defRPr/>
            </a:pPr>
            <a:r>
              <a:rPr lang="ru-RU" sz="1400" dirty="0">
                <a:solidFill>
                  <a:schemeClr val="tx1"/>
                </a:solidFill>
              </a:rPr>
              <a:t>разработки мероприятий</a:t>
            </a:r>
          </a:p>
        </p:txBody>
      </p:sp>
      <p:sp>
        <p:nvSpPr>
          <p:cNvPr id="13" name="Овал 12"/>
          <p:cNvSpPr/>
          <p:nvPr/>
        </p:nvSpPr>
        <p:spPr>
          <a:xfrm>
            <a:off x="3071813" y="5000625"/>
            <a:ext cx="2928937" cy="1643063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itchFamily="34" charset="0"/>
              <a:buChar char="•"/>
              <a:defRPr/>
            </a:pPr>
            <a:r>
              <a:rPr lang="ru-RU" sz="1400" dirty="0">
                <a:solidFill>
                  <a:schemeClr val="tx1"/>
                </a:solidFill>
              </a:rPr>
              <a:t>Выступление  учащихся на уроках, конкурсах, </a:t>
            </a:r>
          </a:p>
          <a:p>
            <a:pPr algn="ctr">
              <a:buFont typeface="Arial" pitchFamily="34" charset="0"/>
              <a:buChar char="•"/>
              <a:defRPr/>
            </a:pPr>
            <a:r>
              <a:rPr lang="ru-RU" sz="1400" dirty="0">
                <a:solidFill>
                  <a:schemeClr val="tx1"/>
                </a:solidFill>
              </a:rPr>
              <a:t> подготовка презентаций,</a:t>
            </a:r>
          </a:p>
          <a:p>
            <a:pPr algn="ctr">
              <a:buFont typeface="Arial" pitchFamily="34" charset="0"/>
              <a:buChar char="•"/>
              <a:defRPr/>
            </a:pPr>
            <a:r>
              <a:rPr lang="ru-RU" sz="1400" dirty="0">
                <a:solidFill>
                  <a:schemeClr val="tx1"/>
                </a:solidFill>
              </a:rPr>
              <a:t> проектов </a:t>
            </a:r>
          </a:p>
        </p:txBody>
      </p:sp>
      <p:sp>
        <p:nvSpPr>
          <p:cNvPr id="14" name="Овал 13"/>
          <p:cNvSpPr/>
          <p:nvPr/>
        </p:nvSpPr>
        <p:spPr>
          <a:xfrm>
            <a:off x="3286125" y="2143125"/>
            <a:ext cx="2357438" cy="85725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tx1"/>
                </a:solidFill>
              </a:rPr>
              <a:t>Семинары, практикумы</a:t>
            </a:r>
          </a:p>
        </p:txBody>
      </p:sp>
      <p:cxnSp>
        <p:nvCxnSpPr>
          <p:cNvPr id="16" name="Прямая со стрелкой 15"/>
          <p:cNvCxnSpPr>
            <a:endCxn id="11" idx="0"/>
          </p:cNvCxnSpPr>
          <p:nvPr/>
        </p:nvCxnSpPr>
        <p:spPr>
          <a:xfrm>
            <a:off x="5929313" y="1357313"/>
            <a:ext cx="1143000" cy="6429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rot="16200000" flipH="1">
            <a:off x="4340226" y="1874837"/>
            <a:ext cx="214312" cy="365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rot="10800000" flipV="1">
            <a:off x="2071688" y="1428750"/>
            <a:ext cx="1071562" cy="4286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rot="16200000" flipH="1">
            <a:off x="4232275" y="1911350"/>
            <a:ext cx="428625" cy="349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>
            <a:stCxn id="6" idx="4"/>
          </p:cNvCxnSpPr>
          <p:nvPr/>
        </p:nvCxnSpPr>
        <p:spPr>
          <a:xfrm rot="16200000" flipH="1">
            <a:off x="1814513" y="2743200"/>
            <a:ext cx="871538" cy="9286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rot="5400000">
            <a:off x="6107907" y="2821781"/>
            <a:ext cx="857250" cy="7858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rot="5400000">
            <a:off x="4250531" y="3250407"/>
            <a:ext cx="357187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>
            <a:endCxn id="8" idx="7"/>
          </p:cNvCxnSpPr>
          <p:nvPr/>
        </p:nvCxnSpPr>
        <p:spPr>
          <a:xfrm rot="10800000" flipV="1">
            <a:off x="2522538" y="4429125"/>
            <a:ext cx="263525" cy="1809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 rot="16200000" flipH="1">
            <a:off x="6500813" y="4357688"/>
            <a:ext cx="285750" cy="2857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 rot="16200000" flipH="1">
            <a:off x="4340225" y="4803776"/>
            <a:ext cx="357187" cy="365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rot="16200000" flipH="1">
            <a:off x="1893094" y="6465094"/>
            <a:ext cx="428625" cy="3571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>
            <a:stCxn id="13" idx="4"/>
          </p:cNvCxnSpPr>
          <p:nvPr/>
        </p:nvCxnSpPr>
        <p:spPr>
          <a:xfrm rot="16200000" flipH="1">
            <a:off x="4446588" y="6732588"/>
            <a:ext cx="214312" cy="365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 rot="5400000">
            <a:off x="6929437" y="6357938"/>
            <a:ext cx="428625" cy="2857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57200" y="857250"/>
            <a:ext cx="8229600" cy="1352550"/>
          </a:xfrm>
        </p:spPr>
        <p:txBody>
          <a:bodyPr/>
          <a:lstStyle/>
          <a:p>
            <a:pPr algn="ctr" eaLnBrk="1" hangingPunct="1"/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2643187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1" hangingPunct="1">
              <a:defRPr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Результаты учащихся и самого педагога</a:t>
            </a:r>
          </a:p>
          <a:p>
            <a:pPr eaLnBrk="1" hangingPunct="1">
              <a:defRPr/>
            </a:pP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rot="16200000" flipH="1">
            <a:off x="1571625" y="714375"/>
            <a:ext cx="785813" cy="7858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rot="5400000">
            <a:off x="4429919" y="999331"/>
            <a:ext cx="5715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rot="10800000" flipV="1">
            <a:off x="7000875" y="928688"/>
            <a:ext cx="785813" cy="7143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rot="5400000">
            <a:off x="4358481" y="4499769"/>
            <a:ext cx="714375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rot="5400000">
            <a:off x="1821656" y="4036220"/>
            <a:ext cx="714375" cy="5000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rot="16200000" flipH="1">
            <a:off x="6822281" y="3893344"/>
            <a:ext cx="714375" cy="6429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Овал 25"/>
          <p:cNvSpPr/>
          <p:nvPr/>
        </p:nvSpPr>
        <p:spPr>
          <a:xfrm>
            <a:off x="357188" y="4643438"/>
            <a:ext cx="2643187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Выставки, конкурсы,</a:t>
            </a:r>
          </a:p>
          <a:p>
            <a:pPr algn="ctr">
              <a:defRPr/>
            </a:pPr>
            <a:r>
              <a:rPr lang="ru-RU" dirty="0"/>
              <a:t>олимпиады</a:t>
            </a:r>
          </a:p>
        </p:txBody>
      </p:sp>
      <p:sp>
        <p:nvSpPr>
          <p:cNvPr id="27" name="Овал 26"/>
          <p:cNvSpPr/>
          <p:nvPr/>
        </p:nvSpPr>
        <p:spPr>
          <a:xfrm>
            <a:off x="3143250" y="5286375"/>
            <a:ext cx="3286125" cy="1214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Районные, республиканские</a:t>
            </a:r>
          </a:p>
          <a:p>
            <a:pPr algn="ctr">
              <a:defRPr/>
            </a:pPr>
            <a:r>
              <a:rPr lang="ru-RU" dirty="0"/>
              <a:t>российские</a:t>
            </a:r>
          </a:p>
        </p:txBody>
      </p:sp>
      <p:sp>
        <p:nvSpPr>
          <p:cNvPr id="28" name="Овал 27"/>
          <p:cNvSpPr/>
          <p:nvPr/>
        </p:nvSpPr>
        <p:spPr>
          <a:xfrm>
            <a:off x="6429375" y="4643438"/>
            <a:ext cx="2500313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Победители, призеры</a:t>
            </a:r>
          </a:p>
        </p:txBody>
      </p:sp>
      <p:cxnSp>
        <p:nvCxnSpPr>
          <p:cNvPr id="32" name="Прямая со стрелкой 31"/>
          <p:cNvCxnSpPr/>
          <p:nvPr/>
        </p:nvCxnSpPr>
        <p:spPr>
          <a:xfrm>
            <a:off x="2500313" y="4929188"/>
            <a:ext cx="785812" cy="7143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6143625" y="5286375"/>
            <a:ext cx="357188" cy="2857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142875" y="500063"/>
            <a:ext cx="8786813" cy="1285875"/>
          </a:xfrm>
        </p:spPr>
        <p:txBody>
          <a:bodyPr/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Проектно-исследовательская деятельность обучающихся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91" name="TextBox 4"/>
          <p:cNvSpPr txBox="1">
            <a:spLocks noChangeArrowheads="1"/>
          </p:cNvSpPr>
          <p:nvPr/>
        </p:nvSpPr>
        <p:spPr bwMode="auto">
          <a:xfrm>
            <a:off x="428625" y="2286000"/>
            <a:ext cx="82153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Количество </a:t>
            </a:r>
            <a:r>
              <a:rPr lang="ru-RU" sz="1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конурсов</a:t>
            </a:r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</a:t>
            </a: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Количество участников                  Количество победителей и  </a:t>
            </a:r>
          </a:p>
          <a:p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призеров </a:t>
            </a:r>
          </a:p>
        </p:txBody>
      </p:sp>
      <p:pic>
        <p:nvPicPr>
          <p:cNvPr id="7" name="Рисунок 6" descr="C:\Users\User\Desktop\Новая папка (4)для курсов\Новая папка\20200323_08420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276872"/>
            <a:ext cx="5940425" cy="334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Содержимое 5" descr="D:\20072008\кружок\Изображение 080.jpg"/>
          <p:cNvPicPr>
            <a:picLocks noGrp="1"/>
          </p:cNvPicPr>
          <p:nvPr>
            <p:ph idx="1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55576" y="1772816"/>
            <a:ext cx="2808312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 descr="C:\Users\User\Desktop\Новая папка (4)для курсов\Новая папка\20200323_08391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836712"/>
            <a:ext cx="5544616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Содержимое 3" descr="C:\Users\User\Desktop\Новая папка (4)для курсов\Новая папка\20200323_083810.jpg"/>
          <p:cNvPicPr>
            <a:picLocks noGrp="1"/>
          </p:cNvPicPr>
          <p:nvPr>
            <p:ph idx="1"/>
          </p:nvPr>
        </p:nvPicPr>
        <p:blipFill>
          <a:blip r:embed="rId3" cstate="print"/>
          <a:srcRect l="4169" t="23355" r="6200" b="10370"/>
          <a:stretch>
            <a:fillRect/>
          </a:stretch>
        </p:blipFill>
        <p:spPr bwMode="auto">
          <a:xfrm>
            <a:off x="6588224" y="3573016"/>
            <a:ext cx="1893918" cy="2814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User\Desktop\Новая папка (4)для курсов\Новая папка\20200323_083840.jpg"/>
          <p:cNvPicPr/>
          <p:nvPr/>
        </p:nvPicPr>
        <p:blipFill>
          <a:blip r:embed="rId4" cstate="print"/>
          <a:srcRect l="17958" t="12536" r="19508"/>
          <a:stretch>
            <a:fillRect/>
          </a:stretch>
        </p:blipFill>
        <p:spPr bwMode="auto">
          <a:xfrm>
            <a:off x="1331640" y="4149080"/>
            <a:ext cx="2922662" cy="2060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Рождественская сказка «Вертеп»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C:\Users\User\Desktop\Новая папка (4)для курсов\20191227_08281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492896"/>
            <a:ext cx="5940425" cy="334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Системный характер работы учителя над развитием детской одаренности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657006"/>
          </a:xfrm>
        </p:spPr>
        <p:txBody>
          <a:bodyPr/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I этап протекает в рамках урочных занятий. На этом этапе я стараюсь проявить интерес к своему предмету.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II этап – внеурочные формы работы, где появляется возможность у ребенка в полную силу проявить себя, раскрыть свои таланты.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III этап – заключительный (самый продолжительный). На этом этапе ведется работа с узким кругом учащихся, которые проявили творческие способности и заинтересованность в предмете, занятиях по предложенным направлениям.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Формами работы этого этапа является, проектная и исследовательская деятельность, участие в конкурсах, конференциях, олимпиадах разного уровня.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88" y="1214438"/>
          <a:ext cx="8572564" cy="52961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932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7932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7932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7932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7932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79324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779324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779324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779324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779324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779324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</a:tblGrid>
              <a:tr h="47121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Учебный</a:t>
                      </a: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место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место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место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дипломы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Сертиф</a:t>
                      </a:r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место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место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место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дипломы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Сертиф</a:t>
                      </a:r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712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2017-2018</a:t>
                      </a:r>
                    </a:p>
                    <a:p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3 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41+2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1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712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2018-2019</a:t>
                      </a:r>
                    </a:p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7121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2019-2020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14976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14976">
                <a:tc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712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2017-2018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712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2018-2019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7121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2019-2020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149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14976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71500" y="3861048"/>
            <a:ext cx="821531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b="1" dirty="0" smtClean="0">
                <a:solidFill>
                  <a:schemeClr val="accent2">
                    <a:lumMod val="50000"/>
                  </a:schemeClr>
                </a:solidFill>
              </a:rPr>
              <a:t>Российские конкурсы                                                                                                            Международные </a:t>
            </a:r>
            <a:endParaRPr lang="ru-RU" sz="1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625" y="928688"/>
            <a:ext cx="8286750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1400" b="1" dirty="0"/>
              <a:t>            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Районные конкурсы                                                       Республиканские конкурсы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500063"/>
            <a:ext cx="9144000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Победители и призеры конкурсов, олимпиад, конференций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2017-2020гг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2862064"/>
          </a:xfrm>
        </p:spPr>
        <p:txBody>
          <a:bodyPr/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Вовлеченность обучающихся во внеурочную деятельность по предмету за последние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:\Documents and Settings\User\Local Settings\Temporary Internet Files\Content.Word\20160216_143027.jpg"/>
          <p:cNvPicPr>
            <a:picLocks noGrp="1"/>
          </p:cNvPicPr>
          <p:nvPr>
            <p:ph idx="1"/>
          </p:nvPr>
        </p:nvPicPr>
        <p:blipFill>
          <a:blip r:embed="rId2" cstate="print"/>
          <a:srcRect l="7470"/>
          <a:stretch>
            <a:fillRect/>
          </a:stretch>
        </p:blipFill>
        <p:spPr bwMode="auto">
          <a:xfrm>
            <a:off x="1115616" y="1988840"/>
            <a:ext cx="3384376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D:\MyPasport\D\Выставки рисунков 2018-2019\20180928_13544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1988840"/>
            <a:ext cx="3168352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D:\MyPasport\D\Выставки рисунков 2018-2019\20180928_13551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3645024"/>
            <a:ext cx="1640592" cy="3038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D:\MyPasport\D\Выставки рисунков 2018-2019\20180928_13540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4221088"/>
            <a:ext cx="3888432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137308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Оформление выставок, зала к мероприятиям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Активное использование инновационных образовательных технологий, реализующих системно - </a:t>
            </a:r>
            <a:r>
              <a:rPr lang="ru-RU" b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деятельностный</a:t>
            </a:r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подход в процессе обучения предмету</a:t>
            </a:r>
            <a:endParaRPr lang="ru-RU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500063"/>
            <a:ext cx="8229600" cy="428625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Образовательные технологии 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071563"/>
            <a:ext cx="8472487" cy="5786437"/>
          </a:xfrm>
        </p:spPr>
        <p:txBody>
          <a:bodyPr>
            <a:noAutofit/>
          </a:bodyPr>
          <a:lstStyle/>
          <a:p>
            <a:pPr marL="365760" indent="-256032" algn="just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ru-RU" sz="18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В своей работе в урочной и внеурочной деятельности наряду с технологией традиционного обучения  активно применяю элементы развивающего обучения, деятельностного подхода, интегрируя разные формы обучения, такие как:</a:t>
            </a:r>
          </a:p>
          <a:p>
            <a:r>
              <a:rPr lang="ru-RU" sz="1800" dirty="0" smtClean="0"/>
              <a:t> 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ИКТ</a:t>
            </a:r>
          </a:p>
          <a:p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технологии,  развития критического мышления,</a:t>
            </a:r>
          </a:p>
          <a:p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проектно -  исследовательская и др. </a:t>
            </a:r>
          </a:p>
          <a:p>
            <a:r>
              <a:rPr lang="ru-RU" sz="2000" i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Эффективность применения новых технологий можно наблюдать по результатам успеваемости и качества обученности </a:t>
            </a:r>
            <a:r>
              <a:rPr lang="ru-RU" sz="1800" i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учащихся и результативности ребят на различных олимпиадах, конференциях, конкурсах… 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ru-RU" sz="18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8" name="Picture 10" descr="1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4581128"/>
            <a:ext cx="2274888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517104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Остановись, мгновенье, ты прекрасно!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D:\18.05.14\DSCN1158.jpg"/>
          <p:cNvPicPr>
            <a:picLocks noGrp="1"/>
          </p:cNvPicPr>
          <p:nvPr>
            <p:ph idx="1"/>
          </p:nvPr>
        </p:nvPicPr>
        <p:blipFill>
          <a:blip r:embed="rId3" cstate="email"/>
          <a:srcRect b="3646"/>
          <a:stretch>
            <a:fillRect/>
          </a:stretch>
        </p:blipFill>
        <p:spPr bwMode="auto">
          <a:xfrm>
            <a:off x="683568" y="1916832"/>
            <a:ext cx="5943600" cy="4295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25" name="Object 1" descr="DSCN1100"/>
          <p:cNvGraphicFramePr>
            <a:graphicFrameLocks noChangeAspect="1"/>
          </p:cNvGraphicFramePr>
          <p:nvPr/>
        </p:nvGraphicFramePr>
        <p:xfrm>
          <a:off x="5580112" y="4005064"/>
          <a:ext cx="2838450" cy="2105025"/>
        </p:xfrm>
        <a:graphic>
          <a:graphicData uri="http://schemas.openxmlformats.org/presentationml/2006/ole">
            <p:oleObj spid="_x0000_s1026" name="Слайд" r:id="rId4" imgW="14045184" imgH="10533888" progId="PowerPoint.Slide.12">
              <p:embed/>
            </p:oleObj>
          </a:graphicData>
        </a:graphic>
      </p:graphicFrame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936104"/>
          </a:xfrm>
        </p:spPr>
        <p:txBody>
          <a:bodyPr/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Защита работы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D:\Фототелефон1 2016\Олимпиада ИЗО лапти\20160328_093821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95536" y="1772816"/>
            <a:ext cx="4752528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Содержимое 3" descr="D:\Фототелефон1 2016\Олимпиада ИЗО лапти\20160328_103850.jpg"/>
          <p:cNvPicPr>
            <a:picLocks noGrp="1"/>
          </p:cNvPicPr>
          <p:nvPr>
            <p:ph idx="1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499992" y="3789040"/>
            <a:ext cx="36576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556792"/>
            <a:ext cx="8388424" cy="4032448"/>
          </a:xfrm>
        </p:spPr>
        <p:txBody>
          <a:bodyPr/>
          <a:lstStyle/>
          <a:p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Участие педагога в творческих конкурсах,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выставках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accent1"/>
                </a:solidFill>
              </a:rPr>
              <a:t> </a:t>
            </a:r>
            <a:r>
              <a:rPr lang="ru-RU" sz="1800" b="1" dirty="0" smtClean="0">
                <a:solidFill>
                  <a:schemeClr val="accent1"/>
                </a:solidFill>
              </a:rPr>
              <a:t>2016год</a:t>
            </a: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b="1" dirty="0" smtClean="0">
                <a:solidFill>
                  <a:schemeClr val="tx1"/>
                </a:solidFill>
              </a:rPr>
              <a:t>- Республиканский конкурс</a:t>
            </a:r>
            <a:r>
              <a:rPr lang="ru-RU" sz="1800" dirty="0" smtClean="0">
                <a:solidFill>
                  <a:schemeClr val="tx1"/>
                </a:solidFill>
              </a:rPr>
              <a:t> «Семейные трудовые династии» (Педагогическая династия </a:t>
            </a:r>
            <a:r>
              <a:rPr lang="ru-RU" sz="1800" dirty="0" err="1" smtClean="0">
                <a:solidFill>
                  <a:schemeClr val="tx1"/>
                </a:solidFill>
              </a:rPr>
              <a:t>Юферевых</a:t>
            </a:r>
            <a:r>
              <a:rPr lang="ru-RU" sz="1800" dirty="0" smtClean="0">
                <a:solidFill>
                  <a:schemeClr val="tx1"/>
                </a:solidFill>
              </a:rPr>
              <a:t>)- 2,3 места </a:t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b="1" dirty="0" smtClean="0">
                <a:solidFill>
                  <a:schemeClr val="accent1"/>
                </a:solidFill>
              </a:rPr>
              <a:t>2017год</a:t>
            </a: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>- </a:t>
            </a:r>
            <a:r>
              <a:rPr lang="ru-RU" sz="1800" b="1" dirty="0" smtClean="0">
                <a:solidFill>
                  <a:schemeClr val="tx1"/>
                </a:solidFill>
              </a:rPr>
              <a:t>Республиканский</a:t>
            </a:r>
            <a:r>
              <a:rPr lang="ru-RU" sz="1800" dirty="0" smtClean="0">
                <a:solidFill>
                  <a:schemeClr val="tx1"/>
                </a:solidFill>
              </a:rPr>
              <a:t> конкурс «Открывая Удмуртию» - сертификат</a:t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>- </a:t>
            </a:r>
            <a:r>
              <a:rPr lang="ru-RU" sz="1800" b="1" dirty="0" smtClean="0">
                <a:solidFill>
                  <a:schemeClr val="tx1"/>
                </a:solidFill>
              </a:rPr>
              <a:t>Всероссийский </a:t>
            </a:r>
            <a:r>
              <a:rPr lang="ru-RU" sz="1800" dirty="0" smtClean="0">
                <a:solidFill>
                  <a:schemeClr val="tx1"/>
                </a:solidFill>
              </a:rPr>
              <a:t> конкурс «Поощрение лучших учителей 2017г», Диплом победителя по УР</a:t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b="1" dirty="0" smtClean="0">
                <a:solidFill>
                  <a:schemeClr val="accent1"/>
                </a:solidFill>
              </a:rPr>
              <a:t>2018 год.</a:t>
            </a: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>- </a:t>
            </a:r>
            <a:r>
              <a:rPr lang="ru-RU" sz="1800" b="1" dirty="0" smtClean="0">
                <a:solidFill>
                  <a:schemeClr val="tx1"/>
                </a:solidFill>
              </a:rPr>
              <a:t>Районный</a:t>
            </a:r>
            <a:r>
              <a:rPr lang="ru-RU" sz="1800" dirty="0" smtClean="0">
                <a:solidFill>
                  <a:schemeClr val="tx1"/>
                </a:solidFill>
              </a:rPr>
              <a:t> фотоконкурс «Нам любые дороги </a:t>
            </a:r>
            <a:r>
              <a:rPr lang="ru-RU" sz="1800" dirty="0" err="1" smtClean="0">
                <a:solidFill>
                  <a:schemeClr val="tx1"/>
                </a:solidFill>
              </a:rPr>
              <a:t>дороги</a:t>
            </a:r>
            <a:r>
              <a:rPr lang="ru-RU" sz="1800" dirty="0" smtClean="0">
                <a:solidFill>
                  <a:schemeClr val="tx1"/>
                </a:solidFill>
              </a:rPr>
              <a:t>» - 2 место, грамота</a:t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b="1" dirty="0" smtClean="0">
                <a:solidFill>
                  <a:schemeClr val="accent1"/>
                </a:solidFill>
              </a:rPr>
              <a:t>2019 год</a:t>
            </a: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>- </a:t>
            </a:r>
            <a:r>
              <a:rPr lang="ru-RU" sz="1800" b="1" dirty="0" smtClean="0">
                <a:solidFill>
                  <a:schemeClr val="tx1"/>
                </a:solidFill>
              </a:rPr>
              <a:t>Районный</a:t>
            </a:r>
            <a:r>
              <a:rPr lang="ru-RU" sz="1800" dirty="0" smtClean="0">
                <a:solidFill>
                  <a:schemeClr val="tx1"/>
                </a:solidFill>
              </a:rPr>
              <a:t> конкурс «Старые дороги – новые маршруты» - 2, 3место, грамоты</a:t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29600" cy="1066800"/>
          </a:xfrm>
        </p:spPr>
        <p:txBody>
          <a:bodyPr/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Участие педагога в творческих конкурсах, выставках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3960440"/>
          </a:xfrm>
        </p:spPr>
        <p:txBody>
          <a:bodyPr/>
          <a:lstStyle/>
          <a:p>
            <a:pPr>
              <a:buNone/>
            </a:pP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600" b="1" dirty="0" smtClean="0">
                <a:solidFill>
                  <a:schemeClr val="accent1"/>
                </a:solidFill>
              </a:rPr>
              <a:t>2020 год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- </a:t>
            </a:r>
            <a:r>
              <a:rPr lang="ru-RU" sz="1600" b="1" dirty="0" smtClean="0"/>
              <a:t>Районный</a:t>
            </a:r>
            <a:r>
              <a:rPr lang="ru-RU" sz="1600" dirty="0" smtClean="0"/>
              <a:t> конкурс «</a:t>
            </a:r>
            <a:r>
              <a:rPr lang="ru-RU" sz="1600" dirty="0" err="1" smtClean="0"/>
              <a:t>Интерактив</a:t>
            </a:r>
            <a:r>
              <a:rPr lang="ru-RU" sz="1600" dirty="0" smtClean="0"/>
              <a:t>» - сертификат участника,</a:t>
            </a:r>
            <a:br>
              <a:rPr lang="ru-RU" sz="1600" dirty="0" smtClean="0"/>
            </a:br>
            <a:r>
              <a:rPr lang="ru-RU" sz="1600" dirty="0" smtClean="0"/>
              <a:t>- </a:t>
            </a:r>
            <a:r>
              <a:rPr lang="ru-RU" sz="1600" b="1" dirty="0" smtClean="0"/>
              <a:t>Районный</a:t>
            </a:r>
            <a:r>
              <a:rPr lang="ru-RU" sz="1600" dirty="0" smtClean="0"/>
              <a:t> конкурс «Мое туристское лето», «Видеоролик2020» - 2 место, грамота</a:t>
            </a:r>
            <a:br>
              <a:rPr lang="ru-RU" sz="1600" dirty="0" smtClean="0"/>
            </a:br>
            <a:r>
              <a:rPr lang="ru-RU" sz="1600" dirty="0" smtClean="0"/>
              <a:t>- </a:t>
            </a:r>
            <a:r>
              <a:rPr lang="ru-RU" sz="1600" b="1" dirty="0" smtClean="0"/>
              <a:t>Республиканский</a:t>
            </a:r>
            <a:r>
              <a:rPr lang="ru-RU" sz="1600" dirty="0" smtClean="0"/>
              <a:t> конкурс «Лучший школьный музей/ комната/уголок памяти Великой Отечественной войны» - благодарственное письмо партии Единая Россия, Депутата ГД,  </a:t>
            </a:r>
            <a:br>
              <a:rPr lang="ru-RU" sz="1600" dirty="0" smtClean="0"/>
            </a:br>
            <a:r>
              <a:rPr lang="ru-RU" sz="1600" dirty="0" smtClean="0"/>
              <a:t>- </a:t>
            </a:r>
            <a:r>
              <a:rPr lang="ru-RU" sz="1600" b="1" dirty="0" smtClean="0"/>
              <a:t>Республиканский</a:t>
            </a:r>
            <a:r>
              <a:rPr lang="ru-RU" sz="1600" dirty="0" smtClean="0"/>
              <a:t> конкурс «Я, моя семья. Моя Удмуртия», «</a:t>
            </a:r>
            <a:r>
              <a:rPr lang="ru-RU" sz="1600" dirty="0" err="1" smtClean="0"/>
              <a:t>Мультимедийный</a:t>
            </a:r>
            <a:r>
              <a:rPr lang="ru-RU" sz="1600" dirty="0" smtClean="0"/>
              <a:t> отчет» - 1 место, грамота </a:t>
            </a:r>
            <a:br>
              <a:rPr lang="ru-RU" sz="1600" dirty="0" smtClean="0"/>
            </a:br>
            <a:r>
              <a:rPr lang="ru-RU" sz="1600" dirty="0" smtClean="0"/>
              <a:t>- </a:t>
            </a:r>
            <a:r>
              <a:rPr lang="ru-RU" sz="1600" b="1" dirty="0" smtClean="0"/>
              <a:t>Всероссийский</a:t>
            </a:r>
            <a:r>
              <a:rPr lang="ru-RU" sz="1600" dirty="0" smtClean="0"/>
              <a:t> «Конкурс краеведов, работающих с молодежью» - сертификат</a:t>
            </a:r>
            <a:br>
              <a:rPr lang="ru-RU" sz="1600" dirty="0" smtClean="0"/>
            </a:br>
            <a:r>
              <a:rPr lang="ru-RU" sz="1600" dirty="0" smtClean="0"/>
              <a:t>- </a:t>
            </a:r>
            <a:r>
              <a:rPr lang="ru-RU" sz="1600" b="1" dirty="0" smtClean="0"/>
              <a:t>Региональный</a:t>
            </a:r>
            <a:r>
              <a:rPr lang="ru-RU" sz="1600" dirty="0" smtClean="0"/>
              <a:t> конкурс «Моя Республика» - 2 </a:t>
            </a:r>
            <a:r>
              <a:rPr lang="ru-RU" sz="1600" dirty="0" smtClean="0"/>
              <a:t>место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b="1" dirty="0" smtClean="0"/>
              <a:t>- Республиканский</a:t>
            </a:r>
            <a:r>
              <a:rPr lang="ru-RU" sz="1600" dirty="0" smtClean="0"/>
              <a:t> конкурс учебных и методических материалов в помощь педагогам, организаторам туристско-краеведческой и экскурсионной работы с обучающимися, воспитанниками – Дидактический материал – 3 место</a:t>
            </a:r>
            <a:br>
              <a:rPr lang="ru-RU" sz="1600" dirty="0" smtClean="0"/>
            </a:br>
            <a:r>
              <a:rPr lang="ru-RU" sz="1600" b="1" dirty="0" smtClean="0"/>
              <a:t> 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00811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Работы детей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D:\фото с рабочего стола\Изображение 970.jpg"/>
          <p:cNvPicPr>
            <a:picLocks noGrp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67544" y="692696"/>
            <a:ext cx="2768352" cy="3710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D:\фото с рабочего стола\Изображение 972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868144" y="908720"/>
            <a:ext cx="2664296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D:\фото с рабочего стола\Изображение 969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987824" y="3717032"/>
            <a:ext cx="3528392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9459" name="Picture 4" descr="D:\вЕСЕННЯЯ МАСТЕРСКАЯ 2010(2)\последние фото 18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04813" y="393700"/>
            <a:ext cx="8239125" cy="6180138"/>
          </a:xfrm>
          <a:noFill/>
        </p:spPr>
      </p:pic>
      <p:sp>
        <p:nvSpPr>
          <p:cNvPr id="19460" name="TextBox 3"/>
          <p:cNvSpPr txBox="1">
            <a:spLocks noChangeArrowheads="1"/>
          </p:cNvSpPr>
          <p:nvPr/>
        </p:nvSpPr>
        <p:spPr bwMode="auto">
          <a:xfrm>
            <a:off x="1928813" y="857250"/>
            <a:ext cx="44291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Работы  ребят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0483" name="Picture 4" descr="D:\вЕСЕННЯЯ МАСТЕРСКАЯ 2010(2)\последние фото 18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214563" y="500063"/>
            <a:ext cx="4716462" cy="6111875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1507" name="Picture 3" descr="H:\весенняя мастерская\фото 2009 39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252" t="29121" r="-1203" b="26079"/>
          <a:stretch>
            <a:fillRect/>
          </a:stretch>
        </p:blipFill>
        <p:spPr>
          <a:xfrm>
            <a:off x="285750" y="2204864"/>
            <a:ext cx="8606730" cy="2952328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H:\весенняя мастерская\фото 2009 398.jpg"/>
          <p:cNvPicPr>
            <a:picLocks noChangeAspect="1" noChangeArrowheads="1"/>
          </p:cNvPicPr>
          <p:nvPr/>
        </p:nvPicPr>
        <p:blipFill>
          <a:blip r:embed="rId3" cstate="print"/>
          <a:srcRect l="8411" r="3738"/>
          <a:stretch>
            <a:fillRect/>
          </a:stretch>
        </p:blipFill>
        <p:spPr bwMode="auto">
          <a:xfrm>
            <a:off x="1143000" y="539750"/>
            <a:ext cx="7072313" cy="603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Содержимое 5"/>
          <p:cNvSpPr>
            <a:spLocks noGrp="1"/>
          </p:cNvSpPr>
          <p:nvPr>
            <p:ph idx="1"/>
          </p:nvPr>
        </p:nvSpPr>
        <p:spPr>
          <a:xfrm>
            <a:off x="457200" y="3357563"/>
            <a:ext cx="7972425" cy="3216275"/>
          </a:xfrm>
        </p:spPr>
        <p:txBody>
          <a:bodyPr/>
          <a:lstStyle/>
          <a:p>
            <a:pPr>
              <a:buFont typeface="Georgia" pitchFamily="18" charset="0"/>
              <a:buNone/>
            </a:pPr>
            <a:endParaRPr lang="ru-RU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49275"/>
            <a:ext cx="8229600" cy="7143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smtClean="0"/>
          </a:p>
        </p:txBody>
      </p:sp>
      <p:sp>
        <p:nvSpPr>
          <p:cNvPr id="798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476250"/>
            <a:ext cx="8229600" cy="5649913"/>
          </a:xfrm>
        </p:spPr>
        <p:txBody>
          <a:bodyPr>
            <a:normAutofit/>
          </a:bodyPr>
          <a:lstStyle/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None/>
              <a:defRPr/>
            </a:pPr>
            <a:endParaRPr lang="ru-RU" sz="3600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None/>
              <a:defRPr/>
            </a:pPr>
            <a:r>
              <a:rPr lang="ru-RU" sz="36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Верю,  что мои уроки помогут раскрыть в душах детей творческую фантазию любовь и понимание прекрасного… 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None/>
              <a:defRPr/>
            </a:pPr>
            <a:r>
              <a:rPr lang="ru-RU" sz="36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Помогут определиться в современном мире…</a:t>
            </a:r>
          </a:p>
        </p:txBody>
      </p:sp>
      <p:pic>
        <p:nvPicPr>
          <p:cNvPr id="5" name="Рисунок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3570" y="4214818"/>
            <a:ext cx="1785937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57224" y="1214422"/>
            <a:ext cx="1785937" cy="1830387"/>
          </a:xfrm>
        </p:spPr>
      </p:pic>
      <p:sp>
        <p:nvSpPr>
          <p:cNvPr id="5" name="Горизонтальный свиток 4"/>
          <p:cNvSpPr/>
          <p:nvPr/>
        </p:nvSpPr>
        <p:spPr>
          <a:xfrm rot="20055355">
            <a:off x="309563" y="2112963"/>
            <a:ext cx="8689975" cy="2654300"/>
          </a:xfrm>
          <a:prstGeom prst="horizontalScroll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dirty="0">
              <a:gradFill flip="none" rotWithShape="1">
                <a:gsLst>
                  <a:gs pos="0">
                    <a:schemeClr val="accent1">
                      <a:lumMod val="75000"/>
                      <a:shade val="30000"/>
                      <a:satMod val="115000"/>
                    </a:schemeClr>
                  </a:gs>
                  <a:gs pos="50000">
                    <a:schemeClr val="accent1">
                      <a:lumMod val="75000"/>
                      <a:shade val="67500"/>
                      <a:satMod val="115000"/>
                    </a:schemeClr>
                  </a:gs>
                  <a:gs pos="100000">
                    <a:schemeClr val="accent1">
                      <a:lumMod val="75000"/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</a:endParaRPr>
          </a:p>
        </p:txBody>
      </p:sp>
      <p:sp>
        <p:nvSpPr>
          <p:cNvPr id="6" name="Прямоугольник 5"/>
          <p:cNvSpPr/>
          <p:nvPr/>
        </p:nvSpPr>
        <p:spPr>
          <a:xfrm rot="20031263">
            <a:off x="385898" y="2939540"/>
            <a:ext cx="8583158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i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Благодарю за внимание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1778</TotalTime>
  <Words>589</Words>
  <Application>Microsoft Office PowerPoint</Application>
  <PresentationFormat>Экран (4:3)</PresentationFormat>
  <Paragraphs>144</Paragraphs>
  <Slides>30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2" baseType="lpstr">
      <vt:lpstr>Городская</vt:lpstr>
      <vt:lpstr>Слайд</vt:lpstr>
      <vt:lpstr>Слайд 1</vt:lpstr>
      <vt:lpstr>Окончила УдГУ, художественно-графический факультет по специальности «Черчение, изобразительное искусство». Стаж педагогической работы - 25 лет </vt:lpstr>
      <vt:lpstr>Слайд 3</vt:lpstr>
      <vt:lpstr>Для решения целей и задач необходимо </vt:lpstr>
      <vt:lpstr>Учитель должен быть интересен своим учащимся,   значит идти в ногу со временем. </vt:lpstr>
      <vt:lpstr>         Методическая тема:   «Применение ИКТ в образовательном процессе и формирующем оценивании»  Пополнение  в методическую копилку учителя информации и материалов по данной теме: - приобретенных в сетевых сообществах педагогов; - созданные самим учителем (разработки уроков, занятий дополнительного образования, разработки презентаций, и видеоматериалов); - созданных обучаюзщимися. »   </vt:lpstr>
      <vt:lpstr>Слайд 7</vt:lpstr>
      <vt:lpstr>Актуальность: Использование ИКТ на уроках ИЗО в школе позволяет развивать умение ориентироваться в информационных потоках окружающего мира, овладевать практическими способами работы с информацией, развивать умения, позволяющие обмениваться информацией с помощью современных технических средств. </vt:lpstr>
      <vt:lpstr>Слайд 9</vt:lpstr>
      <vt:lpstr>Слайд 10</vt:lpstr>
      <vt:lpstr>Проектно-исследовательская деятельность обучающихся</vt:lpstr>
      <vt:lpstr>Слайд 12</vt:lpstr>
      <vt:lpstr>Рождественская сказка «Вертеп»</vt:lpstr>
      <vt:lpstr>Системный характер работы учителя над развитием детской одаренности   </vt:lpstr>
      <vt:lpstr>Слайд 15</vt:lpstr>
      <vt:lpstr>Вовлеченность обучающихся во внеурочную деятельность по предмету за последние   </vt:lpstr>
      <vt:lpstr>Оформление выставок, зала к мероприятиям</vt:lpstr>
      <vt:lpstr>Слайд 18</vt:lpstr>
      <vt:lpstr>Образовательные технологии </vt:lpstr>
      <vt:lpstr>Остановись, мгновенье, ты прекрасно!</vt:lpstr>
      <vt:lpstr>Защита работы</vt:lpstr>
      <vt:lpstr>  Участие педагога в творческих конкурсах, выставках    2016год - Республиканский конкурс «Семейные трудовые династии» (Педагогическая династия Юферевых)- 2,3 места  2017год - Республиканский конкурс «Открывая Удмуртию» - сертификат - Всероссийский  конкурс «Поощрение лучших учителей 2017г», Диплом победителя по УР 2018 год. - Районный фотоконкурс «Нам любые дороги дороги» - 2 место, грамота 2019 год - Районный конкурс «Старые дороги – новые маршруты» - 2, 3место, грамоты          </vt:lpstr>
      <vt:lpstr>Участие педагога в творческих конкурсах, выставках</vt:lpstr>
      <vt:lpstr>Работы детей</vt:lpstr>
      <vt:lpstr>Слайд 25</vt:lpstr>
      <vt:lpstr>Слайд 26</vt:lpstr>
      <vt:lpstr>Слайд 27</vt:lpstr>
      <vt:lpstr>Слайд 28</vt:lpstr>
      <vt:lpstr>Слайд 29</vt:lpstr>
      <vt:lpstr>Слайд 30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Исследовательская работа Тарелка из прошлого</dc:title>
  <dc:creator>User</dc:creator>
  <cp:lastModifiedBy>User</cp:lastModifiedBy>
  <cp:revision>155</cp:revision>
  <dcterms:created xsi:type="dcterms:W3CDTF">2012-02-26T07:38:10Z</dcterms:created>
  <dcterms:modified xsi:type="dcterms:W3CDTF">2021-04-03T16:07:11Z</dcterms:modified>
</cp:coreProperties>
</file>