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8" r:id="rId4"/>
    <p:sldId id="259" r:id="rId5"/>
    <p:sldId id="268" r:id="rId6"/>
    <p:sldId id="260" r:id="rId7"/>
    <p:sldId id="261" r:id="rId8"/>
    <p:sldId id="262" r:id="rId9"/>
    <p:sldId id="263" r:id="rId10"/>
    <p:sldId id="264" r:id="rId11"/>
    <p:sldId id="266" r:id="rId12"/>
    <p:sldId id="265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9" r:id="rId43"/>
    <p:sldId id="298" r:id="rId44"/>
    <p:sldId id="300" r:id="rId45"/>
    <p:sldId id="301" r:id="rId46"/>
    <p:sldId id="302" r:id="rId47"/>
    <p:sldId id="303" r:id="rId48"/>
    <p:sldId id="304" r:id="rId49"/>
    <p:sldId id="305" r:id="rId50"/>
    <p:sldId id="308" r:id="rId51"/>
    <p:sldId id="307" r:id="rId52"/>
    <p:sldId id="306" r:id="rId53"/>
    <p:sldId id="309" r:id="rId54"/>
    <p:sldId id="310" r:id="rId55"/>
    <p:sldId id="313" r:id="rId56"/>
    <p:sldId id="314" r:id="rId57"/>
    <p:sldId id="315" r:id="rId58"/>
    <p:sldId id="316" r:id="rId59"/>
    <p:sldId id="317" r:id="rId60"/>
    <p:sldId id="328" r:id="rId61"/>
    <p:sldId id="318" r:id="rId62"/>
    <p:sldId id="319" r:id="rId63"/>
    <p:sldId id="320" r:id="rId64"/>
    <p:sldId id="325" r:id="rId65"/>
    <p:sldId id="326" r:id="rId66"/>
    <p:sldId id="327" r:id="rId67"/>
    <p:sldId id="321" r:id="rId68"/>
    <p:sldId id="322" r:id="rId69"/>
    <p:sldId id="323" r:id="rId70"/>
    <p:sldId id="324" r:id="rId71"/>
    <p:sldId id="329" r:id="rId72"/>
    <p:sldId id="330" r:id="rId73"/>
    <p:sldId id="331" r:id="rId74"/>
    <p:sldId id="332" r:id="rId75"/>
    <p:sldId id="333" r:id="rId76"/>
    <p:sldId id="334" r:id="rId77"/>
    <p:sldId id="335" r:id="rId78"/>
    <p:sldId id="336" r:id="rId79"/>
    <p:sldId id="337" r:id="rId80"/>
    <p:sldId id="338" r:id="rId81"/>
    <p:sldId id="339" r:id="rId82"/>
    <p:sldId id="340" r:id="rId83"/>
    <p:sldId id="341" r:id="rId84"/>
    <p:sldId id="342" r:id="rId8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1596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301812-37CF-403C-96C5-D4CB6820F707}" type="doc">
      <dgm:prSet loTypeId="urn:microsoft.com/office/officeart/2005/8/layout/orgChart1" loCatId="hierarchy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EC46C174-3863-422D-96EC-19CF98C7E512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Этапы реализации проекта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6D17C8C-DB7D-4814-A088-565D9A3A673C}" type="parTrans" cxnId="{07E75922-DFE6-43B2-A51F-8F8B847A9BCF}">
      <dgm:prSet/>
      <dgm:spPr/>
      <dgm:t>
        <a:bodyPr/>
        <a:lstStyle/>
        <a:p>
          <a:endParaRPr lang="ru-RU"/>
        </a:p>
      </dgm:t>
    </dgm:pt>
    <dgm:pt modelId="{AB0B65C9-299B-46AC-A906-72E4767242D7}" type="sibTrans" cxnId="{07E75922-DFE6-43B2-A51F-8F8B847A9BCF}">
      <dgm:prSet/>
      <dgm:spPr/>
      <dgm:t>
        <a:bodyPr/>
        <a:lstStyle/>
        <a:p>
          <a:endParaRPr lang="ru-RU"/>
        </a:p>
      </dgm:t>
    </dgm:pt>
    <dgm:pt modelId="{3D70FEC1-9C72-4AF0-95BF-B784F5E2C29B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Подготовительный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1E02F49-9DD2-48FF-BE8D-4CA64A333411}" type="parTrans" cxnId="{C21CFC64-8DAA-432F-B341-E6BE1063E090}">
      <dgm:prSet/>
      <dgm:spPr/>
      <dgm:t>
        <a:bodyPr/>
        <a:lstStyle/>
        <a:p>
          <a:endParaRPr lang="ru-RU"/>
        </a:p>
      </dgm:t>
    </dgm:pt>
    <dgm:pt modelId="{C09682CA-98CE-4AE9-8DE7-AE30496A7729}" type="sibTrans" cxnId="{C21CFC64-8DAA-432F-B341-E6BE1063E090}">
      <dgm:prSet/>
      <dgm:spPr/>
      <dgm:t>
        <a:bodyPr/>
        <a:lstStyle/>
        <a:p>
          <a:endParaRPr lang="ru-RU"/>
        </a:p>
      </dgm:t>
    </dgm:pt>
    <dgm:pt modelId="{B7151CE4-1097-4191-A6DE-DE1F78E6AA68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Основной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D540A76-E506-4160-9A52-E2099DC09202}" type="parTrans" cxnId="{788DA920-8D09-4160-B293-25339EA1F0A6}">
      <dgm:prSet/>
      <dgm:spPr/>
      <dgm:t>
        <a:bodyPr/>
        <a:lstStyle/>
        <a:p>
          <a:endParaRPr lang="ru-RU"/>
        </a:p>
      </dgm:t>
    </dgm:pt>
    <dgm:pt modelId="{C4A81D42-3D31-4457-80CF-C7B65BF3E5E0}" type="sibTrans" cxnId="{788DA920-8D09-4160-B293-25339EA1F0A6}">
      <dgm:prSet/>
      <dgm:spPr/>
      <dgm:t>
        <a:bodyPr/>
        <a:lstStyle/>
        <a:p>
          <a:endParaRPr lang="ru-RU"/>
        </a:p>
      </dgm:t>
    </dgm:pt>
    <dgm:pt modelId="{A79CD796-66E9-491E-85EA-E6D728A90109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Заключительный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9BBF4F1-CA66-4A19-B946-0DF9BA323766}" type="parTrans" cxnId="{3C39D080-7679-465A-8527-97AAA7804C7E}">
      <dgm:prSet/>
      <dgm:spPr/>
      <dgm:t>
        <a:bodyPr/>
        <a:lstStyle/>
        <a:p>
          <a:endParaRPr lang="ru-RU"/>
        </a:p>
      </dgm:t>
    </dgm:pt>
    <dgm:pt modelId="{F7A32702-40FA-45D7-894C-307339E52554}" type="sibTrans" cxnId="{3C39D080-7679-465A-8527-97AAA7804C7E}">
      <dgm:prSet/>
      <dgm:spPr/>
      <dgm:t>
        <a:bodyPr/>
        <a:lstStyle/>
        <a:p>
          <a:endParaRPr lang="ru-RU"/>
        </a:p>
      </dgm:t>
    </dgm:pt>
    <dgm:pt modelId="{8550CC57-C7A5-42AF-9294-4079C0D328C5}" type="pres">
      <dgm:prSet presAssocID="{6B301812-37CF-403C-96C5-D4CB6820F70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2B9D981-9440-4E7D-9A9B-CE7A908D6070}" type="pres">
      <dgm:prSet presAssocID="{EC46C174-3863-422D-96EC-19CF98C7E512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030A57F5-C19A-4106-AAD4-6EE3909AB500}" type="pres">
      <dgm:prSet presAssocID="{EC46C174-3863-422D-96EC-19CF98C7E512}" presName="rootComposite1" presStyleCnt="0"/>
      <dgm:spPr/>
      <dgm:t>
        <a:bodyPr/>
        <a:lstStyle/>
        <a:p>
          <a:endParaRPr lang="ru-RU"/>
        </a:p>
      </dgm:t>
    </dgm:pt>
    <dgm:pt modelId="{7791E148-8BB5-49EC-807A-E23FE9340E59}" type="pres">
      <dgm:prSet presAssocID="{EC46C174-3863-422D-96EC-19CF98C7E512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EDE101-FC8B-494A-B09D-856509ACB1D0}" type="pres">
      <dgm:prSet presAssocID="{EC46C174-3863-422D-96EC-19CF98C7E51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7524A26-544F-4D0E-B856-1B8C0B004D13}" type="pres">
      <dgm:prSet presAssocID="{EC46C174-3863-422D-96EC-19CF98C7E512}" presName="hierChild2" presStyleCnt="0"/>
      <dgm:spPr/>
      <dgm:t>
        <a:bodyPr/>
        <a:lstStyle/>
        <a:p>
          <a:endParaRPr lang="ru-RU"/>
        </a:p>
      </dgm:t>
    </dgm:pt>
    <dgm:pt modelId="{1A00102B-0C3E-44A6-9AAE-849229DBE4BE}" type="pres">
      <dgm:prSet presAssocID="{21E02F49-9DD2-48FF-BE8D-4CA64A333411}" presName="Name37" presStyleLbl="parChTrans1D2" presStyleIdx="0" presStyleCnt="3"/>
      <dgm:spPr/>
      <dgm:t>
        <a:bodyPr/>
        <a:lstStyle/>
        <a:p>
          <a:endParaRPr lang="ru-RU"/>
        </a:p>
      </dgm:t>
    </dgm:pt>
    <dgm:pt modelId="{949F0B2F-0FC0-4D94-99D7-754015297FEC}" type="pres">
      <dgm:prSet presAssocID="{3D70FEC1-9C72-4AF0-95BF-B784F5E2C29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3A856F29-23B3-4D90-916E-5CB166CC2028}" type="pres">
      <dgm:prSet presAssocID="{3D70FEC1-9C72-4AF0-95BF-B784F5E2C29B}" presName="rootComposite" presStyleCnt="0"/>
      <dgm:spPr/>
      <dgm:t>
        <a:bodyPr/>
        <a:lstStyle/>
        <a:p>
          <a:endParaRPr lang="ru-RU"/>
        </a:p>
      </dgm:t>
    </dgm:pt>
    <dgm:pt modelId="{27BB4BDB-FA95-4567-B0FA-24033444A5E1}" type="pres">
      <dgm:prSet presAssocID="{3D70FEC1-9C72-4AF0-95BF-B784F5E2C29B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78CF413-1634-4A99-A49A-733331BE6ABD}" type="pres">
      <dgm:prSet presAssocID="{3D70FEC1-9C72-4AF0-95BF-B784F5E2C29B}" presName="rootConnector" presStyleLbl="node2" presStyleIdx="0" presStyleCnt="3"/>
      <dgm:spPr/>
      <dgm:t>
        <a:bodyPr/>
        <a:lstStyle/>
        <a:p>
          <a:endParaRPr lang="ru-RU"/>
        </a:p>
      </dgm:t>
    </dgm:pt>
    <dgm:pt modelId="{323B5C17-A582-4FA2-AC48-3C68ADA38DE5}" type="pres">
      <dgm:prSet presAssocID="{3D70FEC1-9C72-4AF0-95BF-B784F5E2C29B}" presName="hierChild4" presStyleCnt="0"/>
      <dgm:spPr/>
      <dgm:t>
        <a:bodyPr/>
        <a:lstStyle/>
        <a:p>
          <a:endParaRPr lang="ru-RU"/>
        </a:p>
      </dgm:t>
    </dgm:pt>
    <dgm:pt modelId="{BA9A5EE0-8B6D-4E98-B7F8-20D12F721591}" type="pres">
      <dgm:prSet presAssocID="{3D70FEC1-9C72-4AF0-95BF-B784F5E2C29B}" presName="hierChild5" presStyleCnt="0"/>
      <dgm:spPr/>
      <dgm:t>
        <a:bodyPr/>
        <a:lstStyle/>
        <a:p>
          <a:endParaRPr lang="ru-RU"/>
        </a:p>
      </dgm:t>
    </dgm:pt>
    <dgm:pt modelId="{5AA0BE2A-FA86-4B05-8B8D-FDA1F80E9FA2}" type="pres">
      <dgm:prSet presAssocID="{AD540A76-E506-4160-9A52-E2099DC09202}" presName="Name37" presStyleLbl="parChTrans1D2" presStyleIdx="1" presStyleCnt="3"/>
      <dgm:spPr/>
      <dgm:t>
        <a:bodyPr/>
        <a:lstStyle/>
        <a:p>
          <a:endParaRPr lang="ru-RU"/>
        </a:p>
      </dgm:t>
    </dgm:pt>
    <dgm:pt modelId="{4DA5C9ED-6B35-48FB-91ED-9DEC2E594927}" type="pres">
      <dgm:prSet presAssocID="{B7151CE4-1097-4191-A6DE-DE1F78E6AA68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F41A0119-27A7-491C-BDF6-589D51BA87FA}" type="pres">
      <dgm:prSet presAssocID="{B7151CE4-1097-4191-A6DE-DE1F78E6AA68}" presName="rootComposite" presStyleCnt="0"/>
      <dgm:spPr/>
      <dgm:t>
        <a:bodyPr/>
        <a:lstStyle/>
        <a:p>
          <a:endParaRPr lang="ru-RU"/>
        </a:p>
      </dgm:t>
    </dgm:pt>
    <dgm:pt modelId="{AF7B6982-ED5F-4E8F-BB38-593A2D5A0918}" type="pres">
      <dgm:prSet presAssocID="{B7151CE4-1097-4191-A6DE-DE1F78E6AA68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FB9C1C-6EEC-4631-8618-9FB676D1A6A3}" type="pres">
      <dgm:prSet presAssocID="{B7151CE4-1097-4191-A6DE-DE1F78E6AA68}" presName="rootConnector" presStyleLbl="node2" presStyleIdx="1" presStyleCnt="3"/>
      <dgm:spPr/>
      <dgm:t>
        <a:bodyPr/>
        <a:lstStyle/>
        <a:p>
          <a:endParaRPr lang="ru-RU"/>
        </a:p>
      </dgm:t>
    </dgm:pt>
    <dgm:pt modelId="{2986EC9B-C44D-43E8-BE57-7365FF360E98}" type="pres">
      <dgm:prSet presAssocID="{B7151CE4-1097-4191-A6DE-DE1F78E6AA68}" presName="hierChild4" presStyleCnt="0"/>
      <dgm:spPr/>
      <dgm:t>
        <a:bodyPr/>
        <a:lstStyle/>
        <a:p>
          <a:endParaRPr lang="ru-RU"/>
        </a:p>
      </dgm:t>
    </dgm:pt>
    <dgm:pt modelId="{ED02B31B-6F56-4458-B02A-D1BE457FCED0}" type="pres">
      <dgm:prSet presAssocID="{B7151CE4-1097-4191-A6DE-DE1F78E6AA68}" presName="hierChild5" presStyleCnt="0"/>
      <dgm:spPr/>
      <dgm:t>
        <a:bodyPr/>
        <a:lstStyle/>
        <a:p>
          <a:endParaRPr lang="ru-RU"/>
        </a:p>
      </dgm:t>
    </dgm:pt>
    <dgm:pt modelId="{548C293A-88E2-451D-B246-0A1671F36C00}" type="pres">
      <dgm:prSet presAssocID="{29BBF4F1-CA66-4A19-B946-0DF9BA323766}" presName="Name37" presStyleLbl="parChTrans1D2" presStyleIdx="2" presStyleCnt="3"/>
      <dgm:spPr/>
      <dgm:t>
        <a:bodyPr/>
        <a:lstStyle/>
        <a:p>
          <a:endParaRPr lang="ru-RU"/>
        </a:p>
      </dgm:t>
    </dgm:pt>
    <dgm:pt modelId="{354A4837-9776-4A51-A833-CBE772A64EA6}" type="pres">
      <dgm:prSet presAssocID="{A79CD796-66E9-491E-85EA-E6D728A9010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494F851B-B17D-4473-9E8F-C9FD646CD9E2}" type="pres">
      <dgm:prSet presAssocID="{A79CD796-66E9-491E-85EA-E6D728A90109}" presName="rootComposite" presStyleCnt="0"/>
      <dgm:spPr/>
      <dgm:t>
        <a:bodyPr/>
        <a:lstStyle/>
        <a:p>
          <a:endParaRPr lang="ru-RU"/>
        </a:p>
      </dgm:t>
    </dgm:pt>
    <dgm:pt modelId="{7504C643-7E04-4769-AB95-075380FF089C}" type="pres">
      <dgm:prSet presAssocID="{A79CD796-66E9-491E-85EA-E6D728A90109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144EA80-A8DC-41F9-885A-AC73ACFC18E4}" type="pres">
      <dgm:prSet presAssocID="{A79CD796-66E9-491E-85EA-E6D728A90109}" presName="rootConnector" presStyleLbl="node2" presStyleIdx="2" presStyleCnt="3"/>
      <dgm:spPr/>
      <dgm:t>
        <a:bodyPr/>
        <a:lstStyle/>
        <a:p>
          <a:endParaRPr lang="ru-RU"/>
        </a:p>
      </dgm:t>
    </dgm:pt>
    <dgm:pt modelId="{7B0544C0-6572-4D0B-AF1B-DA48B824E54C}" type="pres">
      <dgm:prSet presAssocID="{A79CD796-66E9-491E-85EA-E6D728A90109}" presName="hierChild4" presStyleCnt="0"/>
      <dgm:spPr/>
      <dgm:t>
        <a:bodyPr/>
        <a:lstStyle/>
        <a:p>
          <a:endParaRPr lang="ru-RU"/>
        </a:p>
      </dgm:t>
    </dgm:pt>
    <dgm:pt modelId="{16A875A9-713B-4077-9B01-2C5D17D39FF6}" type="pres">
      <dgm:prSet presAssocID="{A79CD796-66E9-491E-85EA-E6D728A90109}" presName="hierChild5" presStyleCnt="0"/>
      <dgm:spPr/>
      <dgm:t>
        <a:bodyPr/>
        <a:lstStyle/>
        <a:p>
          <a:endParaRPr lang="ru-RU"/>
        </a:p>
      </dgm:t>
    </dgm:pt>
    <dgm:pt modelId="{0E9D088B-92EE-4196-8291-98A07B346976}" type="pres">
      <dgm:prSet presAssocID="{EC46C174-3863-422D-96EC-19CF98C7E512}" presName="hierChild3" presStyleCnt="0"/>
      <dgm:spPr/>
      <dgm:t>
        <a:bodyPr/>
        <a:lstStyle/>
        <a:p>
          <a:endParaRPr lang="ru-RU"/>
        </a:p>
      </dgm:t>
    </dgm:pt>
  </dgm:ptLst>
  <dgm:cxnLst>
    <dgm:cxn modelId="{687ED0BD-2406-46FC-873E-85DCB5FB692F}" type="presOf" srcId="{6B301812-37CF-403C-96C5-D4CB6820F707}" destId="{8550CC57-C7A5-42AF-9294-4079C0D328C5}" srcOrd="0" destOrd="0" presId="urn:microsoft.com/office/officeart/2005/8/layout/orgChart1"/>
    <dgm:cxn modelId="{5F748589-42B1-4650-88E3-9500C07D7D59}" type="presOf" srcId="{AD540A76-E506-4160-9A52-E2099DC09202}" destId="{5AA0BE2A-FA86-4B05-8B8D-FDA1F80E9FA2}" srcOrd="0" destOrd="0" presId="urn:microsoft.com/office/officeart/2005/8/layout/orgChart1"/>
    <dgm:cxn modelId="{C21CFC64-8DAA-432F-B341-E6BE1063E090}" srcId="{EC46C174-3863-422D-96EC-19CF98C7E512}" destId="{3D70FEC1-9C72-4AF0-95BF-B784F5E2C29B}" srcOrd="0" destOrd="0" parTransId="{21E02F49-9DD2-48FF-BE8D-4CA64A333411}" sibTransId="{C09682CA-98CE-4AE9-8DE7-AE30496A7729}"/>
    <dgm:cxn modelId="{2C210340-25A9-41CD-A192-C30C4BB7C797}" type="presOf" srcId="{EC46C174-3863-422D-96EC-19CF98C7E512}" destId="{A4EDE101-FC8B-494A-B09D-856509ACB1D0}" srcOrd="1" destOrd="0" presId="urn:microsoft.com/office/officeart/2005/8/layout/orgChart1"/>
    <dgm:cxn modelId="{8616DAE2-577D-4E15-9BDD-0B8507D149C3}" type="presOf" srcId="{A79CD796-66E9-491E-85EA-E6D728A90109}" destId="{7504C643-7E04-4769-AB95-075380FF089C}" srcOrd="0" destOrd="0" presId="urn:microsoft.com/office/officeart/2005/8/layout/orgChart1"/>
    <dgm:cxn modelId="{914F4E6E-0462-454F-9D66-435749EAB444}" type="presOf" srcId="{29BBF4F1-CA66-4A19-B946-0DF9BA323766}" destId="{548C293A-88E2-451D-B246-0A1671F36C00}" srcOrd="0" destOrd="0" presId="urn:microsoft.com/office/officeart/2005/8/layout/orgChart1"/>
    <dgm:cxn modelId="{B9D0E585-8D20-457E-AC7E-2F496A344F4B}" type="presOf" srcId="{A79CD796-66E9-491E-85EA-E6D728A90109}" destId="{B144EA80-A8DC-41F9-885A-AC73ACFC18E4}" srcOrd="1" destOrd="0" presId="urn:microsoft.com/office/officeart/2005/8/layout/orgChart1"/>
    <dgm:cxn modelId="{CA6D521D-572B-4779-B52F-352B472180C2}" type="presOf" srcId="{EC46C174-3863-422D-96EC-19CF98C7E512}" destId="{7791E148-8BB5-49EC-807A-E23FE9340E59}" srcOrd="0" destOrd="0" presId="urn:microsoft.com/office/officeart/2005/8/layout/orgChart1"/>
    <dgm:cxn modelId="{3C39D080-7679-465A-8527-97AAA7804C7E}" srcId="{EC46C174-3863-422D-96EC-19CF98C7E512}" destId="{A79CD796-66E9-491E-85EA-E6D728A90109}" srcOrd="2" destOrd="0" parTransId="{29BBF4F1-CA66-4A19-B946-0DF9BA323766}" sibTransId="{F7A32702-40FA-45D7-894C-307339E52554}"/>
    <dgm:cxn modelId="{19FDAE1F-0D83-4350-AAD1-EE841AE0FE43}" type="presOf" srcId="{21E02F49-9DD2-48FF-BE8D-4CA64A333411}" destId="{1A00102B-0C3E-44A6-9AAE-849229DBE4BE}" srcOrd="0" destOrd="0" presId="urn:microsoft.com/office/officeart/2005/8/layout/orgChart1"/>
    <dgm:cxn modelId="{788DA920-8D09-4160-B293-25339EA1F0A6}" srcId="{EC46C174-3863-422D-96EC-19CF98C7E512}" destId="{B7151CE4-1097-4191-A6DE-DE1F78E6AA68}" srcOrd="1" destOrd="0" parTransId="{AD540A76-E506-4160-9A52-E2099DC09202}" sibTransId="{C4A81D42-3D31-4457-80CF-C7B65BF3E5E0}"/>
    <dgm:cxn modelId="{51F6C0CE-495D-4C36-98F3-29FF783ED983}" type="presOf" srcId="{3D70FEC1-9C72-4AF0-95BF-B784F5E2C29B}" destId="{27BB4BDB-FA95-4567-B0FA-24033444A5E1}" srcOrd="0" destOrd="0" presId="urn:microsoft.com/office/officeart/2005/8/layout/orgChart1"/>
    <dgm:cxn modelId="{C49CCBB3-7ABE-4AB0-947A-9E56D03C71A6}" type="presOf" srcId="{3D70FEC1-9C72-4AF0-95BF-B784F5E2C29B}" destId="{A78CF413-1634-4A99-A49A-733331BE6ABD}" srcOrd="1" destOrd="0" presId="urn:microsoft.com/office/officeart/2005/8/layout/orgChart1"/>
    <dgm:cxn modelId="{15EE9393-85D0-4C63-A636-524031B58044}" type="presOf" srcId="{B7151CE4-1097-4191-A6DE-DE1F78E6AA68}" destId="{D6FB9C1C-6EEC-4631-8618-9FB676D1A6A3}" srcOrd="1" destOrd="0" presId="urn:microsoft.com/office/officeart/2005/8/layout/orgChart1"/>
    <dgm:cxn modelId="{07E75922-DFE6-43B2-A51F-8F8B847A9BCF}" srcId="{6B301812-37CF-403C-96C5-D4CB6820F707}" destId="{EC46C174-3863-422D-96EC-19CF98C7E512}" srcOrd="0" destOrd="0" parTransId="{06D17C8C-DB7D-4814-A088-565D9A3A673C}" sibTransId="{AB0B65C9-299B-46AC-A906-72E4767242D7}"/>
    <dgm:cxn modelId="{334FB9F5-8C92-484B-A4F3-793D5DF5DEB0}" type="presOf" srcId="{B7151CE4-1097-4191-A6DE-DE1F78E6AA68}" destId="{AF7B6982-ED5F-4E8F-BB38-593A2D5A0918}" srcOrd="0" destOrd="0" presId="urn:microsoft.com/office/officeart/2005/8/layout/orgChart1"/>
    <dgm:cxn modelId="{C584BC58-9484-4C85-835F-848921AA6228}" type="presParOf" srcId="{8550CC57-C7A5-42AF-9294-4079C0D328C5}" destId="{72B9D981-9440-4E7D-9A9B-CE7A908D6070}" srcOrd="0" destOrd="0" presId="urn:microsoft.com/office/officeart/2005/8/layout/orgChart1"/>
    <dgm:cxn modelId="{73DE5F7F-1209-47A3-88EF-7C793CB1A911}" type="presParOf" srcId="{72B9D981-9440-4E7D-9A9B-CE7A908D6070}" destId="{030A57F5-C19A-4106-AAD4-6EE3909AB500}" srcOrd="0" destOrd="0" presId="urn:microsoft.com/office/officeart/2005/8/layout/orgChart1"/>
    <dgm:cxn modelId="{8FF47014-6323-4E8A-BCD2-EABB996F9397}" type="presParOf" srcId="{030A57F5-C19A-4106-AAD4-6EE3909AB500}" destId="{7791E148-8BB5-49EC-807A-E23FE9340E59}" srcOrd="0" destOrd="0" presId="urn:microsoft.com/office/officeart/2005/8/layout/orgChart1"/>
    <dgm:cxn modelId="{36A301BC-EC6F-4379-8FD4-9308E7B77656}" type="presParOf" srcId="{030A57F5-C19A-4106-AAD4-6EE3909AB500}" destId="{A4EDE101-FC8B-494A-B09D-856509ACB1D0}" srcOrd="1" destOrd="0" presId="urn:microsoft.com/office/officeart/2005/8/layout/orgChart1"/>
    <dgm:cxn modelId="{2E25BCFC-3746-45CD-9DEE-E61B30CC77F3}" type="presParOf" srcId="{72B9D981-9440-4E7D-9A9B-CE7A908D6070}" destId="{67524A26-544F-4D0E-B856-1B8C0B004D13}" srcOrd="1" destOrd="0" presId="urn:microsoft.com/office/officeart/2005/8/layout/orgChart1"/>
    <dgm:cxn modelId="{0613DCB6-5278-4238-8ABA-0DD86830DF18}" type="presParOf" srcId="{67524A26-544F-4D0E-B856-1B8C0B004D13}" destId="{1A00102B-0C3E-44A6-9AAE-849229DBE4BE}" srcOrd="0" destOrd="0" presId="urn:microsoft.com/office/officeart/2005/8/layout/orgChart1"/>
    <dgm:cxn modelId="{7E3E045C-9EA2-4BC9-A46C-0810F8C5CA22}" type="presParOf" srcId="{67524A26-544F-4D0E-B856-1B8C0B004D13}" destId="{949F0B2F-0FC0-4D94-99D7-754015297FEC}" srcOrd="1" destOrd="0" presId="urn:microsoft.com/office/officeart/2005/8/layout/orgChart1"/>
    <dgm:cxn modelId="{BF8CEBF3-8679-46D6-9F7A-176E87F49851}" type="presParOf" srcId="{949F0B2F-0FC0-4D94-99D7-754015297FEC}" destId="{3A856F29-23B3-4D90-916E-5CB166CC2028}" srcOrd="0" destOrd="0" presId="urn:microsoft.com/office/officeart/2005/8/layout/orgChart1"/>
    <dgm:cxn modelId="{EC062A5C-8611-45B7-B898-FCC81218D82A}" type="presParOf" srcId="{3A856F29-23B3-4D90-916E-5CB166CC2028}" destId="{27BB4BDB-FA95-4567-B0FA-24033444A5E1}" srcOrd="0" destOrd="0" presId="urn:microsoft.com/office/officeart/2005/8/layout/orgChart1"/>
    <dgm:cxn modelId="{D06FECAC-11DD-48CD-9416-1E70E625E205}" type="presParOf" srcId="{3A856F29-23B3-4D90-916E-5CB166CC2028}" destId="{A78CF413-1634-4A99-A49A-733331BE6ABD}" srcOrd="1" destOrd="0" presId="urn:microsoft.com/office/officeart/2005/8/layout/orgChart1"/>
    <dgm:cxn modelId="{C2556B9C-6CBE-43CC-9903-F3F542289801}" type="presParOf" srcId="{949F0B2F-0FC0-4D94-99D7-754015297FEC}" destId="{323B5C17-A582-4FA2-AC48-3C68ADA38DE5}" srcOrd="1" destOrd="0" presId="urn:microsoft.com/office/officeart/2005/8/layout/orgChart1"/>
    <dgm:cxn modelId="{F9153FB1-4E31-49CA-BA9C-5F7DDEC5D7AC}" type="presParOf" srcId="{949F0B2F-0FC0-4D94-99D7-754015297FEC}" destId="{BA9A5EE0-8B6D-4E98-B7F8-20D12F721591}" srcOrd="2" destOrd="0" presId="urn:microsoft.com/office/officeart/2005/8/layout/orgChart1"/>
    <dgm:cxn modelId="{F62D51D3-1C66-4D3F-8B4F-57F317E5D570}" type="presParOf" srcId="{67524A26-544F-4D0E-B856-1B8C0B004D13}" destId="{5AA0BE2A-FA86-4B05-8B8D-FDA1F80E9FA2}" srcOrd="2" destOrd="0" presId="urn:microsoft.com/office/officeart/2005/8/layout/orgChart1"/>
    <dgm:cxn modelId="{1B7DB22B-3596-4CEA-B3FC-CD09A05FBEAB}" type="presParOf" srcId="{67524A26-544F-4D0E-B856-1B8C0B004D13}" destId="{4DA5C9ED-6B35-48FB-91ED-9DEC2E594927}" srcOrd="3" destOrd="0" presId="urn:microsoft.com/office/officeart/2005/8/layout/orgChart1"/>
    <dgm:cxn modelId="{6DB4E27F-AF56-458D-9C82-19FF1D4F15EC}" type="presParOf" srcId="{4DA5C9ED-6B35-48FB-91ED-9DEC2E594927}" destId="{F41A0119-27A7-491C-BDF6-589D51BA87FA}" srcOrd="0" destOrd="0" presId="urn:microsoft.com/office/officeart/2005/8/layout/orgChart1"/>
    <dgm:cxn modelId="{F9CA0556-184D-4E80-AE57-0897D81AA4B1}" type="presParOf" srcId="{F41A0119-27A7-491C-BDF6-589D51BA87FA}" destId="{AF7B6982-ED5F-4E8F-BB38-593A2D5A0918}" srcOrd="0" destOrd="0" presId="urn:microsoft.com/office/officeart/2005/8/layout/orgChart1"/>
    <dgm:cxn modelId="{46C4330E-C234-4B23-8F54-5809F1ECF9FF}" type="presParOf" srcId="{F41A0119-27A7-491C-BDF6-589D51BA87FA}" destId="{D6FB9C1C-6EEC-4631-8618-9FB676D1A6A3}" srcOrd="1" destOrd="0" presId="urn:microsoft.com/office/officeart/2005/8/layout/orgChart1"/>
    <dgm:cxn modelId="{199853E8-31D3-4F44-8E0B-271A2CCB3506}" type="presParOf" srcId="{4DA5C9ED-6B35-48FB-91ED-9DEC2E594927}" destId="{2986EC9B-C44D-43E8-BE57-7365FF360E98}" srcOrd="1" destOrd="0" presId="urn:microsoft.com/office/officeart/2005/8/layout/orgChart1"/>
    <dgm:cxn modelId="{A3B82FB3-1328-41AD-8FF8-4DE45C88C0C0}" type="presParOf" srcId="{4DA5C9ED-6B35-48FB-91ED-9DEC2E594927}" destId="{ED02B31B-6F56-4458-B02A-D1BE457FCED0}" srcOrd="2" destOrd="0" presId="urn:microsoft.com/office/officeart/2005/8/layout/orgChart1"/>
    <dgm:cxn modelId="{435EDFE5-2D15-4FFD-BF23-C2DC2194AB0B}" type="presParOf" srcId="{67524A26-544F-4D0E-B856-1B8C0B004D13}" destId="{548C293A-88E2-451D-B246-0A1671F36C00}" srcOrd="4" destOrd="0" presId="urn:microsoft.com/office/officeart/2005/8/layout/orgChart1"/>
    <dgm:cxn modelId="{5542B3FB-D30B-49B2-A937-A95381617A1F}" type="presParOf" srcId="{67524A26-544F-4D0E-B856-1B8C0B004D13}" destId="{354A4837-9776-4A51-A833-CBE772A64EA6}" srcOrd="5" destOrd="0" presId="urn:microsoft.com/office/officeart/2005/8/layout/orgChart1"/>
    <dgm:cxn modelId="{5E73BA36-BC88-4B4F-8738-DA457BDA205F}" type="presParOf" srcId="{354A4837-9776-4A51-A833-CBE772A64EA6}" destId="{494F851B-B17D-4473-9E8F-C9FD646CD9E2}" srcOrd="0" destOrd="0" presId="urn:microsoft.com/office/officeart/2005/8/layout/orgChart1"/>
    <dgm:cxn modelId="{1C943273-BE1D-4673-ACEF-7B1C22060741}" type="presParOf" srcId="{494F851B-B17D-4473-9E8F-C9FD646CD9E2}" destId="{7504C643-7E04-4769-AB95-075380FF089C}" srcOrd="0" destOrd="0" presId="urn:microsoft.com/office/officeart/2005/8/layout/orgChart1"/>
    <dgm:cxn modelId="{C4F74325-753E-4EFC-AB20-67BD17736FC0}" type="presParOf" srcId="{494F851B-B17D-4473-9E8F-C9FD646CD9E2}" destId="{B144EA80-A8DC-41F9-885A-AC73ACFC18E4}" srcOrd="1" destOrd="0" presId="urn:microsoft.com/office/officeart/2005/8/layout/orgChart1"/>
    <dgm:cxn modelId="{D6890D51-AE8D-4B99-8545-E141185DA664}" type="presParOf" srcId="{354A4837-9776-4A51-A833-CBE772A64EA6}" destId="{7B0544C0-6572-4D0B-AF1B-DA48B824E54C}" srcOrd="1" destOrd="0" presId="urn:microsoft.com/office/officeart/2005/8/layout/orgChart1"/>
    <dgm:cxn modelId="{E8AA00D8-5BB7-434C-AA32-00A4FAFDEAB4}" type="presParOf" srcId="{354A4837-9776-4A51-A833-CBE772A64EA6}" destId="{16A875A9-713B-4077-9B01-2C5D17D39FF6}" srcOrd="2" destOrd="0" presId="urn:microsoft.com/office/officeart/2005/8/layout/orgChart1"/>
    <dgm:cxn modelId="{CDCEA991-EB46-45BE-9801-D3BF42196686}" type="presParOf" srcId="{72B9D981-9440-4E7D-9A9B-CE7A908D6070}" destId="{0E9D088B-92EE-4196-8291-98A07B34697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8C293A-88E2-451D-B246-0A1671F36C00}">
      <dsp:nvSpPr>
        <dsp:cNvPr id="0" name=""/>
        <dsp:cNvSpPr/>
      </dsp:nvSpPr>
      <dsp:spPr>
        <a:xfrm>
          <a:off x="4114799" y="2631869"/>
          <a:ext cx="2911251" cy="5052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2629"/>
              </a:lnTo>
              <a:lnTo>
                <a:pt x="2911251" y="252629"/>
              </a:lnTo>
              <a:lnTo>
                <a:pt x="2911251" y="505258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A0BE2A-FA86-4B05-8B8D-FDA1F80E9FA2}">
      <dsp:nvSpPr>
        <dsp:cNvPr id="0" name=""/>
        <dsp:cNvSpPr/>
      </dsp:nvSpPr>
      <dsp:spPr>
        <a:xfrm>
          <a:off x="4069079" y="2631869"/>
          <a:ext cx="91440" cy="50525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05258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00102B-0C3E-44A6-9AAE-849229DBE4BE}">
      <dsp:nvSpPr>
        <dsp:cNvPr id="0" name=""/>
        <dsp:cNvSpPr/>
      </dsp:nvSpPr>
      <dsp:spPr>
        <a:xfrm>
          <a:off x="1203548" y="2631869"/>
          <a:ext cx="2911251" cy="505258"/>
        </a:xfrm>
        <a:custGeom>
          <a:avLst/>
          <a:gdLst/>
          <a:ahLst/>
          <a:cxnLst/>
          <a:rect l="0" t="0" r="0" b="0"/>
          <a:pathLst>
            <a:path>
              <a:moveTo>
                <a:pt x="2911251" y="0"/>
              </a:moveTo>
              <a:lnTo>
                <a:pt x="2911251" y="252629"/>
              </a:lnTo>
              <a:lnTo>
                <a:pt x="0" y="252629"/>
              </a:lnTo>
              <a:lnTo>
                <a:pt x="0" y="505258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91E148-8BB5-49EC-807A-E23FE9340E59}">
      <dsp:nvSpPr>
        <dsp:cNvPr id="0" name=""/>
        <dsp:cNvSpPr/>
      </dsp:nvSpPr>
      <dsp:spPr>
        <a:xfrm>
          <a:off x="2911803" y="1428872"/>
          <a:ext cx="2405992" cy="12029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Этапы реализации проекта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11803" y="1428872"/>
        <a:ext cx="2405992" cy="1202996"/>
      </dsp:txXfrm>
    </dsp:sp>
    <dsp:sp modelId="{27BB4BDB-FA95-4567-B0FA-24033444A5E1}">
      <dsp:nvSpPr>
        <dsp:cNvPr id="0" name=""/>
        <dsp:cNvSpPr/>
      </dsp:nvSpPr>
      <dsp:spPr>
        <a:xfrm>
          <a:off x="552" y="3137127"/>
          <a:ext cx="2405992" cy="12029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Подготовительный этап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2" y="3137127"/>
        <a:ext cx="2405992" cy="1202996"/>
      </dsp:txXfrm>
    </dsp:sp>
    <dsp:sp modelId="{AF7B6982-ED5F-4E8F-BB38-593A2D5A0918}">
      <dsp:nvSpPr>
        <dsp:cNvPr id="0" name=""/>
        <dsp:cNvSpPr/>
      </dsp:nvSpPr>
      <dsp:spPr>
        <a:xfrm>
          <a:off x="2911803" y="3137127"/>
          <a:ext cx="2405992" cy="12029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Основной этап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11803" y="3137127"/>
        <a:ext cx="2405992" cy="1202996"/>
      </dsp:txXfrm>
    </dsp:sp>
    <dsp:sp modelId="{7504C643-7E04-4769-AB95-075380FF089C}">
      <dsp:nvSpPr>
        <dsp:cNvPr id="0" name=""/>
        <dsp:cNvSpPr/>
      </dsp:nvSpPr>
      <dsp:spPr>
        <a:xfrm>
          <a:off x="5823054" y="3137127"/>
          <a:ext cx="2405992" cy="120299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Заключительный этап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23054" y="3137127"/>
        <a:ext cx="2405992" cy="12029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3795C-A9BE-40BE-A578-7F4CCAF5104B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45D4-7815-4D0D-84B0-D76C36162B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3795C-A9BE-40BE-A578-7F4CCAF5104B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45D4-7815-4D0D-84B0-D76C36162B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3795C-A9BE-40BE-A578-7F4CCAF5104B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45D4-7815-4D0D-84B0-D76C36162B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3795C-A9BE-40BE-A578-7F4CCAF5104B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45D4-7815-4D0D-84B0-D76C36162B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3795C-A9BE-40BE-A578-7F4CCAF5104B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45D4-7815-4D0D-84B0-D76C36162B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3795C-A9BE-40BE-A578-7F4CCAF5104B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45D4-7815-4D0D-84B0-D76C36162B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3795C-A9BE-40BE-A578-7F4CCAF5104B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45D4-7815-4D0D-84B0-D76C36162B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3795C-A9BE-40BE-A578-7F4CCAF5104B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45D4-7815-4D0D-84B0-D76C36162B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3795C-A9BE-40BE-A578-7F4CCAF5104B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45D4-7815-4D0D-84B0-D76C36162B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3795C-A9BE-40BE-A578-7F4CCAF5104B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45D4-7815-4D0D-84B0-D76C36162B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3795C-A9BE-40BE-A578-7F4CCAF5104B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45D4-7815-4D0D-84B0-D76C36162B9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3795C-A9BE-40BE-A578-7F4CCAF5104B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B45D4-7815-4D0D-84B0-D76C36162B9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&#1089;&#1090;&#1080;&#1093;&#1080;%20&#1086;%20&#1089;&#1086;&#1083;&#1085;&#1094;&#1077;.docx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&#1055;&#1086;&#1076;&#1074;&#1080;&#1078;&#1085;&#1072;&#1103;%20&#1080;&#1075;&#1088;&#1072;%20&#1089;&#1086;&#1083;&#1085;&#1094;&#1077;.docx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hyperlink" Target="VID-20200406-WA0016.mp4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hyperlink" Target="VID-20200406-WA0053.mp4" TargetMode="External"/><Relationship Id="rId5" Type="http://schemas.openxmlformats.org/officeDocument/2006/relationships/hyperlink" Target="VID-20200406-WA0012.mp4" TargetMode="Externa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&#1089;&#1090;&#1080;&#1093;&#1080;%20&#1073;&#1072;&#1073;&#1086;&#1095;&#1082;&#1080;.docx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VID-20200407-WA0015.mp4" TargetMode="External"/><Relationship Id="rId4" Type="http://schemas.openxmlformats.org/officeDocument/2006/relationships/hyperlink" Target="&#1041;&#1072;&#1073;&#1086;&#1095;&#1082;&#1072;%20&#8212;%20&#1041;&#1072;&#1073;&#1086;&#1095;&#1082;&#1072;-&#1073;&#1072;&#1073;&#1086;&#1095;&#1082;&#1072;%20&#1087;&#1086;%20&#1085;&#1077;&#1073;&#1091;%20&#1083;&#1077;&#1090;&#1080;&#1090;.mp3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VID-20200407-WA0033.mp4" TargetMode="External"/><Relationship Id="rId3" Type="http://schemas.openxmlformats.org/officeDocument/2006/relationships/image" Target="../media/image16.jpeg"/><Relationship Id="rId7" Type="http://schemas.openxmlformats.org/officeDocument/2006/relationships/hyperlink" Target="VID-20200407-WA0029.mp4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hyperlink" Target="VID-20200407-WA0028.mp4" TargetMode="External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hyperlink" Target="VID-20200407-WA0046.mp4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VID-20200407-WA0039.mp4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AUD-20200408-WA0004.mp3" TargetMode="External"/><Relationship Id="rId5" Type="http://schemas.openxmlformats.org/officeDocument/2006/relationships/hyperlink" Target="IMG-20200408-WA0003.jpg" TargetMode="External"/><Relationship Id="rId4" Type="http://schemas.openxmlformats.org/officeDocument/2006/relationships/hyperlink" Target="VID-20200407-WA0042.mp4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hyperlink" Target="VID-20200408-WA0035.mp4" TargetMode="Externa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hyperlink" Target="VID-20200409-WA0037.mp4" TargetMode="External"/><Relationship Id="rId4" Type="http://schemas.openxmlformats.org/officeDocument/2006/relationships/image" Target="../media/image3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IMG-20200410-WA0001.jpe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20200409_100154.mp4" TargetMode="External"/><Relationship Id="rId4" Type="http://schemas.openxmlformats.org/officeDocument/2006/relationships/hyperlink" Target="VID-20200410-WA0031.mp4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hyperlink" Target="VID-20200410-WA0032.mp4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hyperlink" Target="VID-20200411-WA0004.mp4" TargetMode="External"/><Relationship Id="rId5" Type="http://schemas.openxmlformats.org/officeDocument/2006/relationships/hyperlink" Target="VID-20200412-WA0029.mp4" TargetMode="External"/><Relationship Id="rId4" Type="http://schemas.openxmlformats.org/officeDocument/2006/relationships/image" Target="../media/image5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&#1046;&#1080;&#1074;&#1086;&#1090;&#1085;&#1099;&#1077;%20&#1074;&#1077;&#1089;&#1085;&#1086;&#1081;.docx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hyperlink" Target="https://youtu.be/kC0pLZrcHal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6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hyperlink" Target="VID-20200413-WA0068.mp4" TargetMode="Externa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vk.com/video-1133996_456239156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vk.com/wall-11512225_137630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0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2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4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6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hyperlink" Target="VID-20200414-WA0030.mp4" TargetMode="Externa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://vk.com/wall-725118747_2796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VID-20200410-WA0004.mp4" TargetMode="External"/><Relationship Id="rId4" Type="http://schemas.openxmlformats.org/officeDocument/2006/relationships/hyperlink" Target="http://vk.com/wall-125213056_33634" TargetMode="Externa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VID-20200415-WA0050.mp4" TargetMode="External"/><Relationship Id="rId3" Type="http://schemas.openxmlformats.org/officeDocument/2006/relationships/image" Target="../media/image83.jpeg"/><Relationship Id="rId7" Type="http://schemas.openxmlformats.org/officeDocument/2006/relationships/hyperlink" Target="VID-20200416-WA0000.mp4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hyperlink" Target="VID-20200415-WA0026.mp4" TargetMode="External"/><Relationship Id="rId5" Type="http://schemas.openxmlformats.org/officeDocument/2006/relationships/hyperlink" Target="VID-20200415-WA0015.mp4" TargetMode="External"/><Relationship Id="rId4" Type="http://schemas.openxmlformats.org/officeDocument/2006/relationships/image" Target="../media/image84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&#1041;&#1091;&#1088;&#1105;&#1085;&#1082;&#1072;%20&#1044;&#1072;&#1096;&#1072;.%20&#1062;&#1080;&#1088;&#1082;%20-%20&#1055;&#1077;&#1089;&#1085;&#1080;%20&#1076;&#1083;&#1103;%20&#1076;&#1077;&#1090;&#1077;&#1081;.mp4" TargetMode="External"/><Relationship Id="rId7" Type="http://schemas.openxmlformats.org/officeDocument/2006/relationships/hyperlink" Target="VID-20200416-WA0006.mp4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VID-20200416-WA0005.mp4" TargetMode="External"/><Relationship Id="rId5" Type="http://schemas.openxmlformats.org/officeDocument/2006/relationships/hyperlink" Target="VID-20200416-WA0004.mp4" TargetMode="External"/><Relationship Id="rId4" Type="http://schemas.openxmlformats.org/officeDocument/2006/relationships/hyperlink" Target="VID-20200416-WA0003.mp4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7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7" Type="http://schemas.openxmlformats.org/officeDocument/2006/relationships/hyperlink" Target="VID-20200416-WA0010.mp4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hyperlink" Target="VID-20200416-WA0013.mp4" TargetMode="Externa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7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2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hyperlink" Target="VID-20200418-WA0015.mp4" TargetMode="External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7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hyperlink" Target="VID-20200420-WA0009.mp4" TargetMode="External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4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7.jpeg"/><Relationship Id="rId4" Type="http://schemas.openxmlformats.org/officeDocument/2006/relationships/image" Target="../media/image116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0.jpeg"/><Relationship Id="rId5" Type="http://schemas.openxmlformats.org/officeDocument/2006/relationships/image" Target="../media/image119.jpeg"/><Relationship Id="rId4" Type="http://schemas.openxmlformats.org/officeDocument/2006/relationships/hyperlink" Target="VID-20200421-WA0018.mp4" TargetMode="Externa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hyperlink" Target="VID-20200422-WA0002.mp4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you.be/5EBAfrka25M" TargetMode="External"/><Relationship Id="rId4" Type="http://schemas.openxmlformats.org/officeDocument/2006/relationships/hyperlink" Target="http://you.be/KsH1CkbfCUQ" TargetMode="Externa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hyperlink" Target="VID-20200422-WA0014.mp4" TargetMode="External"/><Relationship Id="rId4" Type="http://schemas.openxmlformats.org/officeDocument/2006/relationships/image" Target="../media/image123.jpeg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8.jpeg"/><Relationship Id="rId4" Type="http://schemas.openxmlformats.org/officeDocument/2006/relationships/image" Target="../media/image127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7" Type="http://schemas.openxmlformats.org/officeDocument/2006/relationships/hyperlink" Target="VID-20200423-WA0010.mp4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hyperlink" Target="VID-20200423-WA0011.mp4" TargetMode="External"/><Relationship Id="rId5" Type="http://schemas.openxmlformats.org/officeDocument/2006/relationships/hyperlink" Target="VID-20200423-WA0017.mp4" TargetMode="External"/><Relationship Id="rId4" Type="http://schemas.openxmlformats.org/officeDocument/2006/relationships/image" Target="../media/image130.jpe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hyperlink" Target="20200423_112304_002.mp4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ФОН ДЛЯ ПРЕЗЕНТАЦИЙ\fon-dlya-prezentacii-vesna-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19" y="0"/>
            <a:ext cx="911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7704" y="3140968"/>
            <a:ext cx="6406480" cy="1470025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Проект </a:t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>«Сидим дома</a:t>
            </a:r>
            <a:r>
              <a:rPr lang="ru-RU" b="1" dirty="0" smtClean="0"/>
              <a:t>»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4581128"/>
            <a:ext cx="6400800" cy="17526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Вторая младшая группа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Воспитатели: Некрасова А.В</a:t>
            </a:r>
          </a:p>
          <a:p>
            <a:pPr algn="r"/>
            <a:r>
              <a:rPr lang="ru-RU" dirty="0" err="1" smtClean="0">
                <a:solidFill>
                  <a:schemeClr val="tx1"/>
                </a:solidFill>
              </a:rPr>
              <a:t>Рубанова</a:t>
            </a:r>
            <a:r>
              <a:rPr lang="ru-RU" dirty="0" smtClean="0">
                <a:solidFill>
                  <a:schemeClr val="tx1"/>
                </a:solidFill>
              </a:rPr>
              <a:t> О.В.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Новосибирск 2020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20161" y="260349"/>
            <a:ext cx="8280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Georgia" pitchFamily="18" charset="0"/>
              </a:rPr>
              <a:t>МУНИЦИПАЛЬНОЕ КАЗЕННОЕ ДОШКОЛЬНОЕ ОБРАЗОВАТЕЛЬНОЕ УЧРЕЖДЕНИЕ</a:t>
            </a:r>
          </a:p>
          <a:p>
            <a:pPr algn="ctr"/>
            <a:r>
              <a:rPr lang="ru-RU" sz="1200" b="1" dirty="0">
                <a:latin typeface="Georgia" pitchFamily="18" charset="0"/>
              </a:rPr>
              <a:t> ГОРОДА НОВОСИБИРСКА </a:t>
            </a:r>
          </a:p>
          <a:p>
            <a:pPr algn="ctr"/>
            <a:r>
              <a:rPr lang="ru-RU" sz="1200" b="1" dirty="0">
                <a:latin typeface="Georgia" pitchFamily="18" charset="0"/>
              </a:rPr>
              <a:t>«ДЕТСКИЙ САД № 331 КОМБИНИРОВАННОГО ВИДА»</a:t>
            </a:r>
          </a:p>
        </p:txBody>
      </p:sp>
      <p:pic>
        <p:nvPicPr>
          <p:cNvPr id="6" name="Picture 2" descr="D:\Documents and Settings\Admin\Мои документы\ДОУ_331_вывеск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43808" y="906680"/>
            <a:ext cx="3816350" cy="25669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32452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 smtClean="0">
                <a:cs typeface="Times New Roman" pitchFamily="18" charset="0"/>
              </a:rPr>
              <a:t>Непрерывность реализации образовательного процесса, в том числе в системе дошкольного образования, является одним из условий представления качественного образования. Современная обстановка, связанная с режимом самоизоляции и невозможностью посещения детьми детского сада, диктует нам применение дистанционных форм обучения.</a:t>
            </a:r>
          </a:p>
          <a:p>
            <a:pPr marL="0" indent="0" algn="just">
              <a:buNone/>
            </a:pPr>
            <a:endParaRPr lang="ru-RU" sz="2400" b="1" dirty="0"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365104"/>
            <a:ext cx="5578727" cy="2303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536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0"/>
            <a:ext cx="925252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Цель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400" b="1" dirty="0" smtClean="0">
                <a:cs typeface="Times New Roman" pitchFamily="18" charset="0"/>
              </a:rPr>
              <a:t>Создание условий для предоставления качественного дошкольного образования в условиях дистанционного взаимодействия</a:t>
            </a:r>
            <a:r>
              <a:rPr lang="ru-RU" sz="2400" b="1" dirty="0">
                <a:cs typeface="Times New Roman" pitchFamily="18" charset="0"/>
              </a:rPr>
              <a:t> </a:t>
            </a:r>
            <a:r>
              <a:rPr lang="ru-RU" sz="2400" b="1" dirty="0" smtClean="0">
                <a:cs typeface="Times New Roman" pitchFamily="18" charset="0"/>
              </a:rPr>
              <a:t>между педагогами образовательной организации, воспитанниками детского сада и их родителями</a:t>
            </a:r>
            <a:r>
              <a:rPr lang="ru-RU" sz="2400" dirty="0" smtClean="0">
                <a:cs typeface="Times New Roman" pitchFamily="18" charset="0"/>
              </a:rPr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541" y="4077072"/>
            <a:ext cx="24384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19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Задачи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ru-RU" sz="2400" b="1" dirty="0" smtClean="0">
                <a:cs typeface="Times New Roman" pitchFamily="18" charset="0"/>
              </a:rPr>
              <a:t>Разработать и апробировать систему дистанционного взаимодействия между всеми участниками образовательного процесса, основанную на проектном методе по теме «весна», учитывая календарно – тематическое планирование.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400" b="1" dirty="0" smtClean="0">
                <a:cs typeface="Times New Roman" pitchFamily="18" charset="0"/>
              </a:rPr>
              <a:t>Повысить профессиональную компетентность педагогов в области организации дистанционного обучения, применения в работе с дошкольниками ИКТ.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400" b="1" dirty="0" smtClean="0">
                <a:cs typeface="Times New Roman" pitchFamily="18" charset="0"/>
              </a:rPr>
              <a:t>Вовлечь в активное взаимодействие родителей воспитанников, реализации дистанционных образовательных технологий.</a:t>
            </a:r>
            <a:endParaRPr lang="ru-RU" sz="2400" b="1" dirty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1461" y="0"/>
            <a:ext cx="8229600" cy="1143000"/>
          </a:xfrm>
        </p:spPr>
        <p:txBody>
          <a:bodyPr/>
          <a:lstStyle/>
          <a:p>
            <a:r>
              <a:rPr lang="ru-RU" dirty="0" smtClean="0"/>
              <a:t>Концепция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1461" y="1052736"/>
            <a:ext cx="8229600" cy="5445224"/>
          </a:xfrm>
        </p:spPr>
        <p:txBody>
          <a:bodyPr>
            <a:no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ru-RU" sz="2000" b="1" dirty="0" smtClean="0">
                <a:cs typeface="Times New Roman" pitchFamily="18" charset="0"/>
              </a:rPr>
              <a:t>В  группе детского сада создаем чат посредством системы </a:t>
            </a:r>
            <a:r>
              <a:rPr lang="en-US" sz="2000" b="1" dirty="0" err="1" smtClean="0">
                <a:cs typeface="Times New Roman" pitchFamily="18" charset="0"/>
              </a:rPr>
              <a:t>WhatsApp</a:t>
            </a:r>
            <a:r>
              <a:rPr lang="en-US" sz="2000" b="1" dirty="0" smtClean="0">
                <a:cs typeface="Times New Roman" pitchFamily="18" charset="0"/>
              </a:rPr>
              <a:t> </a:t>
            </a:r>
            <a:r>
              <a:rPr lang="ru-RU" sz="2000" b="1" dirty="0" smtClean="0">
                <a:cs typeface="Times New Roman" pitchFamily="18" charset="0"/>
              </a:rPr>
              <a:t> под названием - </a:t>
            </a:r>
            <a:r>
              <a:rPr lang="en-US" sz="2000" b="1" dirty="0" smtClean="0">
                <a:cs typeface="Times New Roman" pitchFamily="18" charset="0"/>
              </a:rPr>
              <a:t>#</a:t>
            </a:r>
            <a:r>
              <a:rPr lang="ru-RU" sz="2000" b="1" dirty="0" smtClean="0">
                <a:cs typeface="Times New Roman" pitchFamily="18" charset="0"/>
              </a:rPr>
              <a:t>сидим дома</a:t>
            </a:r>
            <a:r>
              <a:rPr lang="en-US" sz="2000" b="1" dirty="0" smtClean="0">
                <a:cs typeface="Times New Roman" pitchFamily="18" charset="0"/>
              </a:rPr>
              <a:t>#</a:t>
            </a:r>
            <a:r>
              <a:rPr lang="ru-RU" sz="2000" b="1" dirty="0" smtClean="0">
                <a:cs typeface="Times New Roman" pitchFamily="18" charset="0"/>
              </a:rPr>
              <a:t>. Желающие родители вступают в данную группу и становятся непосредственными участниками реализации дистанционных проектов.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000" b="1" dirty="0" smtClean="0">
                <a:cs typeface="Times New Roman" pitchFamily="18" charset="0"/>
              </a:rPr>
              <a:t>Каждый день родителям от педагогов предлагаются игровые занятия по всем направлениям развития: познание; речевое развитие; художественное творчество; физическое развитие; социально-коммуникативное развитие; чтение художественной литературы. Родители совместно с детьми выбирают наиболее интересные формы работы.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000" b="1" dirty="0" smtClean="0">
                <a:cs typeface="Times New Roman" pitchFamily="18" charset="0"/>
              </a:rPr>
              <a:t>По итогу окончания проекта составляется итоговый рейтинг, который позволит отметить всех участников данного проекта. Каждый ребенок будет победителем в определенной номинации.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000" b="1" dirty="0" smtClean="0">
                <a:cs typeface="Times New Roman" pitchFamily="18" charset="0"/>
              </a:rPr>
              <a:t>Приветствуется инициатива со стороны родителей и ребенка. Участники группы могут предлагать темы для рассмотрения, варианты их изучения. Таким образом дети, педагоги и родители становятся равными по значимости образовательными партнерами.</a:t>
            </a:r>
            <a:endParaRPr lang="ru-RU" sz="2000" b="1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70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Предполагаемый результат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b="1" dirty="0" smtClean="0"/>
              <a:t>Разработать и </a:t>
            </a:r>
            <a:r>
              <a:rPr lang="ru-RU" sz="2400" b="1" dirty="0"/>
              <a:t>а</a:t>
            </a:r>
            <a:r>
              <a:rPr lang="ru-RU" sz="2400" b="1" dirty="0" smtClean="0"/>
              <a:t>пробировать систему дистанционного взаимодействия между всеми участниками образовательного процесса, основанную на проектном методе по теме весна. Раскрыть тему «весна».</a:t>
            </a:r>
          </a:p>
          <a:p>
            <a:pPr algn="just"/>
            <a:r>
              <a:rPr lang="ru-RU" sz="2400" b="1" dirty="0" smtClean="0"/>
              <a:t>Повысить профессиональную компетентность педагогов в области организации дистанционного обучения, применения в работе с дошкольниками ИКТ.</a:t>
            </a:r>
          </a:p>
          <a:p>
            <a:pPr algn="just"/>
            <a:r>
              <a:rPr lang="ru-RU" sz="2400" b="1" dirty="0" smtClean="0"/>
              <a:t>Вовлечь в активное взаимодействие родителей воспитанников, реализации дистанционных образовательных   технологий.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Информация  проекте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Вид проекта: информационно – творческий</a:t>
            </a:r>
          </a:p>
          <a:p>
            <a:r>
              <a:rPr lang="ru-RU" sz="2400" b="1" dirty="0" smtClean="0"/>
              <a:t>Продолжительность: 1 месяц</a:t>
            </a:r>
          </a:p>
          <a:p>
            <a:r>
              <a:rPr lang="ru-RU" sz="2400" b="1" dirty="0" smtClean="0"/>
              <a:t>Возраст детей : 3-4 года</a:t>
            </a:r>
          </a:p>
          <a:p>
            <a:r>
              <a:rPr lang="ru-RU" sz="2400" b="1" dirty="0" smtClean="0"/>
              <a:t>Участники проекта: дети 2-ой младшей группы, родители, воспитатели, инструктор физического воспитания, музыкальный руководитель.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Объект 4"/>
          <p:cNvGraphicFramePr>
            <a:graphicFrameLocks noGrp="1"/>
          </p:cNvGraphicFramePr>
          <p:nvPr>
            <p:ph idx="1"/>
          </p:nvPr>
        </p:nvGraphicFramePr>
        <p:xfrm>
          <a:off x="457200" y="357166"/>
          <a:ext cx="8229600" cy="5768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Подготовительный этап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b="1" dirty="0" smtClean="0">
                <a:cs typeface="Times New Roman" pitchFamily="18" charset="0"/>
              </a:rPr>
              <a:t>Определение проблемы, цели и задач проекта.</a:t>
            </a:r>
          </a:p>
          <a:p>
            <a:pPr algn="just"/>
            <a:r>
              <a:rPr lang="ru-RU" sz="2400" b="1" dirty="0" smtClean="0">
                <a:cs typeface="Times New Roman" pitchFamily="18" charset="0"/>
              </a:rPr>
              <a:t>Информирование участников проекта об актуальности, целях и задачах проекта.</a:t>
            </a:r>
          </a:p>
          <a:p>
            <a:pPr algn="just"/>
            <a:r>
              <a:rPr lang="ru-RU" sz="2400" b="1" dirty="0" smtClean="0">
                <a:cs typeface="Times New Roman" pitchFamily="18" charset="0"/>
              </a:rPr>
              <a:t>Составление плана реализации основного этапа проекта.</a:t>
            </a:r>
          </a:p>
          <a:p>
            <a:pPr algn="just"/>
            <a:r>
              <a:rPr lang="ru-RU" sz="2400" b="1" dirty="0" smtClean="0">
                <a:cs typeface="Times New Roman" pitchFamily="18" charset="0"/>
              </a:rPr>
              <a:t>Подбор методической и художественной литературы по выбранной тематике проекта.</a:t>
            </a:r>
          </a:p>
          <a:p>
            <a:pPr algn="just"/>
            <a:r>
              <a:rPr lang="ru-RU" sz="2400" b="1" dirty="0" smtClean="0">
                <a:cs typeface="Times New Roman" pitchFamily="18" charset="0"/>
              </a:rPr>
              <a:t>Подбор дидактических, подвижных, сюжетно- ролевых игр.</a:t>
            </a:r>
          </a:p>
          <a:p>
            <a:pPr algn="just"/>
            <a:r>
              <a:rPr lang="ru-RU" sz="2400" b="1" dirty="0" smtClean="0">
                <a:cs typeface="Times New Roman" pitchFamily="18" charset="0"/>
              </a:rPr>
              <a:t>Создание группы в </a:t>
            </a:r>
            <a:r>
              <a:rPr lang="en-US" sz="2400" b="1" dirty="0" err="1" smtClean="0">
                <a:cs typeface="Times New Roman" pitchFamily="18" charset="0"/>
              </a:rPr>
              <a:t>WhatsApp</a:t>
            </a:r>
            <a:r>
              <a:rPr lang="ru-RU" sz="2400" b="1" dirty="0" smtClean="0"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Основной этап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smtClean="0"/>
              <a:t>Каждый день начинается с определения темы дня.  Педагоги предлагают родителям и детям художественную литературу, познавательный материал, подвижные игры, варианты творческой мастерской, аудио и видео материал по выбранной мини теме. Совместно с родителями дети выполняют наиболее интересные задания. Результат деятельности родителями размещается в группе </a:t>
            </a:r>
            <a:r>
              <a:rPr lang="en-US" dirty="0" err="1" smtClean="0"/>
              <a:t>WhatSapp</a:t>
            </a:r>
            <a:r>
              <a:rPr lang="en-US" dirty="0" smtClean="0"/>
              <a:t>.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 </a:t>
            </a:r>
            <a:r>
              <a:rPr lang="ru-RU" dirty="0" smtClean="0"/>
              <a:t>неделя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1 день : «Солнце»</a:t>
            </a:r>
          </a:p>
          <a:p>
            <a:r>
              <a:rPr lang="ru-RU" sz="3200" dirty="0"/>
              <a:t>2 день: «Бабочки»</a:t>
            </a:r>
          </a:p>
          <a:p>
            <a:r>
              <a:rPr lang="ru-RU" sz="3200" dirty="0"/>
              <a:t>3 день: «Мимоза»</a:t>
            </a:r>
          </a:p>
          <a:p>
            <a:r>
              <a:rPr lang="ru-RU" sz="3200" dirty="0"/>
              <a:t>4 день: «Птички»</a:t>
            </a:r>
          </a:p>
          <a:p>
            <a:r>
              <a:rPr lang="ru-RU" sz="3200" dirty="0"/>
              <a:t>5 день: «Космос.12 апреля</a:t>
            </a:r>
            <a:r>
              <a:rPr lang="ru-RU" sz="3200" dirty="0" smtClean="0"/>
              <a:t>»</a:t>
            </a:r>
            <a:endParaRPr lang="ru-RU" sz="32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372" y="1600200"/>
            <a:ext cx="3212255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«Солнце»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Сегодня первый день проекта. И пока нам приходится сидеть дома, на улице наступила настоящая теплая весна. Сегодня мы предлагаем вам взглянуть на весеннее небо, на яркое солнце</a:t>
            </a:r>
          </a:p>
          <a:p>
            <a:r>
              <a:rPr lang="ru-RU" dirty="0" smtClean="0">
                <a:hlinkClick r:id="rId3" action="ppaction://hlinkfile"/>
              </a:rPr>
              <a:t>Стихи о солнце</a:t>
            </a:r>
            <a:endParaRPr lang="ru-RU" dirty="0" smtClean="0"/>
          </a:p>
          <a:p>
            <a:r>
              <a:rPr lang="ru-RU" dirty="0" smtClean="0">
                <a:hlinkClick r:id="rId4" action="ppaction://hlinkfile"/>
              </a:rPr>
              <a:t>Подвижная игра</a:t>
            </a:r>
            <a:endParaRPr lang="ru-RU" dirty="0" smtClean="0"/>
          </a:p>
          <a:p>
            <a:r>
              <a:rPr lang="ru-RU" dirty="0" smtClean="0"/>
              <a:t>Творческая мастерская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совместной деятельности с родителями</a:t>
            </a:r>
            <a:endParaRPr lang="ru-RU" dirty="0"/>
          </a:p>
        </p:txBody>
      </p:sp>
      <p:pic>
        <p:nvPicPr>
          <p:cNvPr id="4099" name="Picture 3" descr="D:\Алена\дет.сад\сидим дома\IMG-20200406-WA002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Алена\дет.сад\сидим дома\IMG-20200406-WA001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792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9174863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D:\Алена\дет.сад\сидим дома\IMG-20200406-WA003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1054" y="-161081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Алена\дет.сад\сидим дома\IMG-20200406-WA000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76872"/>
            <a:ext cx="4038600" cy="3694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7544" y="4221088"/>
            <a:ext cx="38164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Видео материалы:</a:t>
            </a:r>
          </a:p>
          <a:p>
            <a:r>
              <a:rPr lang="ru-RU" sz="2800" dirty="0" err="1" smtClean="0">
                <a:hlinkClick r:id="rId5" action="ppaction://hlinkfile"/>
              </a:rPr>
              <a:t>Хамидулина</a:t>
            </a:r>
            <a:r>
              <a:rPr lang="ru-RU" sz="2800" dirty="0" smtClean="0">
                <a:hlinkClick r:id="rId5" action="ppaction://hlinkfile"/>
              </a:rPr>
              <a:t> </a:t>
            </a:r>
            <a:r>
              <a:rPr lang="ru-RU" sz="2800" dirty="0" err="1" smtClean="0">
                <a:hlinkClick r:id="rId5" action="ppaction://hlinkfile"/>
              </a:rPr>
              <a:t>Сафия</a:t>
            </a:r>
            <a:r>
              <a:rPr lang="ru-RU" sz="2800" dirty="0" smtClean="0">
                <a:hlinkClick r:id="rId5" action="ppaction://hlinkfile"/>
              </a:rPr>
              <a:t> </a:t>
            </a:r>
            <a:endParaRPr lang="ru-RU" sz="2800" dirty="0" smtClean="0"/>
          </a:p>
          <a:p>
            <a:r>
              <a:rPr lang="ru-RU" sz="2800" dirty="0" err="1" smtClean="0">
                <a:hlinkClick r:id="rId6" action="ppaction://hlinkfile"/>
              </a:rPr>
              <a:t>Дулькевич</a:t>
            </a:r>
            <a:r>
              <a:rPr lang="ru-RU" sz="2800" dirty="0" smtClean="0">
                <a:hlinkClick r:id="rId6" action="ppaction://hlinkfile"/>
              </a:rPr>
              <a:t> Варя</a:t>
            </a:r>
            <a:endParaRPr lang="ru-RU" sz="2800" dirty="0" smtClean="0"/>
          </a:p>
          <a:p>
            <a:r>
              <a:rPr lang="ru-RU" sz="2800" dirty="0" err="1" smtClean="0">
                <a:hlinkClick r:id="rId7" action="ppaction://hlinkfile"/>
              </a:rPr>
              <a:t>Козенева</a:t>
            </a:r>
            <a:r>
              <a:rPr lang="ru-RU" sz="2800" dirty="0" smtClean="0">
                <a:hlinkClick r:id="rId7" action="ppaction://hlinkfile"/>
              </a:rPr>
              <a:t> Таня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973460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«Бабочки»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ru-RU" dirty="0" smtClean="0"/>
              <a:t>Сегодня второй день нашего проекта. Прогноз погоды обещает нам теплый день. Именно в такие дни начинают появляться бабочки. И пока у нас нет возможности наблюдать за ними в природе, предлагаем поселить бабочек в каждый дом.</a:t>
            </a:r>
          </a:p>
          <a:p>
            <a:pPr algn="just"/>
            <a:r>
              <a:rPr lang="ru-RU" dirty="0" smtClean="0">
                <a:hlinkClick r:id="rId3" action="ppaction://hlinkfile"/>
              </a:rPr>
              <a:t>Стихи о бабочках</a:t>
            </a:r>
            <a:endParaRPr lang="ru-RU" dirty="0" smtClean="0"/>
          </a:p>
          <a:p>
            <a:pPr algn="just"/>
            <a:r>
              <a:rPr lang="ru-RU" dirty="0" smtClean="0">
                <a:hlinkClick r:id="rId4" action="ppaction://hlinkfile"/>
              </a:rPr>
              <a:t>Зарядка под музыку</a:t>
            </a:r>
            <a:endParaRPr lang="ru-RU" dirty="0" smtClean="0"/>
          </a:p>
          <a:p>
            <a:pPr algn="just"/>
            <a:r>
              <a:rPr lang="ru-RU" dirty="0" smtClean="0"/>
              <a:t>Современные компьютерные технологии</a:t>
            </a:r>
          </a:p>
          <a:p>
            <a:pPr marL="0" indent="0" algn="just">
              <a:buNone/>
            </a:pPr>
            <a:r>
              <a:rPr lang="en-US" dirty="0" smtClean="0"/>
              <a:t>https</a:t>
            </a:r>
            <a:r>
              <a:rPr lang="ru-RU" dirty="0" smtClean="0"/>
              <a:t>://</a:t>
            </a:r>
            <a:r>
              <a:rPr lang="en-US" dirty="0" smtClean="0"/>
              <a:t>seoi.net/butterfly/ </a:t>
            </a:r>
            <a:r>
              <a:rPr lang="ru-RU" dirty="0" smtClean="0"/>
              <a:t> </a:t>
            </a:r>
          </a:p>
          <a:p>
            <a:pPr algn="just"/>
            <a:r>
              <a:rPr lang="ru-RU" dirty="0" smtClean="0">
                <a:hlinkClick r:id="rId5" action="ppaction://hlinkfile"/>
              </a:rPr>
              <a:t>Творческая мастерская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388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совместной деятельности с родителями</a:t>
            </a:r>
            <a:endParaRPr lang="ru-RU" dirty="0"/>
          </a:p>
        </p:txBody>
      </p:sp>
      <p:pic>
        <p:nvPicPr>
          <p:cNvPr id="6146" name="Picture 2" descr="D:\Алена\дет.сад\сидим дома\IMG-20200407-WA001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Алена\дет.сад\сидим дома\IMG-20200407-WA001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24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D:\Алена\дет.сад\сидим дома\IMG-20200407-WA002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Алена\дет.сад\сидим дома\IMG-20200407-WA002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88640"/>
            <a:ext cx="293752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D:\Алена\дет.сад\сидим дома\IMG-20200407-WA004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6" r="8314"/>
          <a:stretch/>
        </p:blipFill>
        <p:spPr bwMode="auto">
          <a:xfrm>
            <a:off x="2727960" y="1788328"/>
            <a:ext cx="3169920" cy="5069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228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5" name="Picture 3" descr="D:\Алена\дет.сад\сидим дома\IMG-20200407-WA003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5" y="116632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D:\Алена\дет.сад\сидим дома\IMG-20200407-WA00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648" y="116632"/>
            <a:ext cx="3354710" cy="4524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D:\Алена\дет.сад\сидим дома\IMG-20200407-WA0043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4" r="4842"/>
          <a:stretch/>
        </p:blipFill>
        <p:spPr bwMode="auto">
          <a:xfrm>
            <a:off x="3151997" y="2432861"/>
            <a:ext cx="2798048" cy="4175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" y="4509120"/>
            <a:ext cx="3816424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Видео материалы:</a:t>
            </a:r>
          </a:p>
          <a:p>
            <a:r>
              <a:rPr lang="ru-RU" sz="2400" dirty="0" smtClean="0">
                <a:hlinkClick r:id="rId6" action="ppaction://hlinkfile"/>
              </a:rPr>
              <a:t>Шлыков Андрей</a:t>
            </a:r>
            <a:endParaRPr lang="ru-RU" sz="2400" dirty="0" smtClean="0"/>
          </a:p>
          <a:p>
            <a:r>
              <a:rPr lang="ru-RU" sz="2400" dirty="0" smtClean="0">
                <a:hlinkClick r:id="rId7" action="ppaction://hlinkfile"/>
              </a:rPr>
              <a:t>Букин Ярослав</a:t>
            </a:r>
            <a:endParaRPr lang="ru-RU" sz="2400" dirty="0" smtClean="0"/>
          </a:p>
          <a:p>
            <a:r>
              <a:rPr lang="ru-RU" sz="2400" dirty="0" err="1" smtClean="0">
                <a:hlinkClick r:id="rId8" action="ppaction://hlinkfile"/>
              </a:rPr>
              <a:t>Козенева</a:t>
            </a:r>
            <a:r>
              <a:rPr lang="ru-RU" sz="2400" dirty="0" smtClean="0">
                <a:hlinkClick r:id="rId8" action="ppaction://hlinkfile"/>
              </a:rPr>
              <a:t> </a:t>
            </a:r>
            <a:r>
              <a:rPr lang="ru-RU" sz="2400" dirty="0" err="1" smtClean="0">
                <a:hlinkClick r:id="rId8" action="ppaction://hlinkfile"/>
              </a:rPr>
              <a:t>таня</a:t>
            </a:r>
            <a:endParaRPr lang="ru-RU" sz="2400" dirty="0" smtClean="0"/>
          </a:p>
          <a:p>
            <a:r>
              <a:rPr lang="ru-RU" sz="2400" dirty="0" err="1" smtClean="0">
                <a:hlinkClick r:id="rId9" action="ppaction://hlinkfile"/>
              </a:rPr>
              <a:t>Дулькевич</a:t>
            </a:r>
            <a:r>
              <a:rPr lang="ru-RU" sz="2400" dirty="0" smtClean="0">
                <a:hlinkClick r:id="rId9" action="ppaction://hlinkfile"/>
              </a:rPr>
              <a:t> Варя</a:t>
            </a:r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284484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«Верба»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Весна – это пора солнца и света. А ветка мимозы – это сотни маленьких солнышек в вашем доме, лучик света на вашем лице. Сегодня предлагаем поговорить о цветах и сделать с детками веточку мимозы.</a:t>
            </a:r>
          </a:p>
          <a:p>
            <a:r>
              <a:rPr lang="ru-RU" dirty="0" smtClean="0">
                <a:hlinkClick r:id="rId3" action="ppaction://hlinkfile"/>
              </a:rPr>
              <a:t>Видео как распускаются цветы</a:t>
            </a:r>
            <a:endParaRPr lang="ru-RU" dirty="0" smtClean="0"/>
          </a:p>
          <a:p>
            <a:r>
              <a:rPr lang="ru-RU" dirty="0" smtClean="0">
                <a:hlinkClick r:id="rId4" action="ppaction://hlinkfile"/>
              </a:rPr>
              <a:t>Экспериментальная деятельность</a:t>
            </a:r>
            <a:endParaRPr lang="ru-RU" dirty="0" smtClean="0"/>
          </a:p>
          <a:p>
            <a:r>
              <a:rPr lang="ru-RU" dirty="0" smtClean="0">
                <a:hlinkClick r:id="rId5" action="ppaction://hlinkfile"/>
              </a:rPr>
              <a:t>Физкультминутка</a:t>
            </a:r>
            <a:endParaRPr lang="ru-RU" dirty="0" smtClean="0"/>
          </a:p>
          <a:p>
            <a:r>
              <a:rPr lang="ru-RU" dirty="0" smtClean="0">
                <a:hlinkClick r:id="rId6" action="ppaction://hlinkfile"/>
              </a:rPr>
              <a:t>Музыкальное слушание</a:t>
            </a:r>
            <a:endParaRPr lang="ru-RU" dirty="0" smtClean="0"/>
          </a:p>
          <a:p>
            <a:r>
              <a:rPr lang="ru-RU" dirty="0" smtClean="0"/>
              <a:t>Творческая мастерская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597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Результаты совместной деятельности с родителями</a:t>
            </a:r>
          </a:p>
        </p:txBody>
      </p:sp>
      <p:pic>
        <p:nvPicPr>
          <p:cNvPr id="9218" name="Picture 2" descr="D:\Алена\дет.сад\сидим дома\IMG-20200408-WA001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46" y="1600200"/>
            <a:ext cx="358010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Алена\дет.сад\сидим дома\IMG-20200408-WA001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9380" y="1600200"/>
            <a:ext cx="3716239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1816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D:\Алена\дет.сад\сидим дома\IMG-20200408-WA002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D:\Алена\дет.сад\сидим дома\IMG-20200408-WA002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8864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D:\Алена\дет.сад\сидим дома\IMG-20200408-WA003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715" y="2564904"/>
            <a:ext cx="3005826" cy="4007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68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D:\Алена\дет.сад\сидим дома\IMG-20200408-WA003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43197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D:\Алена\дет.сад\сидим дома\IMG-20200408-WA004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8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D:\Алена\дет.сад\сидим дома\IMG-20200408-WA004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250163"/>
            <a:ext cx="3455876" cy="4607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0" y="4870746"/>
            <a:ext cx="3816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Видео материалы:</a:t>
            </a:r>
          </a:p>
          <a:p>
            <a:r>
              <a:rPr lang="ru-RU" sz="2800" dirty="0" err="1" smtClean="0">
                <a:hlinkClick r:id="rId6" action="ppaction://hlinkfile"/>
              </a:rPr>
              <a:t>Козенева</a:t>
            </a:r>
            <a:r>
              <a:rPr lang="ru-RU" sz="2800" dirty="0" smtClean="0">
                <a:hlinkClick r:id="rId6" action="ppaction://hlinkfile"/>
              </a:rPr>
              <a:t> Таня</a:t>
            </a:r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63407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«Птички»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Весна с каждым днем все увереннее вступает в свои права. Птицы возвращаются в родные края. Со всех сторон мы слышим звонкие и красивые птичьи голоса.</a:t>
            </a:r>
          </a:p>
          <a:p>
            <a:r>
              <a:rPr lang="en-US" dirty="0" smtClean="0"/>
              <a:t>http//coneixelriu.museudelter.cat/</a:t>
            </a:r>
            <a:r>
              <a:rPr lang="en-US" dirty="0" err="1" smtClean="0"/>
              <a:t>ocells.pgp</a:t>
            </a:r>
            <a:r>
              <a:rPr lang="en-US" dirty="0" smtClean="0"/>
              <a:t> </a:t>
            </a:r>
          </a:p>
          <a:p>
            <a:r>
              <a:rPr lang="en-US" dirty="0" smtClean="0"/>
              <a:t>http//rodnaya-tropinka.ru/</a:t>
            </a:r>
            <a:r>
              <a:rPr lang="en-US" dirty="0" err="1" smtClean="0"/>
              <a:t>skazka</a:t>
            </a:r>
            <a:r>
              <a:rPr lang="en-US" dirty="0" smtClean="0"/>
              <a:t>-o-</a:t>
            </a:r>
            <a:r>
              <a:rPr lang="en-US" dirty="0" err="1" smtClean="0"/>
              <a:t>zimuyshhih</a:t>
            </a:r>
            <a:r>
              <a:rPr lang="en-US" dirty="0" smtClean="0"/>
              <a:t>-</a:t>
            </a:r>
            <a:r>
              <a:rPr lang="en-US" dirty="0" err="1" smtClean="0"/>
              <a:t>i-pereletnyh-ptitsah</a:t>
            </a:r>
            <a:endParaRPr lang="en-US" dirty="0" smtClean="0"/>
          </a:p>
          <a:p>
            <a:r>
              <a:rPr lang="ru-RU" dirty="0" smtClean="0"/>
              <a:t>Творческая мастерская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697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совместной деятельности с родителями</a:t>
            </a:r>
            <a:endParaRPr lang="ru-RU" dirty="0"/>
          </a:p>
        </p:txBody>
      </p:sp>
      <p:pic>
        <p:nvPicPr>
          <p:cNvPr id="1026" name="Picture 2" descr="D:\Алена\дет.сад\сидим дома\IMG-20200409-WA005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Алена\дет.сад\сидим дома\IMG-20200409-WA0048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6" r="8471"/>
          <a:stretch/>
        </p:blipFill>
        <p:spPr bwMode="auto">
          <a:xfrm>
            <a:off x="6156176" y="1484784"/>
            <a:ext cx="25908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Алена\дет.сад\сидим дома\IMG-20200409-WA004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71" b="13154"/>
          <a:stretch/>
        </p:blipFill>
        <p:spPr bwMode="auto">
          <a:xfrm>
            <a:off x="3203848" y="1844824"/>
            <a:ext cx="2803058" cy="404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22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Алена\дет.сад\сидим дома\IMG-20200409-WA003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76672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Алена\дет.сад\сидим дома\IMG-20200409-WA004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312" y="3717032"/>
            <a:ext cx="3750568" cy="281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D:\Алена\дет.сад\сидим дома\IMG-20200409-WA002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76672"/>
            <a:ext cx="4038600" cy="294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113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D:\Алена\дет.сад\сидим дома\IMG-20200409-WA002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D:\Алена\дет.сад\сидим дома\IMG-20200409-WA0034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21" r="30444"/>
          <a:stretch/>
        </p:blipFill>
        <p:spPr bwMode="auto">
          <a:xfrm>
            <a:off x="5652120" y="260648"/>
            <a:ext cx="298324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Алена\дет.сад\сидим дома\IMG-20200409-WA00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780104"/>
            <a:ext cx="3059832" cy="4079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481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D:\Алена\дет.сад\сидим дома\IMG-20200409-WA0013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61"/>
          <a:stretch/>
        </p:blipFill>
        <p:spPr bwMode="auto">
          <a:xfrm>
            <a:off x="1187624" y="260648"/>
            <a:ext cx="305975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Алена\дет.сад\сидим дома\IMG-20200409-WA00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60648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86000" y="52292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Видео материалы</a:t>
            </a:r>
            <a:r>
              <a:rPr lang="ru-RU" b="1" dirty="0" smtClean="0"/>
              <a:t>:</a:t>
            </a:r>
          </a:p>
          <a:p>
            <a:r>
              <a:rPr lang="ru-RU" b="1" dirty="0" err="1" smtClean="0">
                <a:hlinkClick r:id="rId5" action="ppaction://hlinkfile"/>
              </a:rPr>
              <a:t>Козенева</a:t>
            </a:r>
            <a:r>
              <a:rPr lang="ru-RU" b="1" dirty="0" smtClean="0">
                <a:hlinkClick r:id="rId5" action="ppaction://hlinkfile"/>
              </a:rPr>
              <a:t> </a:t>
            </a:r>
            <a:r>
              <a:rPr lang="ru-RU" b="1" dirty="0">
                <a:hlinkClick r:id="rId5" action="ppaction://hlinkfile"/>
              </a:rPr>
              <a:t>Т</a:t>
            </a:r>
            <a:r>
              <a:rPr lang="ru-RU" b="1" dirty="0" smtClean="0">
                <a:hlinkClick r:id="rId5" action="ppaction://hlinkfile"/>
              </a:rPr>
              <a:t>аня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13415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4" descr="D:\Алена\дет.сад\сидим дома\IMG-20200409-WA00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96944" cy="6372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79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«Космос»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12 апреля один из главных праздников в нашей стране. Для детей это самый загадочный и даже волшебный праздник. Предлагаем сегодня поговорить о космосе. Вперед!!!</a:t>
            </a:r>
          </a:p>
          <a:p>
            <a:r>
              <a:rPr lang="ru-RU" dirty="0" smtClean="0"/>
              <a:t>//</a:t>
            </a:r>
            <a:r>
              <a:rPr lang="en-US" dirty="0" smtClean="0"/>
              <a:t>cosmos-online.ru</a:t>
            </a:r>
          </a:p>
          <a:p>
            <a:r>
              <a:rPr lang="en-US" dirty="0" smtClean="0"/>
              <a:t>//vk.com/video-162044382_456239154</a:t>
            </a:r>
          </a:p>
          <a:p>
            <a:r>
              <a:rPr lang="ru-RU" dirty="0" err="1" smtClean="0">
                <a:hlinkClick r:id="rId3" action="ppaction://hlinkfile"/>
              </a:rPr>
              <a:t>Мнемотаблица</a:t>
            </a:r>
            <a:endParaRPr lang="ru-RU" dirty="0" smtClean="0"/>
          </a:p>
          <a:p>
            <a:r>
              <a:rPr lang="ru-RU" dirty="0" smtClean="0">
                <a:hlinkClick r:id="rId4" action="ppaction://hlinkfile"/>
              </a:rPr>
              <a:t>Экспериментальная деятельность</a:t>
            </a:r>
            <a:endParaRPr lang="ru-RU" dirty="0" smtClean="0"/>
          </a:p>
          <a:p>
            <a:r>
              <a:rPr lang="ru-RU" dirty="0" err="1" smtClean="0">
                <a:hlinkClick r:id="rId5" action="ppaction://hlinkfile"/>
              </a:rPr>
              <a:t>Видеозарядка</a:t>
            </a:r>
            <a:r>
              <a:rPr lang="ru-RU" dirty="0" smtClean="0">
                <a:hlinkClick r:id="rId5" action="ppaction://hlinkfile"/>
              </a:rPr>
              <a:t> </a:t>
            </a:r>
            <a:endParaRPr lang="ru-RU" dirty="0" smtClean="0"/>
          </a:p>
          <a:p>
            <a:r>
              <a:rPr lang="ru-RU" dirty="0" smtClean="0"/>
              <a:t>Творческая мастерская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66604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D:\Алена\дет.сад\сидим дома\IMG-20200409-WA0025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88640"/>
            <a:ext cx="4608512" cy="6527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140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совместной деятельности с родителями</a:t>
            </a:r>
            <a:endParaRPr lang="ru-RU" dirty="0"/>
          </a:p>
        </p:txBody>
      </p:sp>
      <p:pic>
        <p:nvPicPr>
          <p:cNvPr id="6146" name="Picture 2" descr="D:\Алена\дет.сад\сидим дома\IMG-20200413-WA001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Алена\дет.сад\сидим дома\IMG-20200411-WA000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53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D:\Алена\дет.сад\сидим дома\IMG-20200411-WA000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3780420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Алена\дет.сад\сидим дома\IMG-20200410-WA002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764704"/>
            <a:ext cx="3726414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3323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D:\Алена\дет.сад\сидим дома\IMG-20200410-WA002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4704"/>
            <a:ext cx="3563858" cy="5001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D:\Алена\дет.сад\сидим дома\IMG-20200410-WA002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764704"/>
            <a:ext cx="3720728" cy="4960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5201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D:\Алена\дет.сад\сидим дома\IMG-20200410-WA001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4008760" cy="534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Алена\дет.сад\сидим дома\IMG-20200410-WA001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125" y="116632"/>
            <a:ext cx="4472426" cy="341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Алена\дет.сад\сидим дома\IMG-20200410-WA000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579181" y="2798986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22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D:\Алена\дет.сад\сидим дома\IMG-20200410-WA001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3864744" cy="5152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D:\Алена\дет.сад\сидим дома\IMG-20200410-WA001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0648"/>
            <a:ext cx="3826520" cy="510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286000" y="5452477"/>
            <a:ext cx="53103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Видео материалы</a:t>
            </a:r>
            <a:r>
              <a:rPr lang="ru-RU" b="1" dirty="0" smtClean="0"/>
              <a:t>:</a:t>
            </a:r>
          </a:p>
          <a:p>
            <a:r>
              <a:rPr lang="ru-RU" b="1" dirty="0" smtClean="0">
                <a:hlinkClick r:id="rId5" action="ppaction://hlinkfile"/>
              </a:rPr>
              <a:t>Рыболовлева Маша</a:t>
            </a:r>
            <a:endParaRPr lang="ru-RU" b="1" dirty="0" smtClean="0"/>
          </a:p>
          <a:p>
            <a:r>
              <a:rPr lang="ru-RU" b="1" dirty="0" smtClean="0">
                <a:hlinkClick r:id="rId6" action="ppaction://hlinkfile"/>
              </a:rPr>
              <a:t>Рыболовлева Маша – выход в открытый космос</a:t>
            </a:r>
            <a:endParaRPr lang="ru-RU" b="1" dirty="0" smtClean="0"/>
          </a:p>
          <a:p>
            <a:r>
              <a:rPr lang="ru-RU" b="1" dirty="0" err="1" smtClean="0">
                <a:hlinkClick r:id="rId7" action="ppaction://hlinkfile"/>
              </a:rPr>
              <a:t>Козенева</a:t>
            </a:r>
            <a:r>
              <a:rPr lang="ru-RU" b="1" dirty="0" smtClean="0">
                <a:hlinkClick r:id="rId7" action="ppaction://hlinkfile"/>
              </a:rPr>
              <a:t> Таня</a:t>
            </a:r>
            <a:endParaRPr lang="ru-RU" b="1" dirty="0" smtClean="0"/>
          </a:p>
          <a:p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5908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 неделя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6 день: «Животные весной»</a:t>
            </a:r>
          </a:p>
          <a:p>
            <a:r>
              <a:rPr lang="ru-RU" dirty="0" smtClean="0"/>
              <a:t>7 день: «Огород на окне»</a:t>
            </a:r>
          </a:p>
          <a:p>
            <a:r>
              <a:rPr lang="ru-RU" dirty="0" smtClean="0"/>
              <a:t>8 день: «Здоровье в порядке – спасибо зарядке»</a:t>
            </a:r>
          </a:p>
          <a:p>
            <a:r>
              <a:rPr lang="ru-RU" dirty="0" smtClean="0"/>
              <a:t>9 день: «Международный день цирка»</a:t>
            </a:r>
          </a:p>
          <a:p>
            <a:r>
              <a:rPr lang="ru-RU" dirty="0" smtClean="0"/>
              <a:t>10 день: «Пасха»</a:t>
            </a:r>
            <a:endParaRPr lang="ru-RU" dirty="0"/>
          </a:p>
        </p:txBody>
      </p:sp>
      <p:pic>
        <p:nvPicPr>
          <p:cNvPr id="1126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181" y="1600200"/>
            <a:ext cx="3136637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327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«Животные весной»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П</a:t>
            </a:r>
            <a:r>
              <a:rPr lang="ru-RU" dirty="0" smtClean="0"/>
              <a:t>оговорим о диких животных, ведь в лесу происходят большие изменения: просыпаются медведи, меняют шкурку зайцы, появляются детеныши у многих лесных зверей. Но сегодня мы предлагаем немного изменить форму работы. Дети любят играть в детский сад, так давайте поиграем вместе с ними с пользой. Сегодня мамы попробуют себя в роли воспитателя и проведут комплексное занятие. Все необходимые материалы мы предоставляем.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44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4525963"/>
          </a:xfrm>
        </p:spPr>
        <p:txBody>
          <a:bodyPr/>
          <a:lstStyle/>
          <a:p>
            <a:r>
              <a:rPr lang="ru-RU" dirty="0" smtClean="0">
                <a:hlinkClick r:id="rId3" action="ppaction://hlinkfile"/>
              </a:rPr>
              <a:t>Конспект занятия</a:t>
            </a:r>
            <a:endParaRPr lang="ru-RU" dirty="0" smtClean="0"/>
          </a:p>
          <a:p>
            <a:r>
              <a:rPr lang="en-US" dirty="0" smtClean="0">
                <a:hlinkClick r:id="rId4"/>
              </a:rPr>
              <a:t>https://youtu.be/kC0pLZrcHal</a:t>
            </a:r>
            <a:endParaRPr lang="en-US" dirty="0" smtClean="0"/>
          </a:p>
          <a:p>
            <a:r>
              <a:rPr lang="ru-RU" dirty="0" smtClean="0"/>
              <a:t>Творческая мастерская</a:t>
            </a:r>
            <a:endParaRPr lang="en-US" dirty="0" smtClean="0"/>
          </a:p>
          <a:p>
            <a:endParaRPr lang="ru-RU" dirty="0"/>
          </a:p>
        </p:txBody>
      </p:sp>
      <p:pic>
        <p:nvPicPr>
          <p:cNvPr id="12290" name="Picture 2" descr="https://www.bearstudy.org/website/images/stories/images/images-new/Honey_emerging_from_den_-_2010030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04864"/>
            <a:ext cx="6035824" cy="4526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311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совместной деятельности с родителями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2" name="Picture 2" descr="D:\Алена\дет.сад\сидим дома\IMG-20200413-WA001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5" b="9527"/>
          <a:stretch/>
        </p:blipFill>
        <p:spPr bwMode="auto">
          <a:xfrm>
            <a:off x="5076056" y="1508760"/>
            <a:ext cx="3227999" cy="4785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3194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D:\Алена\дет.сад\сидим дома\IMG-20200413-WA005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80728"/>
            <a:ext cx="3390936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Алена\дет.сад\сидим дома\IMG-20200413-WA006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0872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2644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D:\Алена\дет.сад\сидим дома\IMG-20200413-WA006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Алена\дет.сад\сидим дома\IMG-20200413-WA006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0648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Алена\дет.сад\сидим дома\IMG-20200413-WA0058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81" b="33769"/>
          <a:stretch/>
        </p:blipFill>
        <p:spPr bwMode="auto">
          <a:xfrm>
            <a:off x="2699792" y="3124200"/>
            <a:ext cx="34290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051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D:\Алена\дет.сад\сидим дома\IMG-20200413-WA006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24744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Алена\дет.сад\сидим дома\IMG-20200414-WA001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419808" y="-155110"/>
            <a:ext cx="2542318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Алена\дет.сад\сидим дома\IMG-20200414-WA001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933056"/>
            <a:ext cx="4367808" cy="2456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191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D:\Алена\дет.сад\сидим дома\IMG-20200413-WA005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513809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Алена\дет.сад\сидим дома\IMG-20200413-WA005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528" y="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Алена\дет.сад\сидим дома\IMG-20200413-WA005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117551"/>
            <a:ext cx="3301456" cy="4780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23528" y="5085184"/>
            <a:ext cx="5310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Видео материалы</a:t>
            </a:r>
            <a:r>
              <a:rPr lang="ru-RU" b="1" dirty="0" smtClean="0"/>
              <a:t>:</a:t>
            </a:r>
          </a:p>
          <a:p>
            <a:r>
              <a:rPr lang="ru-RU" b="1" dirty="0" err="1" smtClean="0">
                <a:hlinkClick r:id="rId6" action="ppaction://hlinkfile"/>
              </a:rPr>
              <a:t>Козенева</a:t>
            </a:r>
            <a:r>
              <a:rPr lang="ru-RU" b="1" dirty="0" smtClean="0">
                <a:hlinkClick r:id="rId6" action="ppaction://hlinkfile"/>
              </a:rPr>
              <a:t> Таня</a:t>
            </a:r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354751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«Огород на окне»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Сегодня мы предлагаем тему «Огород на окне». Можно вместе с ребенком посадить лук, овощи, которые можно будет посадить на огороде. Представляете, как обрадуется ребенок, когда увидит первый росток! А сколько гордости будет, когда сорвет веточку укропа для семейного салата.</a:t>
            </a:r>
          </a:p>
          <a:p>
            <a:r>
              <a:rPr lang="en-US" dirty="0" smtClean="0">
                <a:hlinkClick r:id="rId3"/>
              </a:rPr>
              <a:t>http://vk.com/video-1133996_456239156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(</a:t>
            </a:r>
            <a:r>
              <a:rPr lang="ru-RU" dirty="0" smtClean="0"/>
              <a:t>увлекательное занятие)</a:t>
            </a:r>
            <a:endParaRPr lang="en-US" dirty="0" smtClean="0"/>
          </a:p>
          <a:p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vk.com/wall-11512225_137630</a:t>
            </a:r>
            <a:r>
              <a:rPr lang="en-US" dirty="0" smtClean="0"/>
              <a:t>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(эксперимент с листьями пекинской капусты)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480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332655"/>
            <a:ext cx="5472609" cy="4104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3" y="3104964"/>
            <a:ext cx="5004048" cy="3753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786080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m0-tub-ru.yandex.net/i?id=397cd1c8b43972d8f6de7d39b602a21c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6544"/>
            <a:ext cx="8280920" cy="6249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619753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совместной деятельности с родителями</a:t>
            </a:r>
            <a:endParaRPr lang="ru-RU" dirty="0"/>
          </a:p>
        </p:txBody>
      </p:sp>
      <p:pic>
        <p:nvPicPr>
          <p:cNvPr id="4098" name="Picture 2" descr="D:\Алена\дет.сад\сидим дома\IMG-20200414-WA000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Алена\дет.сад\сидим дома\IMG-20200414-WA000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1348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D:\Алена\дет.сад\сидим дома\IMG-20200414-WA000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52736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Алена\дет.сад\сидим дома\IMG-20200414-WA001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052736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435878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Алена\дет.сад\сидим дома\IMG-20200414-WA003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166018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Алена\дет.сад\сидим дома\IMG-20200414-WA003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66018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408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Алена\дет.сад\сидим дома\IMG-20200415-WA00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703792"/>
            <a:ext cx="3065859" cy="5450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D:\Алена\дет.сад\сидим дома\IMG-20200415-WA000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572" y="649906"/>
            <a:ext cx="3080395" cy="5476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7717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D:\Алена\дет.сад\сидим дома\IMG-20200414-WA0032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2" r="15450"/>
          <a:stretch/>
        </p:blipFill>
        <p:spPr bwMode="auto">
          <a:xfrm>
            <a:off x="655320" y="260648"/>
            <a:ext cx="268224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Алена\дет.сад\сидим дома\IMG-20200414-WA003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8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Алена\дет.сад\сидим дома\IMG-20200414-WA002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060848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75928" y="5237584"/>
            <a:ext cx="5310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Видеоматериалы: </a:t>
            </a:r>
          </a:p>
          <a:p>
            <a:r>
              <a:rPr lang="ru-RU" b="1" dirty="0" err="1" smtClean="0">
                <a:hlinkClick r:id="rId6" action="ppaction://hlinkfile"/>
              </a:rPr>
              <a:t>Дулькевич</a:t>
            </a:r>
            <a:r>
              <a:rPr lang="ru-RU" b="1" dirty="0" smtClean="0">
                <a:hlinkClick r:id="rId6" action="ppaction://hlinkfile"/>
              </a:rPr>
              <a:t> Варя</a:t>
            </a:r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249672039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dirty="0" smtClean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/>
            </a:r>
            <a:br>
              <a:rPr lang="ru-RU" dirty="0" smtClean="0">
                <a:solidFill>
                  <a:prstClr val="black"/>
                </a:solidFill>
                <a:latin typeface="+mn-lt"/>
                <a:ea typeface="+mn-ea"/>
                <a:cs typeface="+mn-cs"/>
              </a:rPr>
            </a:br>
            <a:r>
              <a:rPr lang="ru-RU" dirty="0" smtClean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«</a:t>
            </a:r>
            <a:r>
              <a:rPr lang="ru-RU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Здоровье в порядке – спасибо зарядке»</a:t>
            </a:r>
            <a:r>
              <a:rPr lang="ru-RU" sz="26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2600" dirty="0">
                <a:solidFill>
                  <a:prstClr val="black"/>
                </a:solidFill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Сегодня предлагаем вам заняться физическим развитием. Сколько радости доставляют подвижные </a:t>
            </a:r>
            <a:r>
              <a:rPr lang="ru-RU" dirty="0" err="1" smtClean="0"/>
              <a:t>иогры</a:t>
            </a:r>
            <a:r>
              <a:rPr lang="ru-RU" dirty="0" smtClean="0"/>
              <a:t> непоседам. Двигаясь, ребенок поднимает себе настроение. Веселые физкультминутки – это здоровье вашего ребенка.</a:t>
            </a:r>
          </a:p>
          <a:p>
            <a:r>
              <a:rPr lang="en-US" dirty="0" smtClean="0">
                <a:hlinkClick r:id="rId3"/>
              </a:rPr>
              <a:t>http://vk.com/wall-725118747_2796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(</a:t>
            </a:r>
            <a:r>
              <a:rPr lang="ru-RU" dirty="0" smtClean="0"/>
              <a:t>музыка для занятий физкультуры)</a:t>
            </a:r>
            <a:endParaRPr lang="en-US" dirty="0" smtClean="0"/>
          </a:p>
          <a:p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vk.com/wall-125213056_33634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(игры своими руками)</a:t>
            </a:r>
          </a:p>
          <a:p>
            <a:r>
              <a:rPr lang="ru-RU" dirty="0" smtClean="0">
                <a:hlinkClick r:id="rId5" action="ppaction://hlinkfile"/>
              </a:rPr>
              <a:t>Видеообращение от Ириски</a:t>
            </a:r>
            <a:endParaRPr lang="ru-RU" dirty="0" smtClean="0"/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742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02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171400"/>
            <a:ext cx="8229600" cy="1143000"/>
          </a:xfrm>
        </p:spPr>
        <p:txBody>
          <a:bodyPr/>
          <a:lstStyle/>
          <a:p>
            <a:r>
              <a:rPr lang="ru-RU" dirty="0" smtClean="0"/>
              <a:t>Спортивные достижения</a:t>
            </a:r>
            <a:endParaRPr lang="ru-RU" dirty="0"/>
          </a:p>
        </p:txBody>
      </p:sp>
      <p:pic>
        <p:nvPicPr>
          <p:cNvPr id="9218" name="Picture 2" descr="D:\Алена\дет.сад\сидим дома\IMG-20200415-WA000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" y="805978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Алена\дет.сад\сидим дома\IMG-20200415-WA001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529" y="620688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D:\Алена\дет.сад\сидим дома\IMG-20200416-WA001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114" y="2961064"/>
            <a:ext cx="2897814" cy="3863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141153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99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D:\Алена\дет.сад\сидим дома\IMG-20200415-WA001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D:\Алена\дет.сад\сидим дома\IMG-20200415-WA001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920" y="620688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915816" y="5229200"/>
            <a:ext cx="53103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Видео материалы</a:t>
            </a:r>
            <a:r>
              <a:rPr lang="ru-RU" b="1" dirty="0" smtClean="0"/>
              <a:t>:</a:t>
            </a:r>
          </a:p>
          <a:p>
            <a:r>
              <a:rPr lang="ru-RU" b="1" dirty="0" err="1" smtClean="0">
                <a:hlinkClick r:id="rId5" action="ppaction://hlinkfile"/>
              </a:rPr>
              <a:t>Козенева</a:t>
            </a:r>
            <a:r>
              <a:rPr lang="ru-RU" b="1" dirty="0" smtClean="0">
                <a:hlinkClick r:id="rId5" action="ppaction://hlinkfile"/>
              </a:rPr>
              <a:t> Таня</a:t>
            </a:r>
            <a:endParaRPr lang="ru-RU" b="1" dirty="0" smtClean="0"/>
          </a:p>
          <a:p>
            <a:r>
              <a:rPr lang="ru-RU" b="1" dirty="0" smtClean="0">
                <a:hlinkClick r:id="rId6" action="ppaction://hlinkfile"/>
              </a:rPr>
              <a:t>Мастер класс от </a:t>
            </a:r>
            <a:r>
              <a:rPr lang="ru-RU" b="1" dirty="0" err="1" smtClean="0">
                <a:hlinkClick r:id="rId6" action="ppaction://hlinkfile"/>
              </a:rPr>
              <a:t>Тарбеева</a:t>
            </a:r>
            <a:r>
              <a:rPr lang="ru-RU" b="1" dirty="0" smtClean="0">
                <a:hlinkClick r:id="rId6" action="ppaction://hlinkfile"/>
              </a:rPr>
              <a:t> Захара</a:t>
            </a:r>
            <a:endParaRPr lang="ru-RU" b="1" dirty="0" smtClean="0"/>
          </a:p>
          <a:p>
            <a:r>
              <a:rPr lang="ru-RU" b="1" dirty="0" err="1" smtClean="0">
                <a:hlinkClick r:id="rId7" action="ppaction://hlinkfile"/>
              </a:rPr>
              <a:t>Дулькевич</a:t>
            </a:r>
            <a:r>
              <a:rPr lang="ru-RU" b="1" dirty="0" smtClean="0">
                <a:hlinkClick r:id="rId7" action="ppaction://hlinkfile"/>
              </a:rPr>
              <a:t> Варя</a:t>
            </a:r>
            <a:endParaRPr lang="ru-RU" b="1" dirty="0" smtClean="0"/>
          </a:p>
          <a:p>
            <a:r>
              <a:rPr lang="ru-RU" b="1" dirty="0" smtClean="0">
                <a:hlinkClick r:id="rId8" action="ppaction://hlinkfile"/>
              </a:rPr>
              <a:t>Севостьянова Соня</a:t>
            </a:r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277169307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«Цирк»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/>
              <a:t>Сегодня международный день цирка. Необыкновенная атмосфера, завораживающая музыка, запах поп-корна, сладкой ваты и ожидание чего-то волшебного. Предлагаем сегодня взрослым вернуться в детство и от души повеселиться со своими детьми. Может быть вы превратите дом в арену цирка, оденетесь клоуном или выполните творческую работу. Сегодня все в ваших руках.</a:t>
            </a:r>
          </a:p>
          <a:p>
            <a:pPr algn="just"/>
            <a:r>
              <a:rPr lang="ru-RU" dirty="0" smtClean="0">
                <a:hlinkClick r:id="rId3" action="ppaction://hlinkfile"/>
              </a:rPr>
              <a:t>Караоке музыка</a:t>
            </a:r>
            <a:endParaRPr lang="ru-RU" dirty="0" smtClean="0"/>
          </a:p>
          <a:p>
            <a:pPr algn="just"/>
            <a:r>
              <a:rPr lang="ru-RU" dirty="0" smtClean="0">
                <a:hlinkClick r:id="rId4" action="ppaction://hlinkfile"/>
              </a:rPr>
              <a:t>Фокусы – видео от профессора </a:t>
            </a:r>
            <a:r>
              <a:rPr lang="ru-RU" dirty="0" err="1" smtClean="0">
                <a:hlinkClick r:id="rId4" action="ppaction://hlinkfile"/>
              </a:rPr>
              <a:t>Чудиковой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>
                <a:hlinkClick r:id="rId5" action="ppaction://hlinkfile"/>
              </a:rPr>
              <a:t>№1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>
                <a:hlinkClick r:id="rId6" action="ppaction://hlinkfile"/>
              </a:rPr>
              <a:t>№2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>
                <a:hlinkClick r:id="rId7" action="ppaction://hlinkfile"/>
              </a:rPr>
              <a:t>№3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7744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D:\Алена\дет.сад\сидим дома\img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8720"/>
            <a:ext cx="8756104" cy="4925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188562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совместной деятельности с родителями.</a:t>
            </a:r>
            <a:endParaRPr lang="ru-RU" dirty="0"/>
          </a:p>
        </p:txBody>
      </p:sp>
      <p:pic>
        <p:nvPicPr>
          <p:cNvPr id="1027" name="Picture 3" descr="D:\Алена\дет.сад\сидим дома\IMG-20200416-WA001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Алена\дет.сад\сидим дома\IMG-20200416-WA001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843881"/>
            <a:ext cx="4038600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637513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Алена\дет.сад\сидим дома\IMG-20200416-WA000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Алена\дет.сад\сидим дома\IMG-20200416-WA00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88640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Алена\дет.сад\сидим дома\IMG-20200416-WA000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610204"/>
            <a:ext cx="3185846" cy="4247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75928" y="5237584"/>
            <a:ext cx="53103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Видеоматериалы: </a:t>
            </a:r>
          </a:p>
          <a:p>
            <a:r>
              <a:rPr lang="ru-RU" b="1" dirty="0" smtClean="0">
                <a:hlinkClick r:id="rId6" action="ppaction://hlinkfile"/>
              </a:rPr>
              <a:t>Букин Ярослав</a:t>
            </a:r>
            <a:endParaRPr lang="ru-RU" b="1" dirty="0" smtClean="0"/>
          </a:p>
          <a:p>
            <a:r>
              <a:rPr lang="ru-RU" b="1" dirty="0" smtClean="0">
                <a:hlinkClick r:id="rId7" action="ppaction://hlinkfile"/>
              </a:rPr>
              <a:t>Севостьянова Соня</a:t>
            </a:r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50693057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«Пасха»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Дорогие наши ребята и их мамочки. Начинается горячая пора по подготовке к празднику Святой Пасхи. А как готовитесь Вы? Может быть Вы знаете оригинальный способ окраски яиц или готовы провести кулинарный мастер класс со своим ребенком. Ждем Ваши Пасхальные идеи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752250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D:\Алена\дет.сад\сидим дома\resiz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525" y="406400"/>
            <a:ext cx="4297363" cy="6043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609267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совместной деятельности с родителями</a:t>
            </a:r>
            <a:endParaRPr lang="ru-RU" dirty="0"/>
          </a:p>
        </p:txBody>
      </p:sp>
      <p:pic>
        <p:nvPicPr>
          <p:cNvPr id="1026" name="Picture 2" descr="D:\Алена\дет.сад\сидим дома\IMG-20200417-WA001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Алена\дет.сад\сидим дома\IMG-20200409-WA004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07854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Алена\дет.сад\сидим дома\IMG-20200417-WA001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3150766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Алена\дет.сад\сидим дома\IMG-20200417-WA001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204864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Алена\дет.сад\сидим дома\IMG-20200417-WA002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25"/>
          <a:stretch/>
        </p:blipFill>
        <p:spPr bwMode="auto">
          <a:xfrm>
            <a:off x="5940152" y="14578"/>
            <a:ext cx="3091448" cy="462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27547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D:\Алена\дет.сад\сидим дома\IMG-20200418-WA0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80728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Алена\дет.сад\сидим дома\IMG-20200418-WA000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96752"/>
            <a:ext cx="4038600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20575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D:\Алена\дет.сад\сидим дома\IMG-20200418-WA000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Алена\дет.сад\сидим дома\IMG-20200418-WA000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16632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Алена\дет.сад\сидим дома\IMG-20200418-WA001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720" y="1916832"/>
            <a:ext cx="2593809" cy="4611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16125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D:\Алена\дет.сад\сидим дома\IMG-20200418-WA001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4038600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D:\Алена\дет.сад\сидим дома\IMG-20200418-WA002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764704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523950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D:\Алена\дет.сад\сидим дома\IMG-20200419-WA000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Алена\дет.сад\сидим дома\IMG-20200419-WA000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16632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Алена\дет.сад\сидим дома\IMG-20200419-WA000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244552"/>
            <a:ext cx="4151065" cy="357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51520" y="5237583"/>
            <a:ext cx="5310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Видеоматериалы: </a:t>
            </a:r>
          </a:p>
          <a:p>
            <a:r>
              <a:rPr lang="ru-RU" b="1" dirty="0" err="1" smtClean="0">
                <a:hlinkClick r:id="rId6" action="ppaction://hlinkfile"/>
              </a:rPr>
              <a:t>Дулькевич</a:t>
            </a:r>
            <a:r>
              <a:rPr lang="ru-RU" b="1" dirty="0" smtClean="0">
                <a:hlinkClick r:id="rId6" action="ppaction://hlinkfile"/>
              </a:rPr>
              <a:t> Варя</a:t>
            </a:r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314557649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Радужная акция «Мы справимся с вирусом»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Началась 4 неделя самоизоляции и по-прежнему нас просят не выходить из дома. Но это обязательно закончится и двери нашей группы вновь будут открыты.  Сегодня мы предлагаем поддержать акцию профсоюза «Мы справимся с вирусом». Дети рисуют, делают аппликацию Радуги и клеят на окно, в знак того, что мы обязательно справимся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013842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совместной деятельности с родителями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7200" y="2348706"/>
            <a:ext cx="4038600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 descr="D:\Алена\дет.сад\сидим дома\IMG-20200420-WA000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843881"/>
            <a:ext cx="4038600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905273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D:\Алена\дет.сад\сидим дома\IMG-20200420-WA000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D:\Алена\дет.сад\сидим дома\IMG-20200421-WA001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3" b="18981"/>
          <a:stretch/>
        </p:blipFill>
        <p:spPr bwMode="auto">
          <a:xfrm>
            <a:off x="5724128" y="188640"/>
            <a:ext cx="3305966" cy="425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D:\Алена\дет.сад\сидим дома\IMG-20200421-WA000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332037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51520" y="5237583"/>
            <a:ext cx="5310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Видеоматериалы: </a:t>
            </a:r>
            <a:endParaRPr lang="ru-RU" b="1" dirty="0"/>
          </a:p>
          <a:p>
            <a:r>
              <a:rPr lang="ru-RU" b="1" dirty="0" err="1" smtClean="0">
                <a:hlinkClick r:id="rId6" action="ppaction://hlinkfile"/>
              </a:rPr>
              <a:t>Дулькевич</a:t>
            </a:r>
            <a:r>
              <a:rPr lang="ru-RU" b="1" dirty="0" smtClean="0">
                <a:hlinkClick r:id="rId6" action="ppaction://hlinkfile"/>
              </a:rPr>
              <a:t> Варя</a:t>
            </a:r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259992301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«Как я помогаю маме»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Выполняя домашние обязанности ребенок чувствует себя необходимым  в семье, способный внести свой вклад в семейное благополучие и быть полноправным членом семьи. А какие обязанности у наших ребят?</a:t>
            </a:r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89417882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D:\Алена\дет.сад\сидим дома\IMG-20200421-WA00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91440"/>
            <a:ext cx="8866571" cy="664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012326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Алена\дет.сад\сидим дома\IMG-20200421-WA0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538531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Маленькие помощники</a:t>
            </a:r>
            <a:endParaRPr lang="ru-RU" dirty="0"/>
          </a:p>
        </p:txBody>
      </p:sp>
      <p:pic>
        <p:nvPicPr>
          <p:cNvPr id="12290" name="Picture 2" descr="D:\Алена\дет.сад\сидим дома\IMG-20200421-WA000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57" y="1600200"/>
            <a:ext cx="3664085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D:\Алена\дет.сад\сидим дома\IMG-20200421-WA001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843881"/>
            <a:ext cx="4038600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72337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D:\Алена\дет.сад\сидим дома\IMG-20200421-WA002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D:\Алена\дет.сад\сидим дома\IMG-20200421-WA002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8864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D:\Алена\дет.сад\сидим дома\IMG-20200421-WA002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136723"/>
            <a:ext cx="2771800" cy="369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014720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D:\Алена\дет.сад\сидим дома\IMG-20200421-WA001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75968" y="5511402"/>
            <a:ext cx="5310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Видеоматериалы: </a:t>
            </a:r>
          </a:p>
          <a:p>
            <a:r>
              <a:rPr lang="ru-RU" b="1" dirty="0" err="1" smtClean="0">
                <a:hlinkClick r:id="rId4" action="ppaction://hlinkfile"/>
              </a:rPr>
              <a:t>Дулькевич</a:t>
            </a:r>
            <a:r>
              <a:rPr lang="ru-RU" b="1" dirty="0" smtClean="0">
                <a:hlinkClick r:id="rId4" action="ppaction://hlinkfile"/>
              </a:rPr>
              <a:t> Варя</a:t>
            </a:r>
            <a:endParaRPr lang="ru-RU" b="1" dirty="0" smtClean="0"/>
          </a:p>
        </p:txBody>
      </p:sp>
      <p:pic>
        <p:nvPicPr>
          <p:cNvPr id="1027" name="Picture 3" descr="D:\Алена\дет.сад\сидим дома\IMG-20200421-WA003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1136" y="2418184"/>
            <a:ext cx="3329862" cy="4439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Алена\дет.сад\сидим дома\IMG-20200421-WA003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537" y="260648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69058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Мама, папа, я  - ПДД знающая семья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 smtClean="0"/>
              <a:t>Современная жизнь наполнена движением,  а улицы наполнены автомобильным транспортом. Дети активны и любознательны. Поэтому нужно учить их быть очень осторожными, чтобы не стать жертвами ДТП.</a:t>
            </a:r>
          </a:p>
          <a:p>
            <a:pPr algn="just"/>
            <a:r>
              <a:rPr lang="ru-RU" dirty="0" smtClean="0">
                <a:hlinkClick r:id="rId3" action="ppaction://hlinkfile"/>
              </a:rPr>
              <a:t>Видеообращение от Ириски</a:t>
            </a:r>
            <a:endParaRPr lang="ru-RU" dirty="0" smtClean="0"/>
          </a:p>
          <a:p>
            <a:pPr algn="just"/>
            <a:r>
              <a:rPr lang="en-US" dirty="0" smtClean="0">
                <a:hlinkClick r:id="rId4"/>
              </a:rPr>
              <a:t>http://you.be/KsH1CkbfCUQ</a:t>
            </a:r>
            <a:r>
              <a:rPr lang="en-US" dirty="0" smtClean="0"/>
              <a:t> </a:t>
            </a:r>
          </a:p>
          <a:p>
            <a:pPr algn="just"/>
            <a:r>
              <a:rPr lang="en-US" dirty="0">
                <a:hlinkClick r:id="rId5"/>
              </a:rPr>
              <a:t>http://</a:t>
            </a:r>
            <a:r>
              <a:rPr lang="en-US" dirty="0" smtClean="0">
                <a:hlinkClick r:id="rId5"/>
              </a:rPr>
              <a:t>you.be/5EBAfrka25M</a:t>
            </a:r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 smtClean="0"/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474396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Алена\дет.сад\сидим дома\IMG-20200422-WA00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2572056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совместной деятельности с родителями</a:t>
            </a:r>
            <a:endParaRPr lang="ru-RU" dirty="0"/>
          </a:p>
        </p:txBody>
      </p:sp>
      <p:pic>
        <p:nvPicPr>
          <p:cNvPr id="3074" name="Picture 2" descr="D:\Алена\дет.сад\сидим дома\IMG-20200423-WA002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573" y="1600200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Алена\дет.сад\сидим дома\IMG-20200423-WA00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347864" y="6147548"/>
            <a:ext cx="23762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Видеоматериалы: </a:t>
            </a:r>
          </a:p>
          <a:p>
            <a:r>
              <a:rPr lang="ru-RU" b="1" dirty="0" smtClean="0">
                <a:hlinkClick r:id="rId5" action="ppaction://hlinkfile"/>
              </a:rPr>
              <a:t>Рыболовлева Маша</a:t>
            </a:r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223456167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Всемирный день книги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23 апреля Всемирный день книги. Предлагаем сегодня поговорить с детьми о любимых книгах и сказках. Ждем иллюстрации к любимым произведениям или рассказ вашего ребенка о любимой книге. А также можно выучить пальчиковую гимнастику или устроить семейную викторину по сказкам.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087550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Алена\дет.сад\сидим дома\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896198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Алена\дет.сад\сидим дома\0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96236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«Семейное чтение»</a:t>
            </a:r>
            <a:endParaRPr lang="ru-RU" dirty="0"/>
          </a:p>
        </p:txBody>
      </p:sp>
      <p:pic>
        <p:nvPicPr>
          <p:cNvPr id="6146" name="Picture 2" descr="D:\Алена\дет.сад\сидим дома\IMG-20200423-WA001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25458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Алена\дет.сад\сидим дома\IMG-20200423-WA001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556792"/>
            <a:ext cx="3384376" cy="2323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Алена\дет.сад\сидим дома\IMG-20200423-WA000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57"/>
          <a:stretch/>
        </p:blipFill>
        <p:spPr bwMode="auto">
          <a:xfrm>
            <a:off x="5004048" y="4005064"/>
            <a:ext cx="3754352" cy="2277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251255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D:\Алена\дет.сад\сидим дома\IMG-20200423-WA000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Алена\дет.сад\сидим дома\IMG-20200423-WA001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60648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347864" y="5301208"/>
            <a:ext cx="23762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Видеоматериалы: </a:t>
            </a:r>
          </a:p>
          <a:p>
            <a:r>
              <a:rPr lang="ru-RU" b="1" dirty="0" err="1" smtClean="0">
                <a:hlinkClick r:id="rId5" action="ppaction://hlinkfile"/>
              </a:rPr>
              <a:t>Хамидулина</a:t>
            </a:r>
            <a:r>
              <a:rPr lang="ru-RU" b="1" dirty="0" smtClean="0">
                <a:hlinkClick r:id="rId5" action="ppaction://hlinkfile"/>
              </a:rPr>
              <a:t> </a:t>
            </a:r>
            <a:r>
              <a:rPr lang="ru-RU" b="1" dirty="0" err="1" smtClean="0">
                <a:hlinkClick r:id="rId5" action="ppaction://hlinkfile"/>
              </a:rPr>
              <a:t>Сафия</a:t>
            </a:r>
            <a:endParaRPr lang="ru-RU" b="1" dirty="0" smtClean="0"/>
          </a:p>
          <a:p>
            <a:r>
              <a:rPr lang="ru-RU" b="1" dirty="0" smtClean="0">
                <a:hlinkClick r:id="rId6" action="ppaction://hlinkfile"/>
              </a:rPr>
              <a:t>Севостьянова Соня</a:t>
            </a:r>
            <a:endParaRPr lang="ru-RU" b="1" dirty="0" smtClean="0"/>
          </a:p>
          <a:p>
            <a:r>
              <a:rPr lang="ru-RU" b="1" dirty="0" smtClean="0">
                <a:hlinkClick r:id="rId7" action="ppaction://hlinkfile"/>
              </a:rPr>
              <a:t>Синельникова Вика</a:t>
            </a:r>
            <a:endParaRPr lang="ru-RU" b="1" dirty="0" smtClean="0"/>
          </a:p>
          <a:p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279756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пк\Desktop\d017e62ce37cc118d5aca102dba170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hlinkClick r:id="rId3" action="ppaction://hlinkfile"/>
              </a:rPr>
              <a:t>Видеообращение от воспитателей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220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</TotalTime>
  <Words>1477</Words>
  <Application>Microsoft Office PowerPoint</Application>
  <PresentationFormat>Экран (4:3)</PresentationFormat>
  <Paragraphs>182</Paragraphs>
  <Slides>84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84</vt:i4>
      </vt:variant>
    </vt:vector>
  </HeadingPairs>
  <TitlesOfParts>
    <vt:vector size="85" baseType="lpstr">
      <vt:lpstr>Тема Office</vt:lpstr>
      <vt:lpstr>Проект  «Сидим дома»</vt:lpstr>
      <vt:lpstr>Актуальность</vt:lpstr>
      <vt:lpstr>Цель </vt:lpstr>
      <vt:lpstr>Задачи </vt:lpstr>
      <vt:lpstr>Концепция проекта</vt:lpstr>
      <vt:lpstr>Предполагаемый результат</vt:lpstr>
      <vt:lpstr>Информация  проекте</vt:lpstr>
      <vt:lpstr>Презентация PowerPoint</vt:lpstr>
      <vt:lpstr>Подготовительный этап</vt:lpstr>
      <vt:lpstr>Основной этап</vt:lpstr>
      <vt:lpstr>1 неделя</vt:lpstr>
      <vt:lpstr>«Солнце» </vt:lpstr>
      <vt:lpstr>Результаты совместной деятельности с родителями</vt:lpstr>
      <vt:lpstr>Презентация PowerPoint</vt:lpstr>
      <vt:lpstr>«Бабочки»</vt:lpstr>
      <vt:lpstr>Результаты совместной деятельности с родителями</vt:lpstr>
      <vt:lpstr>Презентация PowerPoint</vt:lpstr>
      <vt:lpstr>Презентация PowerPoint</vt:lpstr>
      <vt:lpstr>«Верба»</vt:lpstr>
      <vt:lpstr>Результаты совместной деятельности с родителями</vt:lpstr>
      <vt:lpstr>Презентация PowerPoint</vt:lpstr>
      <vt:lpstr>Презентация PowerPoint</vt:lpstr>
      <vt:lpstr>«Птички»</vt:lpstr>
      <vt:lpstr>Результаты совместной деятельности с родителями</vt:lpstr>
      <vt:lpstr>Презентация PowerPoint</vt:lpstr>
      <vt:lpstr>Презентация PowerPoint</vt:lpstr>
      <vt:lpstr>Презентация PowerPoint</vt:lpstr>
      <vt:lpstr>Презентация PowerPoint</vt:lpstr>
      <vt:lpstr>«Космос»</vt:lpstr>
      <vt:lpstr>Презентация PowerPoint</vt:lpstr>
      <vt:lpstr>Результаты совместной деятельности с родителями</vt:lpstr>
      <vt:lpstr>Презентация PowerPoint</vt:lpstr>
      <vt:lpstr>Презентация PowerPoint</vt:lpstr>
      <vt:lpstr>Презентация PowerPoint</vt:lpstr>
      <vt:lpstr>Презентация PowerPoint</vt:lpstr>
      <vt:lpstr>2 неделя</vt:lpstr>
      <vt:lpstr>«Животные весной»</vt:lpstr>
      <vt:lpstr>Презентация PowerPoint</vt:lpstr>
      <vt:lpstr>Результаты совместной деятельности с родителями</vt:lpstr>
      <vt:lpstr>Презентация PowerPoint</vt:lpstr>
      <vt:lpstr>Презентация PowerPoint</vt:lpstr>
      <vt:lpstr>Презентация PowerPoint</vt:lpstr>
      <vt:lpstr>Презентация PowerPoint</vt:lpstr>
      <vt:lpstr>«Огород на окне»</vt:lpstr>
      <vt:lpstr>Презентация PowerPoint</vt:lpstr>
      <vt:lpstr>Презентация PowerPoint</vt:lpstr>
      <vt:lpstr>Результаты совместной деятельности с родителями</vt:lpstr>
      <vt:lpstr>Презентация PowerPoint</vt:lpstr>
      <vt:lpstr>Презентация PowerPoint</vt:lpstr>
      <vt:lpstr>Презентация PowerPoint</vt:lpstr>
      <vt:lpstr>Презентация PowerPoint</vt:lpstr>
      <vt:lpstr> «Здоровье в порядке – спасибо зарядке» </vt:lpstr>
      <vt:lpstr>Спортивные достижения</vt:lpstr>
      <vt:lpstr>Презентация PowerPoint</vt:lpstr>
      <vt:lpstr>«Цирк»</vt:lpstr>
      <vt:lpstr>Презентация PowerPoint</vt:lpstr>
      <vt:lpstr>Результаты совместной деятельности с родителями.</vt:lpstr>
      <vt:lpstr>Презентация PowerPoint</vt:lpstr>
      <vt:lpstr>«Пасха»</vt:lpstr>
      <vt:lpstr>Презентация PowerPoint</vt:lpstr>
      <vt:lpstr>Результаты совместной деятельности с родителями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Радужная акция «Мы справимся с вирусом»</vt:lpstr>
      <vt:lpstr>Результаты совместной деятельности с родителями</vt:lpstr>
      <vt:lpstr>Презентация PowerPoint</vt:lpstr>
      <vt:lpstr>«Как я помогаю маме»</vt:lpstr>
      <vt:lpstr>Презентация PowerPoint</vt:lpstr>
      <vt:lpstr>Презентация PowerPoint</vt:lpstr>
      <vt:lpstr>Маленькие помощники</vt:lpstr>
      <vt:lpstr>Презентация PowerPoint</vt:lpstr>
      <vt:lpstr>Презентация PowerPoint</vt:lpstr>
      <vt:lpstr>Мама, папа, я  - ПДД знающая семья</vt:lpstr>
      <vt:lpstr>Презентация PowerPoint</vt:lpstr>
      <vt:lpstr>Результаты совместной деятельности с родителями</vt:lpstr>
      <vt:lpstr>Всемирный день книги</vt:lpstr>
      <vt:lpstr>Презентация PowerPoint</vt:lpstr>
      <vt:lpstr>Презентация PowerPoint</vt:lpstr>
      <vt:lpstr>«Семейное чтение»</vt:lpstr>
      <vt:lpstr>Презентация PowerPoint</vt:lpstr>
      <vt:lpstr>Видеообращение от воспитателей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«Сидим дома»</dc:title>
  <dc:creator>пк</dc:creator>
  <cp:lastModifiedBy>Некрасовы</cp:lastModifiedBy>
  <cp:revision>50</cp:revision>
  <dcterms:created xsi:type="dcterms:W3CDTF">2020-04-07T05:46:29Z</dcterms:created>
  <dcterms:modified xsi:type="dcterms:W3CDTF">2020-04-24T05:21:54Z</dcterms:modified>
</cp:coreProperties>
</file>