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3" r:id="rId2"/>
    <p:sldId id="278" r:id="rId3"/>
    <p:sldId id="274" r:id="rId4"/>
    <p:sldId id="277" r:id="rId5"/>
    <p:sldId id="276" r:id="rId6"/>
    <p:sldId id="275" r:id="rId7"/>
    <p:sldId id="279" r:id="rId8"/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7" r:id="rId17"/>
    <p:sldId id="264" r:id="rId18"/>
    <p:sldId id="265" r:id="rId19"/>
    <p:sldId id="266" r:id="rId20"/>
    <p:sldId id="272" r:id="rId21"/>
    <p:sldId id="268" r:id="rId22"/>
    <p:sldId id="269" r:id="rId23"/>
    <p:sldId id="271" r:id="rId24"/>
    <p:sldId id="270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>
        <p:scale>
          <a:sx n="70" d="100"/>
          <a:sy n="70" d="100"/>
        </p:scale>
        <p:origin x="-138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819B421-BF95-44E1-B07D-F98FF29A7BF7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CD425A8-6E45-4E4F-9EB7-710037C356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819B421-BF95-44E1-B07D-F98FF29A7BF7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CD425A8-6E45-4E4F-9EB7-710037C356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819B421-BF95-44E1-B07D-F98FF29A7BF7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CD425A8-6E45-4E4F-9EB7-710037C356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B421-BF95-44E1-B07D-F98FF29A7BF7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425A8-6E45-4E4F-9EB7-710037C356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B421-BF95-44E1-B07D-F98FF29A7BF7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425A8-6E45-4E4F-9EB7-710037C356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819B421-BF95-44E1-B07D-F98FF29A7BF7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CD425A8-6E45-4E4F-9EB7-710037C356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B421-BF95-44E1-B07D-F98FF29A7BF7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425A8-6E45-4E4F-9EB7-710037C356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819B421-BF95-44E1-B07D-F98FF29A7BF7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CD425A8-6E45-4E4F-9EB7-710037C356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819B421-BF95-44E1-B07D-F98FF29A7BF7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CD425A8-6E45-4E4F-9EB7-710037C356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B421-BF95-44E1-B07D-F98FF29A7BF7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425A8-6E45-4E4F-9EB7-710037C356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9B421-BF95-44E1-B07D-F98FF29A7BF7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425A8-6E45-4E4F-9EB7-710037C356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819B421-BF95-44E1-B07D-F98FF29A7BF7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CD425A8-6E45-4E4F-9EB7-710037C356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e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14546" y="3714752"/>
            <a:ext cx="6172200" cy="189436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Проект по познавательно исследовательской деятельности</a:t>
            </a:r>
            <a:br>
              <a:rPr lang="ru-RU" dirty="0" smtClean="0"/>
            </a:br>
            <a:r>
              <a:rPr lang="ru-RU" dirty="0" smtClean="0"/>
              <a:t> «Я исследователь»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5984" y="5486400"/>
            <a:ext cx="6172200" cy="1371600"/>
          </a:xfrm>
        </p:spPr>
        <p:txBody>
          <a:bodyPr/>
          <a:lstStyle/>
          <a:p>
            <a:r>
              <a:rPr lang="ru-RU" dirty="0" smtClean="0"/>
              <a:t>Подготовила воспитатель: </a:t>
            </a:r>
            <a:r>
              <a:rPr lang="ru-RU" dirty="0" err="1" smtClean="0"/>
              <a:t>Салимгалеева</a:t>
            </a:r>
            <a:r>
              <a:rPr lang="ru-RU" dirty="0" smtClean="0"/>
              <a:t> Р.А</a:t>
            </a:r>
            <a:endParaRPr lang="ru-RU" dirty="0"/>
          </a:p>
        </p:txBody>
      </p:sp>
      <p:pic>
        <p:nvPicPr>
          <p:cNvPr id="4" name="Рисунок 3" descr="293419_himik-p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56" y="357166"/>
            <a:ext cx="4953008" cy="35352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868874"/>
          </a:xfrm>
        </p:spPr>
        <p:txBody>
          <a:bodyPr>
            <a:normAutofit/>
          </a:bodyPr>
          <a:lstStyle/>
          <a:p>
            <a:r>
              <a:rPr lang="ru-RU" dirty="0" smtClean="0"/>
              <a:t>«Расскажи – и я забуду,</a:t>
            </a:r>
            <a:br>
              <a:rPr lang="ru-RU" dirty="0" smtClean="0"/>
            </a:br>
            <a:r>
              <a:rPr lang="ru-RU" dirty="0" smtClean="0"/>
              <a:t>покажи – и я запомню,</a:t>
            </a:r>
            <a:br>
              <a:rPr lang="ru-RU" dirty="0" smtClean="0"/>
            </a:br>
            <a:r>
              <a:rPr lang="ru-RU" dirty="0" smtClean="0"/>
              <a:t>дай попробовать – и я пойму».</a:t>
            </a:r>
            <a:br>
              <a:rPr lang="ru-RU" dirty="0" smtClean="0"/>
            </a:br>
            <a:r>
              <a:rPr lang="ru-RU" dirty="0" smtClean="0"/>
              <a:t>(Китайская народная мудрость.)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b="1" dirty="0" smtClean="0"/>
              <a:t> </a:t>
            </a:r>
            <a:endParaRPr lang="ru-RU" dirty="0" smtClean="0"/>
          </a:p>
          <a:p>
            <a:r>
              <a:rPr lang="ru-RU" sz="5600" b="1" u="sng" dirty="0" smtClean="0"/>
              <a:t>Тип проекта:</a:t>
            </a:r>
            <a:r>
              <a:rPr lang="ru-RU" sz="5600" b="1" dirty="0" smtClean="0"/>
              <a:t> </a:t>
            </a:r>
            <a:r>
              <a:rPr lang="ru-RU" sz="5600" dirty="0" smtClean="0"/>
              <a:t>краткосрочный, информационно – исследовательский.</a:t>
            </a:r>
          </a:p>
          <a:p>
            <a:r>
              <a:rPr lang="ru-RU" sz="5600" b="1" u="sng" dirty="0" smtClean="0"/>
              <a:t>По времени проведения: </a:t>
            </a:r>
            <a:r>
              <a:rPr lang="ru-RU" sz="5600" u="sng" dirty="0" smtClean="0"/>
              <a:t>1-2</a:t>
            </a:r>
            <a:r>
              <a:rPr lang="ru-RU" sz="5600" dirty="0" smtClean="0"/>
              <a:t> неделя февраля</a:t>
            </a:r>
          </a:p>
          <a:p>
            <a:r>
              <a:rPr lang="ru-RU" sz="5600" b="1" u="sng" dirty="0" smtClean="0"/>
              <a:t>Состав участников:</a:t>
            </a:r>
            <a:r>
              <a:rPr lang="ru-RU" sz="5600" dirty="0" smtClean="0"/>
              <a:t> групповой</a:t>
            </a:r>
          </a:p>
          <a:p>
            <a:r>
              <a:rPr lang="ru-RU" sz="5600" b="1" u="sng" dirty="0" smtClean="0"/>
              <a:t>Участники проекта</a:t>
            </a:r>
            <a:r>
              <a:rPr lang="ru-RU" sz="5600" dirty="0" smtClean="0"/>
              <a:t>: воспитатель, родители, дети подготовительной группы.</a:t>
            </a:r>
          </a:p>
          <a:p>
            <a:r>
              <a:rPr lang="ru-RU" sz="5600" b="1" u="sng" dirty="0" smtClean="0"/>
              <a:t>Интеграция образовательных областей:</a:t>
            </a:r>
            <a:r>
              <a:rPr lang="ru-RU" sz="5600" u="sng" dirty="0" smtClean="0"/>
              <a:t> </a:t>
            </a:r>
            <a:endParaRPr lang="ru-RU" sz="5600" dirty="0" smtClean="0"/>
          </a:p>
          <a:p>
            <a:pPr lvl="0"/>
            <a:r>
              <a:rPr lang="ru-RU" sz="5600" dirty="0" smtClean="0"/>
              <a:t>Познавательное развитие.</a:t>
            </a:r>
          </a:p>
          <a:p>
            <a:pPr lvl="0"/>
            <a:r>
              <a:rPr lang="ru-RU" sz="5600" dirty="0" smtClean="0"/>
              <a:t>Художественно-эстетическое развитие.</a:t>
            </a:r>
          </a:p>
          <a:p>
            <a:pPr lvl="0"/>
            <a:r>
              <a:rPr lang="ru-RU" sz="5600" dirty="0" smtClean="0"/>
              <a:t>Физическое развитие.</a:t>
            </a:r>
          </a:p>
          <a:p>
            <a:pPr lvl="0"/>
            <a:r>
              <a:rPr lang="ru-RU" sz="5600" dirty="0" smtClean="0"/>
              <a:t>Речевое развитие.</a:t>
            </a:r>
          </a:p>
          <a:p>
            <a:pPr lvl="0"/>
            <a:r>
              <a:rPr lang="ru-RU" sz="5600" dirty="0" smtClean="0"/>
              <a:t>Социально-коммуникативное развитие.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85728"/>
            <a:ext cx="8043890" cy="7286676"/>
          </a:xfrm>
        </p:spPr>
        <p:txBody>
          <a:bodyPr>
            <a:normAutofit/>
          </a:bodyPr>
          <a:lstStyle/>
          <a:p>
            <a:r>
              <a:rPr lang="ru-RU" sz="1600" b="1" u="sng" dirty="0" smtClean="0"/>
              <a:t>Актуальность и значимость:</a:t>
            </a:r>
            <a:r>
              <a:rPr lang="ru-RU" sz="1600" b="1" dirty="0" smtClean="0"/>
              <a:t> </a:t>
            </a:r>
          </a:p>
          <a:p>
            <a:r>
              <a:rPr lang="ru-RU" sz="1600" dirty="0" smtClean="0"/>
              <a:t>В период дошкольного детства происходит зарождение первичного образа мира благодаря познавательной активности ребенка, имеющей свою специфику на каждом возрастном этапе. Развитие познавательного интереса к различным областям знаний и видам деятельности является одной из составляющих общего развития  ребенка,  успешности его обучения в школе. Интерес дошкольника к окружающему миру, желание освоить все новое - основа формирования этого качества. На протяжении всего дошкольного детства наряду с игровой деятельностью огромное значение в развитии личности ребенка имеет познавательная деятельность, как процесс усвоения знаний, умений, навыков.</a:t>
            </a:r>
            <a:r>
              <a:rPr lang="ru-RU" sz="1600" b="1" dirty="0" smtClean="0"/>
              <a:t> </a:t>
            </a:r>
            <a:r>
              <a:rPr lang="ru-RU" sz="1600" dirty="0" smtClean="0"/>
              <a:t>Главное достоинство метода экспериментирования заключается в том, что он дает детям реальные представления о различных сторонах изучаемого объекта, о его взаимоотношениях с другими объектами и со средой обитания. В процессе эксперимента идет обогащение памяти ребенка, активизируются его мыслительные процессы, так как постоянно возникает необходимость совершать операции анализа и синтеза, сравнения и классификации, обобщения и экстраполяции. Необходимость давать отчет об увиденном, формулировать обнаруженные закономерности и выводы стимулирует развитие речи.</a:t>
            </a:r>
            <a:r>
              <a:rPr lang="ru-RU" sz="1600" b="1" dirty="0" smtClean="0"/>
              <a:t> </a:t>
            </a:r>
            <a:r>
              <a:rPr lang="ru-RU" sz="1600" dirty="0" smtClean="0"/>
              <a:t>Детское экспериментирование как специально организованная деятельность способствует становлению целостной картины мира ребенка дошкольного возраста и основ культурного познания им окружающего мира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500042"/>
            <a:ext cx="7467600" cy="5786478"/>
          </a:xfrm>
        </p:spPr>
        <p:txBody>
          <a:bodyPr>
            <a:normAutofit fontScale="92500" lnSpcReduction="10000"/>
          </a:bodyPr>
          <a:lstStyle/>
          <a:p>
            <a:r>
              <a:rPr lang="ru-RU" sz="1500" b="1" u="sng" dirty="0" smtClean="0"/>
              <a:t>Цель:</a:t>
            </a:r>
            <a:r>
              <a:rPr lang="ru-RU" sz="1500" b="1" dirty="0" smtClean="0"/>
              <a:t> </a:t>
            </a:r>
            <a:r>
              <a:rPr lang="ru-RU" sz="1500" dirty="0" smtClean="0"/>
              <a:t>Развить творческую, познавательно – исследовательскую активность  дошкольников в процессе детского экспериментирования.</a:t>
            </a:r>
            <a:br>
              <a:rPr lang="ru-RU" sz="1500" dirty="0" smtClean="0"/>
            </a:br>
            <a:endParaRPr lang="ru-RU" sz="1500" b="1" dirty="0" smtClean="0"/>
          </a:p>
          <a:p>
            <a:r>
              <a:rPr lang="ru-RU" sz="1500" b="1" u="sng" dirty="0" smtClean="0"/>
              <a:t>Задачи:</a:t>
            </a:r>
            <a:endParaRPr lang="ru-RU" sz="1500" dirty="0" smtClean="0"/>
          </a:p>
          <a:p>
            <a:pPr lvl="1">
              <a:buNone/>
            </a:pPr>
            <a:r>
              <a:rPr lang="ru-RU" sz="1200" b="1" u="sng" dirty="0" smtClean="0"/>
              <a:t> 1.Образовательные:</a:t>
            </a:r>
            <a:r>
              <a:rPr lang="ru-RU" sz="1200" b="1" dirty="0" smtClean="0"/>
              <a:t> </a:t>
            </a:r>
            <a:endParaRPr lang="ru-RU" sz="1200" dirty="0" smtClean="0"/>
          </a:p>
          <a:p>
            <a:pPr lvl="0"/>
            <a:r>
              <a:rPr lang="ru-RU" sz="1500" dirty="0" smtClean="0"/>
              <a:t>Создать условия для формирования у ребенка целостной картины мира, окружающих его предметов и явлений.</a:t>
            </a:r>
          </a:p>
          <a:p>
            <a:pPr lvl="0"/>
            <a:r>
              <a:rPr lang="ru-RU" sz="1500" dirty="0" smtClean="0"/>
              <a:t>Формировать умение приобретать новую информацию через экспериментирование.</a:t>
            </a:r>
          </a:p>
          <a:p>
            <a:pPr lvl="0"/>
            <a:r>
              <a:rPr lang="ru-RU" sz="1500" dirty="0" smtClean="0"/>
              <a:t>Формировать умения детей делать выводы, на основе практического опыта и применять их в самостоятельной деятельности.</a:t>
            </a:r>
          </a:p>
          <a:p>
            <a:r>
              <a:rPr lang="ru-RU" sz="1500" dirty="0" smtClean="0"/>
              <a:t>Обеспечивать переход от предметно-практического действия к образно-символическому (схематизация, символизация связей и отношений между предметами и явлениями окружающего мира).</a:t>
            </a:r>
            <a:r>
              <a:rPr lang="ru-RU" sz="1500" b="1" u="sng" dirty="0" smtClean="0"/>
              <a:t> </a:t>
            </a:r>
          </a:p>
          <a:p>
            <a:r>
              <a:rPr lang="ru-RU" sz="1500" b="1" u="sng" dirty="0" smtClean="0"/>
              <a:t>2.Развивающие</a:t>
            </a:r>
            <a:r>
              <a:rPr lang="ru-RU" sz="1500" u="sng" dirty="0" smtClean="0"/>
              <a:t>:</a:t>
            </a:r>
            <a:r>
              <a:rPr lang="ru-RU" sz="1500" dirty="0" smtClean="0"/>
              <a:t> </a:t>
            </a:r>
          </a:p>
          <a:p>
            <a:pPr lvl="0"/>
            <a:r>
              <a:rPr lang="ru-RU" sz="1500" dirty="0" smtClean="0"/>
              <a:t>Развивать познавательную активность ребёнка, коммуникативные навыки, стремление к самостоятельному познанию и размышлению.</a:t>
            </a:r>
          </a:p>
          <a:p>
            <a:pPr lvl="0"/>
            <a:r>
              <a:rPr lang="ru-RU" sz="1500" dirty="0" smtClean="0"/>
              <a:t>Развивать интерес к исследовательскому поиску.</a:t>
            </a:r>
          </a:p>
          <a:p>
            <a:pPr lvl="0"/>
            <a:r>
              <a:rPr lang="ru-RU" sz="1500" dirty="0" smtClean="0"/>
              <a:t>Развивать способность устанавливать причинно-следственные связи на основе элементарного эксперимента и делать выводы.</a:t>
            </a:r>
          </a:p>
          <a:p>
            <a:pPr lvl="0"/>
            <a:r>
              <a:rPr lang="ru-RU" sz="1500" dirty="0" smtClean="0"/>
              <a:t>Обогащать словарный запас детей.</a:t>
            </a:r>
          </a:p>
          <a:p>
            <a:r>
              <a:rPr lang="ru-RU" sz="1500" dirty="0" smtClean="0"/>
              <a:t> </a:t>
            </a:r>
            <a:r>
              <a:rPr lang="ru-RU" sz="1500" b="1" u="sng" dirty="0" smtClean="0"/>
              <a:t>3.Воспитательные</a:t>
            </a:r>
            <a:r>
              <a:rPr lang="ru-RU" sz="1500" dirty="0" smtClean="0"/>
              <a:t>:</a:t>
            </a:r>
          </a:p>
          <a:p>
            <a:pPr lvl="0"/>
            <a:r>
              <a:rPr lang="ru-RU" sz="1500" dirty="0" smtClean="0"/>
              <a:t>Совершенствовать коммуникативные навыки, способность к сотрудничеству со сверстниками и педагогом.</a:t>
            </a:r>
          </a:p>
          <a:p>
            <a:pPr lvl="0"/>
            <a:endParaRPr lang="ru-RU" sz="14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3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300" b="1" u="sng" dirty="0" smtClean="0">
                <a:latin typeface="Times New Roman" pitchFamily="18" charset="0"/>
                <a:cs typeface="Times New Roman" pitchFamily="18" charset="0"/>
              </a:rPr>
              <a:t>Ожидаемый результат:</a:t>
            </a:r>
            <a:endParaRPr lang="ru-RU" dirty="0" smtClean="0"/>
          </a:p>
          <a:p>
            <a:pPr>
              <a:spcBef>
                <a:spcPts val="0"/>
              </a:spcBef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Формирование у детей предпосылок поисковой деятельности, интеллектуальной инициативы. Умение определять возможные методы решения проблемы с помощью взрослого, а затем и самостоятельно. Умение применять методы, способствующие решению поставленной задачи, с использованием различных вариантов. Желание пользоваться специальной терминологией, ведение конструктивной беседы в процессе совместной, а затем самостоятельной исследовательской деятельности. Рост уровня любознательности, наблюдательности. Активизация речи детей, словарный запас пополнить новыми понятиями. Желание самостоятельно делать выводы и выдвигать гипотезы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14290"/>
            <a:ext cx="7467600" cy="6259662"/>
          </a:xfrm>
        </p:spPr>
        <p:txBody>
          <a:bodyPr>
            <a:normAutofit fontScale="92500" lnSpcReduction="10000"/>
          </a:bodyPr>
          <a:lstStyle/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Этапы реализации проекта: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u="sng" dirty="0" smtClean="0">
                <a:latin typeface="Times New Roman" pitchFamily="18" charset="0"/>
                <a:cs typeface="Times New Roman" pitchFamily="18" charset="0"/>
              </a:rPr>
              <a:t>Подготовительный этап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Определение цели, задач, содержания проекта, прогнозирование результата.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Выстраивание системы работы по организации исследовательской деятельности детей.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Создание предметно – развивающей среды для проведения простейших опытов и экспериментов. 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Практический этап.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Реализация педагогического проекта.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u="sng" dirty="0" smtClean="0">
                <a:latin typeface="Times New Roman" pitchFamily="18" charset="0"/>
                <a:cs typeface="Times New Roman" pitchFamily="18" charset="0"/>
              </a:rPr>
              <a:t>Результат проекта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НОД «Вода. Круговорот воды в природе».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НОД «Свойства воздуха»</a:t>
            </a:r>
          </a:p>
          <a:p>
            <a:pPr lvl="0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Лэпбук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«Я исследователь»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Альбом проведения экспериментирования дома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Участие в викторине «Я исследователь»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Рисование</a:t>
            </a:r>
            <a:br>
              <a:rPr lang="ru-RU" dirty="0" smtClean="0"/>
            </a:br>
            <a:r>
              <a:rPr lang="ru-RU" dirty="0" smtClean="0"/>
              <a:t>«Выдувание кляксы»</a:t>
            </a:r>
            <a:br>
              <a:rPr lang="ru-RU" dirty="0" smtClean="0"/>
            </a:br>
            <a:r>
              <a:rPr lang="ru-RU" dirty="0" smtClean="0"/>
              <a:t>(техника рисования </a:t>
            </a:r>
            <a:r>
              <a:rPr lang="ru-RU" dirty="0" err="1" smtClean="0"/>
              <a:t>кляксография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5" name="Рисунок 4" descr="1fa13EUYXV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1571612"/>
            <a:ext cx="4317998" cy="242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FiB8RKdBzS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1500174"/>
            <a:ext cx="4500562" cy="25315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uvCTZZ1L7-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3108" y="4071942"/>
            <a:ext cx="4643438" cy="26119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E5mgudqcsY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4" y="-1"/>
            <a:ext cx="4000496" cy="28597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J9uIl09Ff2U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375150" cy="2901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t1dCX7T0e1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14752"/>
            <a:ext cx="4591261" cy="3143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uT3j4QA2sLM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9725" y="3643314"/>
            <a:ext cx="3944275" cy="32146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Конструирование</a:t>
            </a:r>
            <a:br>
              <a:rPr lang="ru-RU" dirty="0" smtClean="0"/>
            </a:br>
            <a:r>
              <a:rPr lang="ru-RU" dirty="0" smtClean="0"/>
              <a:t>«Кораблик на воде»</a:t>
            </a:r>
            <a:br>
              <a:rPr lang="ru-RU" dirty="0" smtClean="0"/>
            </a:br>
            <a:r>
              <a:rPr lang="ru-RU" dirty="0" smtClean="0"/>
              <a:t>(техника оригами)</a:t>
            </a:r>
            <a:endParaRPr lang="ru-RU" dirty="0"/>
          </a:p>
        </p:txBody>
      </p:sp>
      <p:pic>
        <p:nvPicPr>
          <p:cNvPr id="3" name="Рисунок 2" descr="a9S6r5b6On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357298"/>
            <a:ext cx="4572000" cy="2571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e2GdPD1Zvh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00174"/>
            <a:ext cx="4445031" cy="2500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xTeYyS15o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214819"/>
            <a:ext cx="4491141" cy="26431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X71aQTYvtWU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99011" y="4214818"/>
            <a:ext cx="4444989" cy="26431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791k99gR5oQ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3428992" cy="61010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FIz66swLehM.jpg"/>
          <p:cNvPicPr>
            <a:picLocks noChangeAspect="1"/>
          </p:cNvPicPr>
          <p:nvPr/>
        </p:nvPicPr>
        <p:blipFill>
          <a:blip r:embed="rId3"/>
          <a:srcRect r="11250"/>
          <a:stretch>
            <a:fillRect/>
          </a:stretch>
        </p:blipFill>
        <p:spPr>
          <a:xfrm>
            <a:off x="3643306" y="0"/>
            <a:ext cx="5500694" cy="30335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dc2W9uha2tg.jpg"/>
          <p:cNvPicPr>
            <a:picLocks noChangeAspect="1"/>
          </p:cNvPicPr>
          <p:nvPr/>
        </p:nvPicPr>
        <p:blipFill>
          <a:blip r:embed="rId4"/>
          <a:srcRect l="20312"/>
          <a:stretch>
            <a:fillRect/>
          </a:stretch>
        </p:blipFill>
        <p:spPr>
          <a:xfrm>
            <a:off x="3643306" y="2975167"/>
            <a:ext cx="5500694" cy="38828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Лепка рельефная </a:t>
            </a:r>
            <a:br>
              <a:rPr lang="ru-RU" dirty="0" smtClean="0"/>
            </a:br>
            <a:r>
              <a:rPr lang="ru-RU" dirty="0" smtClean="0"/>
              <a:t>«Парашют»</a:t>
            </a:r>
            <a:endParaRPr lang="ru-RU" dirty="0"/>
          </a:p>
        </p:txBody>
      </p:sp>
      <p:pic>
        <p:nvPicPr>
          <p:cNvPr id="3" name="Рисунок 2" descr="-L86YBu69aw.jpg"/>
          <p:cNvPicPr>
            <a:picLocks noChangeAspect="1"/>
          </p:cNvPicPr>
          <p:nvPr/>
        </p:nvPicPr>
        <p:blipFill>
          <a:blip r:embed="rId2"/>
          <a:srcRect t="5263" b="15789"/>
          <a:stretch>
            <a:fillRect/>
          </a:stretch>
        </p:blipFill>
        <p:spPr>
          <a:xfrm>
            <a:off x="-1" y="1214421"/>
            <a:ext cx="2928927" cy="41141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RDvzdI34doM.jpg"/>
          <p:cNvPicPr>
            <a:picLocks noChangeAspect="1"/>
          </p:cNvPicPr>
          <p:nvPr/>
        </p:nvPicPr>
        <p:blipFill>
          <a:blip r:embed="rId3"/>
          <a:srcRect t="9375" r="5519" b="14583"/>
          <a:stretch>
            <a:fillRect/>
          </a:stretch>
        </p:blipFill>
        <p:spPr>
          <a:xfrm>
            <a:off x="5857884" y="1142984"/>
            <a:ext cx="2893452" cy="41434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sR9oDw4WE3k.jpg"/>
          <p:cNvPicPr>
            <a:picLocks noChangeAspect="1"/>
          </p:cNvPicPr>
          <p:nvPr/>
        </p:nvPicPr>
        <p:blipFill>
          <a:blip r:embed="rId4"/>
          <a:srcRect t="7291" b="12500"/>
          <a:stretch>
            <a:fillRect/>
          </a:stretch>
        </p:blipFill>
        <p:spPr>
          <a:xfrm>
            <a:off x="3071802" y="3000372"/>
            <a:ext cx="2703104" cy="38576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Рисование </a:t>
            </a:r>
            <a:br>
              <a:rPr lang="ru-RU" dirty="0" smtClean="0"/>
            </a:br>
            <a:r>
              <a:rPr lang="ru-RU" dirty="0" smtClean="0"/>
              <a:t>«Какой бывает ветер»</a:t>
            </a:r>
            <a:endParaRPr lang="ru-RU" dirty="0"/>
          </a:p>
        </p:txBody>
      </p:sp>
      <p:pic>
        <p:nvPicPr>
          <p:cNvPr id="3" name="Рисунок 2" descr="msG-5YJ1rx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380" y="1357298"/>
            <a:ext cx="3857620" cy="28957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Xva4AAReZv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57298"/>
            <a:ext cx="3929058" cy="2864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ySWzuMt5XZ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3108" y="4214818"/>
            <a:ext cx="4714844" cy="26431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Рисование </a:t>
            </a:r>
            <a:br>
              <a:rPr lang="ru-RU" dirty="0" smtClean="0"/>
            </a:br>
            <a:r>
              <a:rPr lang="ru-RU" dirty="0" smtClean="0"/>
              <a:t>«Дождливый день»</a:t>
            </a:r>
            <a:endParaRPr lang="ru-RU" dirty="0"/>
          </a:p>
        </p:txBody>
      </p:sp>
      <p:pic>
        <p:nvPicPr>
          <p:cNvPr id="3" name="Рисунок 2" descr="ACdSdmIjI1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876" y="1428736"/>
            <a:ext cx="4429124" cy="28296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XodzNTW75N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28736"/>
            <a:ext cx="4071934" cy="28463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MMJCUJX-SjU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8794" y="4199075"/>
            <a:ext cx="4643470" cy="27577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dirty="0" smtClean="0"/>
              <a:t>НОД </a:t>
            </a:r>
            <a:br>
              <a:rPr lang="ru-RU" dirty="0" smtClean="0"/>
            </a:br>
            <a:r>
              <a:rPr lang="ru-RU" dirty="0" smtClean="0"/>
              <a:t>«Вода. Круговорот воды в природе».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amsJHcobjC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00108"/>
            <a:ext cx="1928794" cy="34317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cdYoFeZeLX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15267" y="928670"/>
            <a:ext cx="2328733" cy="41433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FTSJnzWIEC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85852" y="3143248"/>
            <a:ext cx="2248431" cy="37147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cIxn3odgvv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43504" y="2786058"/>
            <a:ext cx="2288582" cy="40719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ErK5-7J2NYw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86116" y="1000108"/>
            <a:ext cx="2284415" cy="4064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kzJEDcQzsqQ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357554" cy="4824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ihpKxoT5__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0"/>
            <a:ext cx="3428992" cy="48299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xtCHK7prSzE.jpg"/>
          <p:cNvPicPr>
            <a:picLocks noChangeAspect="1"/>
          </p:cNvPicPr>
          <p:nvPr/>
        </p:nvPicPr>
        <p:blipFill>
          <a:blip r:embed="rId4"/>
          <a:srcRect l="28906" r="5468"/>
          <a:stretch>
            <a:fillRect/>
          </a:stretch>
        </p:blipFill>
        <p:spPr>
          <a:xfrm>
            <a:off x="2071670" y="2755446"/>
            <a:ext cx="4786346" cy="41025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dirty="0" smtClean="0"/>
              <a:t>НОД </a:t>
            </a:r>
            <a:br>
              <a:rPr lang="ru-RU" dirty="0" smtClean="0"/>
            </a:br>
            <a:r>
              <a:rPr lang="ru-RU" dirty="0" smtClean="0"/>
              <a:t>«Свойства воздуха»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jols2p7oe2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0814" y="3857628"/>
            <a:ext cx="5043186" cy="30003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dPQ1ro0n4-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071546"/>
            <a:ext cx="4857752" cy="27324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1542478444_d9a0b383b78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072198" y="500042"/>
            <a:ext cx="2571736" cy="32975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pqCHvmQY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214810" cy="33575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i4yKFw75fQ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24" y="0"/>
            <a:ext cx="4714876" cy="33575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eKXZbteoKs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7356" y="3562922"/>
            <a:ext cx="5857916" cy="32950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9xN2bSD1j1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04" y="0"/>
            <a:ext cx="5714999" cy="32146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5n_wz16LEG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24" y="3429000"/>
            <a:ext cx="4714876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ERWOaFVD_z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357562"/>
            <a:ext cx="4433886" cy="35004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3297238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/>
              <a:t>Опытно-экспериментальная деятельность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«Реактивный шарик»</a:t>
            </a:r>
            <a:br>
              <a:rPr lang="ru-RU" sz="1600" dirty="0" smtClean="0"/>
            </a:br>
            <a:r>
              <a:rPr lang="ru-RU" sz="1600" dirty="0" smtClean="0"/>
              <a:t>«Сколько весит воздух»</a:t>
            </a:r>
            <a:br>
              <a:rPr lang="ru-RU" sz="1600" dirty="0" smtClean="0"/>
            </a:br>
            <a:r>
              <a:rPr lang="ru-RU" sz="1600" dirty="0" smtClean="0"/>
              <a:t>«Что быстрее упадет»</a:t>
            </a:r>
            <a:br>
              <a:rPr lang="ru-RU" sz="1600" dirty="0" smtClean="0"/>
            </a:br>
            <a:r>
              <a:rPr lang="ru-RU" sz="1600" dirty="0" smtClean="0"/>
              <a:t>«Волшебный стакан» </a:t>
            </a:r>
            <a:br>
              <a:rPr lang="ru-RU" sz="1600" dirty="0" smtClean="0"/>
            </a:br>
            <a:r>
              <a:rPr lang="ru-RU" sz="1600" dirty="0" smtClean="0"/>
              <a:t> </a:t>
            </a:r>
            <a:r>
              <a:rPr lang="ru-RU" sz="1600" b="1" dirty="0" smtClean="0"/>
              <a:t>Опытно-экспериментальная деятельность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«Тонет, не тонет»</a:t>
            </a:r>
            <a:br>
              <a:rPr lang="ru-RU" sz="1600" dirty="0" smtClean="0"/>
            </a:br>
            <a:r>
              <a:rPr lang="ru-RU" sz="1600" dirty="0" smtClean="0"/>
              <a:t>«Что растворяется в воде»</a:t>
            </a:r>
            <a:br>
              <a:rPr lang="ru-RU" sz="1600" dirty="0" smtClean="0"/>
            </a:br>
            <a:r>
              <a:rPr lang="ru-RU" sz="1600" dirty="0" smtClean="0"/>
              <a:t>«Свойства воды: прозрачная, безвкусная, без запаха»</a:t>
            </a:r>
            <a:br>
              <a:rPr lang="ru-RU" sz="1600" dirty="0" smtClean="0"/>
            </a:b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FoEXDFezYQ.jpg"/>
          <p:cNvPicPr>
            <a:picLocks noChangeAspect="1"/>
          </p:cNvPicPr>
          <p:nvPr/>
        </p:nvPicPr>
        <p:blipFill>
          <a:blip r:embed="rId2"/>
          <a:srcRect l="9266" t="28125" b="11458"/>
          <a:stretch>
            <a:fillRect/>
          </a:stretch>
        </p:blipFill>
        <p:spPr>
          <a:xfrm>
            <a:off x="0" y="0"/>
            <a:ext cx="3497292" cy="41434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 descr="1qcfddOw2h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907" y="3714698"/>
            <a:ext cx="5588093" cy="31433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eBne4EWVaK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5960" y="0"/>
            <a:ext cx="5588040" cy="3143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8-97j4_JR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83492"/>
            <a:ext cx="5643570" cy="3174508"/>
          </a:xfrm>
          <a:prstGeom prst="rect">
            <a:avLst/>
          </a:prstGeom>
        </p:spPr>
      </p:pic>
      <p:pic>
        <p:nvPicPr>
          <p:cNvPr id="3" name="Рисунок 2" descr="H2YVBs6qNp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24" y="71414"/>
            <a:ext cx="4698990" cy="33575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SLpQ44H5IG8.jpg"/>
          <p:cNvPicPr>
            <a:picLocks noChangeAspect="1"/>
          </p:cNvPicPr>
          <p:nvPr/>
        </p:nvPicPr>
        <p:blipFill>
          <a:blip r:embed="rId4"/>
          <a:srcRect l="16406" r="10937" b="6944"/>
          <a:stretch>
            <a:fillRect/>
          </a:stretch>
        </p:blipFill>
        <p:spPr>
          <a:xfrm>
            <a:off x="0" y="0"/>
            <a:ext cx="4357686" cy="35004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454390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15074" y="3429000"/>
            <a:ext cx="2376173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kcylzRvQV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786050" cy="49570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 descr="DAWLi9bgDf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0891" y="0"/>
            <a:ext cx="3213109" cy="57168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GMg8l_21VEw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488" y="1268206"/>
            <a:ext cx="3141671" cy="55897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7WyalaTE7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00042"/>
            <a:ext cx="5080035" cy="28575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 descr="HRtBFAd2AP8.jpg"/>
          <p:cNvPicPr>
            <a:picLocks noChangeAspect="1"/>
          </p:cNvPicPr>
          <p:nvPr/>
        </p:nvPicPr>
        <p:blipFill>
          <a:blip r:embed="rId3"/>
          <a:srcRect r="22972"/>
          <a:stretch>
            <a:fillRect/>
          </a:stretch>
        </p:blipFill>
        <p:spPr>
          <a:xfrm>
            <a:off x="5000629" y="3382678"/>
            <a:ext cx="4143372" cy="34753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293419_himik-pn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28" y="642918"/>
            <a:ext cx="3810034" cy="2719412"/>
          </a:xfrm>
          <a:prstGeom prst="rect">
            <a:avLst/>
          </a:prstGeom>
        </p:spPr>
      </p:pic>
      <p:pic>
        <p:nvPicPr>
          <p:cNvPr id="5" name="Рисунок 4" descr="cXOcyM_67gg.jpg"/>
          <p:cNvPicPr>
            <a:picLocks noChangeAspect="1"/>
          </p:cNvPicPr>
          <p:nvPr/>
        </p:nvPicPr>
        <p:blipFill>
          <a:blip r:embed="rId5"/>
          <a:srcRect r="19403"/>
          <a:stretch>
            <a:fillRect/>
          </a:stretch>
        </p:blipFill>
        <p:spPr>
          <a:xfrm>
            <a:off x="0" y="3405181"/>
            <a:ext cx="4143372" cy="34528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QPO73wZA64c.jpg"/>
          <p:cNvPicPr>
            <a:picLocks noChangeAspect="1"/>
          </p:cNvPicPr>
          <p:nvPr/>
        </p:nvPicPr>
        <p:blipFill>
          <a:blip r:embed="rId2"/>
          <a:srcRect l="27344" r="19531" b="13888"/>
          <a:stretch>
            <a:fillRect/>
          </a:stretch>
        </p:blipFill>
        <p:spPr>
          <a:xfrm>
            <a:off x="0" y="0"/>
            <a:ext cx="4857784" cy="44291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 descr="6zftdz9T1gc.jpg"/>
          <p:cNvPicPr>
            <a:picLocks noChangeAspect="1"/>
          </p:cNvPicPr>
          <p:nvPr/>
        </p:nvPicPr>
        <p:blipFill>
          <a:blip r:embed="rId3"/>
          <a:srcRect l="14844" r="19531" b="25000"/>
          <a:stretch>
            <a:fillRect/>
          </a:stretch>
        </p:blipFill>
        <p:spPr>
          <a:xfrm>
            <a:off x="3929058" y="3505552"/>
            <a:ext cx="5214942" cy="33524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786314" y="0"/>
            <a:ext cx="4357686" cy="258285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Предметно развивающая среда</a:t>
            </a:r>
            <a:br>
              <a:rPr lang="ru-RU" dirty="0" smtClean="0"/>
            </a:br>
            <a:r>
              <a:rPr lang="ru-RU" dirty="0" smtClean="0"/>
              <a:t>«Лаборатория»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462</TotalTime>
  <Words>278</Words>
  <Application>Microsoft Office PowerPoint</Application>
  <PresentationFormat>Экран (4:3)</PresentationFormat>
  <Paragraphs>54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Эркер</vt:lpstr>
      <vt:lpstr>Проект по познавательно исследовательской деятельности  «Я исследователь»</vt:lpstr>
      <vt:lpstr>«Расскажи – и я забуду, покажи – и я запомню, дай попробовать – и я пойму». (Китайская народная мудрость.) </vt:lpstr>
      <vt:lpstr>Слайд 3</vt:lpstr>
      <vt:lpstr>Слайд 4</vt:lpstr>
      <vt:lpstr>Слайд 5</vt:lpstr>
      <vt:lpstr>Слайд 6</vt:lpstr>
      <vt:lpstr>Слайд 7</vt:lpstr>
      <vt:lpstr>Рисование «Выдувание кляксы» (техника рисования кляксография)</vt:lpstr>
      <vt:lpstr>Слайд 9</vt:lpstr>
      <vt:lpstr>Конструирование «Кораблик на воде» (техника оригами)</vt:lpstr>
      <vt:lpstr>Слайд 11</vt:lpstr>
      <vt:lpstr>Лепка рельефная  «Парашют»</vt:lpstr>
      <vt:lpstr>Рисование  «Какой бывает ветер»</vt:lpstr>
      <vt:lpstr>Рисование  «Дождливый день»</vt:lpstr>
      <vt:lpstr>НОД  «Вода. Круговорот воды в природе». </vt:lpstr>
      <vt:lpstr>Слайд 16</vt:lpstr>
      <vt:lpstr>НОД  «Свойства воздуха» </vt:lpstr>
      <vt:lpstr>Слайд 18</vt:lpstr>
      <vt:lpstr>Слайд 19</vt:lpstr>
      <vt:lpstr>Опытно-экспериментальная деятельность «Реактивный шарик» «Сколько весит воздух» «Что быстрее упадет» «Волшебный стакан»   Опытно-экспериментальная деятельность «Тонет, не тонет» «Что растворяется в воде» «Свойства воды: прозрачная, безвкусная, без запаха» </vt:lpstr>
      <vt:lpstr>Слайд 21</vt:lpstr>
      <vt:lpstr>Слайд 22</vt:lpstr>
      <vt:lpstr>Слайд 23</vt:lpstr>
      <vt:lpstr>Слайд 24</vt:lpstr>
      <vt:lpstr>Предметно развивающая среда «Лаборатория»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Рисование «Выдувание кляксы» (техника рисования кляксография)</dc:title>
  <dc:creator>Раиса</dc:creator>
  <cp:lastModifiedBy>Раиса</cp:lastModifiedBy>
  <cp:revision>5</cp:revision>
  <dcterms:created xsi:type="dcterms:W3CDTF">2019-02-10T17:26:11Z</dcterms:created>
  <dcterms:modified xsi:type="dcterms:W3CDTF">2019-03-14T07:43:30Z</dcterms:modified>
</cp:coreProperties>
</file>