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9" r:id="rId6"/>
    <p:sldId id="260" r:id="rId7"/>
    <p:sldId id="272" r:id="rId8"/>
    <p:sldId id="273" r:id="rId9"/>
    <p:sldId id="274" r:id="rId10"/>
    <p:sldId id="280" r:id="rId11"/>
    <p:sldId id="262" r:id="rId12"/>
    <p:sldId id="26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randomBar dir="vert"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2810" y="476672"/>
            <a:ext cx="68284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Фабрики смерти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451" y="1400002"/>
            <a:ext cx="6840760" cy="5130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42281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99312" y="260648"/>
            <a:ext cx="276517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— </a:t>
            </a:r>
            <a:r>
              <a:rPr lang="ru-RU" dirty="0"/>
              <a:t>места массового заключения и уничтожения властями гитлеровской Германии гражданских лиц по политическим или расовым </a:t>
            </a:r>
            <a:r>
              <a:rPr lang="ru-RU" dirty="0" smtClean="0"/>
              <a:t>соображениям </a:t>
            </a:r>
            <a:r>
              <a:rPr lang="ru-RU" dirty="0"/>
              <a:t>Л</a:t>
            </a:r>
            <a:r>
              <a:rPr lang="ru-RU" dirty="0" smtClean="0"/>
              <a:t>агеря </a:t>
            </a:r>
            <a:r>
              <a:rPr lang="ru-RU" dirty="0"/>
              <a:t>существовали до начала и во время Второй мировой войны на подконтрольной Германии территории. Множество узников концентрационных лагерей было убито, погибло от жестоких издевательств, болезней, плохих условий содержания, голода, тяжёлого физического труда и бесчеловечных медицинских опытов.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6019800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34816" y="289814"/>
            <a:ext cx="46085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Концентрационные лагеря Третьего рейха </a:t>
            </a:r>
          </a:p>
        </p:txBody>
      </p:sp>
    </p:spTree>
    <p:extLst>
      <p:ext uri="{BB962C8B-B14F-4D97-AF65-F5344CB8AC3E}">
        <p14:creationId xmlns:p14="http://schemas.microsoft.com/office/powerpoint/2010/main" val="5938798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6409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 началу Второй мировой войны в тюрьмах и концентрационных лагерях Германии находились 300 тысяч немецких, австрийских и чешских антифашистов. В последующие годы гитлеровская Германия на территории оккупированных ею европейских стран создала гигантскую сеть концентрационные лагерей, превращенных в места организованного систематического убийства миллионов людей.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03351"/>
            <a:ext cx="5976664" cy="4213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520796" y="2124909"/>
            <a:ext cx="2286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Были даже специальные лагеря смерти (уничтожения), где ликвидация узников шла непрерывным и ускоренным темпом. Эти лагеря проектировались и строились не как места заключения, а как </a:t>
            </a:r>
            <a:r>
              <a:rPr lang="ru-RU" b="1" dirty="0">
                <a:solidFill>
                  <a:srgbClr val="FF0000"/>
                </a:solidFill>
              </a:rPr>
              <a:t>фабрики смерти.</a:t>
            </a:r>
          </a:p>
        </p:txBody>
      </p:sp>
    </p:spTree>
    <p:extLst>
      <p:ext uri="{BB962C8B-B14F-4D97-AF65-F5344CB8AC3E}">
        <p14:creationId xmlns:p14="http://schemas.microsoft.com/office/powerpoint/2010/main" val="18927606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4120"/>
            <a:ext cx="85689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Общее количество концентрационных лагерей, их филиалов, тюрем, гетто в оккупированных странах Европы и в самой Германии, где в тяжелейших условиях содержались и уничтожались различными методами и средствами люди - </a:t>
            </a:r>
            <a:r>
              <a:rPr lang="ru-RU" dirty="0">
                <a:solidFill>
                  <a:srgbClr val="FF0000"/>
                </a:solidFill>
              </a:rPr>
              <a:t>14 033 </a:t>
            </a:r>
            <a:r>
              <a:rPr lang="ru-RU" dirty="0"/>
              <a:t>пункта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Из </a:t>
            </a:r>
            <a:r>
              <a:rPr lang="ru-RU" dirty="0">
                <a:solidFill>
                  <a:srgbClr val="FF0000"/>
                </a:solidFill>
              </a:rPr>
              <a:t>18 млн </a:t>
            </a:r>
            <a:r>
              <a:rPr lang="ru-RU" dirty="0"/>
              <a:t>граждан стран Европы, прошедших через лагеря различного назначения, в т. ч. и концентрационные лагеря, было уничтожено более </a:t>
            </a:r>
            <a:r>
              <a:rPr lang="ru-RU" dirty="0">
                <a:solidFill>
                  <a:srgbClr val="FF0000"/>
                </a:solidFill>
              </a:rPr>
              <a:t>11 млн </a:t>
            </a:r>
            <a:r>
              <a:rPr lang="ru-RU" dirty="0"/>
              <a:t>человек.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060848"/>
            <a:ext cx="5976664" cy="4482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13474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3790" y="332656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Концентрационных лагерей и гетто было свыше 42 тысяч, но официально признаны Правительством ФРГ только 23: </a:t>
            </a:r>
            <a:endParaRPr lang="ru-RU" sz="2000" b="1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4276118" y="1290255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- Майданек </a:t>
            </a:r>
            <a:r>
              <a:rPr lang="ru-RU" dirty="0"/>
              <a:t>(Люблин, Польша) </a:t>
            </a:r>
          </a:p>
          <a:p>
            <a:r>
              <a:rPr lang="ru-RU" dirty="0" smtClean="0"/>
              <a:t>- </a:t>
            </a:r>
            <a:r>
              <a:rPr lang="ru-RU" dirty="0"/>
              <a:t>Маутхаузен (Австрия) </a:t>
            </a:r>
          </a:p>
          <a:p>
            <a:r>
              <a:rPr lang="ru-RU" dirty="0" smtClean="0"/>
              <a:t>- </a:t>
            </a:r>
            <a:r>
              <a:rPr lang="ru-RU" dirty="0" err="1"/>
              <a:t>Миттельбау</a:t>
            </a:r>
            <a:r>
              <a:rPr lang="ru-RU" dirty="0"/>
              <a:t>-Дора (Германия) </a:t>
            </a:r>
          </a:p>
          <a:p>
            <a:r>
              <a:rPr lang="ru-RU" dirty="0"/>
              <a:t>-</a:t>
            </a:r>
            <a:r>
              <a:rPr lang="ru-RU" dirty="0" smtClean="0"/>
              <a:t> </a:t>
            </a:r>
            <a:r>
              <a:rPr lang="ru-RU" dirty="0" err="1"/>
              <a:t>Натцвайлер</a:t>
            </a:r>
            <a:r>
              <a:rPr lang="ru-RU" dirty="0"/>
              <a:t> (Франция) </a:t>
            </a:r>
          </a:p>
          <a:p>
            <a:r>
              <a:rPr lang="ru-RU" dirty="0" smtClean="0"/>
              <a:t>- </a:t>
            </a:r>
            <a:r>
              <a:rPr lang="ru-RU" dirty="0" err="1"/>
              <a:t>Нейенгамме</a:t>
            </a:r>
            <a:r>
              <a:rPr lang="ru-RU" dirty="0"/>
              <a:t> (Германия) </a:t>
            </a:r>
          </a:p>
          <a:p>
            <a:r>
              <a:rPr lang="ru-RU" dirty="0" smtClean="0"/>
              <a:t>- </a:t>
            </a:r>
            <a:r>
              <a:rPr lang="ru-RU" dirty="0" err="1"/>
              <a:t>Нидерхаген-Вевельсбург</a:t>
            </a:r>
            <a:r>
              <a:rPr lang="ru-RU" dirty="0"/>
              <a:t> (Германия) </a:t>
            </a:r>
          </a:p>
          <a:p>
            <a:r>
              <a:rPr lang="ru-RU" dirty="0" smtClean="0"/>
              <a:t>- </a:t>
            </a:r>
            <a:r>
              <a:rPr lang="ru-RU" dirty="0"/>
              <a:t>Равенсбрюк (Германия) </a:t>
            </a:r>
          </a:p>
          <a:p>
            <a:r>
              <a:rPr lang="ru-RU" dirty="0" smtClean="0"/>
              <a:t>- </a:t>
            </a:r>
            <a:r>
              <a:rPr lang="ru-RU" dirty="0"/>
              <a:t>Рига-</a:t>
            </a:r>
            <a:r>
              <a:rPr lang="ru-RU" dirty="0" err="1"/>
              <a:t>Кайзервальд</a:t>
            </a:r>
            <a:r>
              <a:rPr lang="ru-RU" dirty="0"/>
              <a:t> (Латвия) </a:t>
            </a:r>
          </a:p>
          <a:p>
            <a:r>
              <a:rPr lang="ru-RU" dirty="0" smtClean="0"/>
              <a:t>- </a:t>
            </a:r>
            <a:r>
              <a:rPr lang="ru-RU" dirty="0" err="1"/>
              <a:t>Файфара</a:t>
            </a:r>
            <a:r>
              <a:rPr lang="ru-RU" dirty="0"/>
              <a:t>/</a:t>
            </a:r>
            <a:r>
              <a:rPr lang="ru-RU" dirty="0" err="1"/>
              <a:t>Вайвара</a:t>
            </a:r>
            <a:r>
              <a:rPr lang="ru-RU" dirty="0"/>
              <a:t> (Эстония) </a:t>
            </a:r>
          </a:p>
          <a:p>
            <a:r>
              <a:rPr lang="ru-RU" dirty="0" smtClean="0"/>
              <a:t>- </a:t>
            </a:r>
            <a:r>
              <a:rPr lang="ru-RU" dirty="0" err="1"/>
              <a:t>Флоссенбург</a:t>
            </a:r>
            <a:r>
              <a:rPr lang="ru-RU" dirty="0"/>
              <a:t> (Германия) </a:t>
            </a:r>
          </a:p>
          <a:p>
            <a:r>
              <a:rPr lang="ru-RU" dirty="0"/>
              <a:t>-</a:t>
            </a:r>
            <a:r>
              <a:rPr lang="ru-RU" dirty="0" err="1" smtClean="0"/>
              <a:t>Штуттхоф</a:t>
            </a:r>
            <a:r>
              <a:rPr lang="ru-RU" dirty="0" smtClean="0"/>
              <a:t> </a:t>
            </a:r>
            <a:r>
              <a:rPr lang="ru-RU" dirty="0"/>
              <a:t>(пригород Гданьска </a:t>
            </a:r>
            <a:r>
              <a:rPr lang="ru-RU" dirty="0" err="1"/>
              <a:t>Штутово</a:t>
            </a:r>
            <a:r>
              <a:rPr lang="ru-RU" dirty="0"/>
              <a:t>, Польша).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4664" y="1268760"/>
            <a:ext cx="40324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</a:t>
            </a:r>
            <a:r>
              <a:rPr lang="ru-RU" dirty="0" err="1" smtClean="0"/>
              <a:t>Арбайтсдорф</a:t>
            </a:r>
            <a:r>
              <a:rPr lang="ru-RU" dirty="0" smtClean="0"/>
              <a:t> </a:t>
            </a:r>
            <a:r>
              <a:rPr lang="ru-RU" dirty="0"/>
              <a:t>(Германия)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Аушвиц</a:t>
            </a:r>
            <a:r>
              <a:rPr lang="ru-RU" dirty="0" smtClean="0"/>
              <a:t>/Освенцим/</a:t>
            </a:r>
            <a:r>
              <a:rPr lang="ru-RU" dirty="0" err="1" smtClean="0"/>
              <a:t>Биркенау</a:t>
            </a:r>
            <a:r>
              <a:rPr lang="ru-RU" dirty="0" smtClean="0"/>
              <a:t> </a:t>
            </a:r>
            <a:r>
              <a:rPr lang="ru-RU" dirty="0"/>
              <a:t>(Освенцим, Польша) </a:t>
            </a:r>
          </a:p>
          <a:p>
            <a:r>
              <a:rPr lang="ru-RU" dirty="0" smtClean="0"/>
              <a:t>- Берген-</a:t>
            </a:r>
            <a:r>
              <a:rPr lang="ru-RU" dirty="0" err="1" smtClean="0"/>
              <a:t>Бельзен</a:t>
            </a:r>
            <a:r>
              <a:rPr lang="ru-RU" dirty="0" smtClean="0"/>
              <a:t> </a:t>
            </a:r>
            <a:r>
              <a:rPr lang="ru-RU" dirty="0"/>
              <a:t>(Германия)  </a:t>
            </a:r>
          </a:p>
          <a:p>
            <a:r>
              <a:rPr lang="ru-RU" dirty="0"/>
              <a:t> </a:t>
            </a:r>
            <a:r>
              <a:rPr lang="ru-RU" dirty="0" smtClean="0"/>
              <a:t>- Бухенвальд </a:t>
            </a:r>
            <a:r>
              <a:rPr lang="ru-RU" dirty="0"/>
              <a:t>(Германия)                          </a:t>
            </a:r>
            <a:r>
              <a:rPr lang="ru-RU" dirty="0" smtClean="0"/>
              <a:t>                                  </a:t>
            </a:r>
            <a:endParaRPr lang="ru-RU" dirty="0"/>
          </a:p>
          <a:p>
            <a:r>
              <a:rPr lang="ru-RU" dirty="0" smtClean="0"/>
              <a:t>- </a:t>
            </a:r>
            <a:r>
              <a:rPr lang="ru-RU" dirty="0" err="1" smtClean="0"/>
              <a:t>Герцогенбуш</a:t>
            </a:r>
            <a:r>
              <a:rPr lang="ru-RU" dirty="0" smtClean="0"/>
              <a:t> </a:t>
            </a:r>
            <a:r>
              <a:rPr lang="ru-RU" dirty="0"/>
              <a:t>(Нидерланды) </a:t>
            </a:r>
          </a:p>
          <a:p>
            <a:r>
              <a:rPr lang="ru-RU" dirty="0" smtClean="0"/>
              <a:t>- Гросс-Розен </a:t>
            </a:r>
            <a:r>
              <a:rPr lang="ru-RU" dirty="0"/>
              <a:t>(Германия) </a:t>
            </a:r>
          </a:p>
          <a:p>
            <a:r>
              <a:rPr lang="ru-RU" dirty="0" smtClean="0"/>
              <a:t>- Дахау </a:t>
            </a:r>
            <a:r>
              <a:rPr lang="ru-RU" dirty="0"/>
              <a:t>(Германия)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Кауен</a:t>
            </a:r>
            <a:r>
              <a:rPr lang="ru-RU" dirty="0" smtClean="0"/>
              <a:t> </a:t>
            </a:r>
            <a:r>
              <a:rPr lang="ru-RU" dirty="0"/>
              <a:t>(Каунас, Литва)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Плашов</a:t>
            </a:r>
            <a:r>
              <a:rPr lang="ru-RU" dirty="0" smtClean="0"/>
              <a:t> </a:t>
            </a:r>
            <a:r>
              <a:rPr lang="ru-RU" dirty="0"/>
              <a:t>(Краков, Польша) 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Собибор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Собибур</a:t>
            </a:r>
            <a:r>
              <a:rPr lang="ru-RU" dirty="0"/>
              <a:t>, Польша) </a:t>
            </a:r>
          </a:p>
          <a:p>
            <a:r>
              <a:rPr lang="ru-RU" dirty="0" smtClean="0"/>
              <a:t>- Заксенхаузен </a:t>
            </a:r>
            <a:r>
              <a:rPr lang="ru-RU" dirty="0"/>
              <a:t>(Германия)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9227" y="4941168"/>
            <a:ext cx="85500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Система концентрационных лагерей в Германии была ликвидирована вместе с разгромом гитлеризма, осуждена в приговоре Международного военного трибунала в Нюрнберге как преступление против человечности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266227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66"/>
                </a:solidFill>
              </a:rPr>
              <a:t>Крупнейшие нацистские концентрационные лагеря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42441"/>
            <a:ext cx="4244330" cy="274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3648690"/>
            <a:ext cx="39604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dirty="0"/>
              <a:t>О</a:t>
            </a:r>
            <a:r>
              <a:rPr lang="ru-RU" dirty="0" smtClean="0"/>
              <a:t>дин </a:t>
            </a:r>
            <a:r>
              <a:rPr lang="ru-RU" dirty="0"/>
              <a:t>из крупнейших нацистских концлагерей. Был создан в 1937 году в окрестностях города Веймара (Германия</a:t>
            </a:r>
            <a:r>
              <a:rPr lang="ru-RU" dirty="0" smtClean="0"/>
              <a:t>). </a:t>
            </a:r>
            <a:r>
              <a:rPr lang="ru-RU" dirty="0"/>
              <a:t>Имел 66 филиалов и внешних рабочих команд. </a:t>
            </a:r>
            <a:r>
              <a:rPr lang="ru-RU" dirty="0" smtClean="0"/>
              <a:t>С </a:t>
            </a:r>
            <a:r>
              <a:rPr lang="ru-RU" dirty="0"/>
              <a:t>1937 по 1945 гг. </a:t>
            </a:r>
            <a:r>
              <a:rPr lang="ru-RU" dirty="0">
                <a:solidFill>
                  <a:srgbClr val="FF0000"/>
                </a:solidFill>
              </a:rPr>
              <a:t>узниками </a:t>
            </a:r>
            <a:r>
              <a:rPr lang="ru-RU" dirty="0"/>
              <a:t>лагеря были около </a:t>
            </a:r>
            <a:r>
              <a:rPr lang="ru-RU" dirty="0">
                <a:solidFill>
                  <a:srgbClr val="FF0000"/>
                </a:solidFill>
              </a:rPr>
              <a:t>239 </a:t>
            </a:r>
            <a:r>
              <a:rPr lang="ru-RU" dirty="0" smtClean="0">
                <a:solidFill>
                  <a:srgbClr val="FF0000"/>
                </a:solidFill>
              </a:rPr>
              <a:t>000 </a:t>
            </a:r>
            <a:r>
              <a:rPr lang="ru-RU" dirty="0"/>
              <a:t>человек. Всего в Бухенвальде было </a:t>
            </a:r>
            <a:r>
              <a:rPr lang="ru-RU" dirty="0">
                <a:solidFill>
                  <a:srgbClr val="FF0000"/>
                </a:solidFill>
              </a:rPr>
              <a:t>замучено 56 </a:t>
            </a:r>
            <a:r>
              <a:rPr lang="ru-RU" dirty="0" smtClean="0">
                <a:solidFill>
                  <a:srgbClr val="FF0000"/>
                </a:solidFill>
              </a:rPr>
              <a:t>000. </a:t>
            </a:r>
            <a:endParaRPr lang="ru-RU" dirty="0"/>
          </a:p>
          <a:p>
            <a:pPr algn="ctr"/>
            <a:r>
              <a:rPr lang="ru-RU" dirty="0"/>
              <a:t>Лагерь был освобожден </a:t>
            </a:r>
            <a:endParaRPr lang="ru-RU" dirty="0" smtClean="0"/>
          </a:p>
          <a:p>
            <a:pPr algn="ctr"/>
            <a:r>
              <a:rPr lang="ru-RU" dirty="0" smtClean="0"/>
              <a:t>10 </a:t>
            </a:r>
            <a:r>
              <a:rPr lang="ru-RU" dirty="0"/>
              <a:t>апреля 1945 г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626" y="794321"/>
            <a:ext cx="3731771" cy="274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3672" y="3125470"/>
            <a:ext cx="2271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Бухенвальд</a:t>
            </a:r>
            <a:r>
              <a:rPr lang="ru-RU" dirty="0"/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3584049"/>
            <a:ext cx="460783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dirty="0"/>
              <a:t>или </a:t>
            </a:r>
            <a:r>
              <a:rPr lang="ru-RU" dirty="0" err="1" smtClean="0"/>
              <a:t>Аушвиц</a:t>
            </a:r>
            <a:r>
              <a:rPr lang="ru-RU" dirty="0" smtClean="0"/>
              <a:t>– </a:t>
            </a:r>
            <a:r>
              <a:rPr lang="ru-RU" dirty="0"/>
              <a:t>комплекс немецких концлагерей, находившийся в 1940-1945 гг. на юге </a:t>
            </a:r>
            <a:r>
              <a:rPr lang="ru-RU" dirty="0" smtClean="0"/>
              <a:t>Польши. </a:t>
            </a:r>
            <a:r>
              <a:rPr lang="ru-RU" dirty="0"/>
              <a:t>Комплекс состоял из трех основных </a:t>
            </a:r>
            <a:r>
              <a:rPr lang="ru-RU" dirty="0" smtClean="0"/>
              <a:t>лагерей. В </a:t>
            </a:r>
            <a:r>
              <a:rPr lang="ru-RU" dirty="0"/>
              <a:t>Освенциме </a:t>
            </a:r>
            <a:r>
              <a:rPr lang="ru-RU" dirty="0">
                <a:solidFill>
                  <a:srgbClr val="FF0000"/>
                </a:solidFill>
              </a:rPr>
              <a:t>погибло более 4 млн </a:t>
            </a:r>
            <a:r>
              <a:rPr lang="ru-RU" dirty="0"/>
              <a:t>человек, среди которых – более 1,2 млн евреев, 140 тыс. поляков, 20 тыс. цыган, 10 тыс. советских военнопленных и десятки тысяч узников других национальностей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27 </a:t>
            </a:r>
            <a:r>
              <a:rPr lang="ru-RU" dirty="0"/>
              <a:t>января 1945 г. советские войска освободили Освенцим.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24128" y="3028316"/>
            <a:ext cx="20601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Освенцим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13474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424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66"/>
                </a:solidFill>
              </a:rPr>
              <a:t>Крупнейшие нацистские концентрационные лагеря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50305"/>
            <a:ext cx="3816424" cy="2843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3483344"/>
            <a:ext cx="39604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Первый </a:t>
            </a:r>
            <a:r>
              <a:rPr lang="ru-RU" dirty="0"/>
              <a:t>концентрационный лагерь в фашистской Германии, создан в 1933 г. на окраине г. Дахау (около Мюнхена). Имел около 130 филиалов и внешних рабочих </a:t>
            </a:r>
            <a:r>
              <a:rPr lang="ru-RU" dirty="0" smtClean="0"/>
              <a:t>команд. </a:t>
            </a:r>
            <a:r>
              <a:rPr lang="ru-RU" dirty="0" smtClean="0">
                <a:solidFill>
                  <a:srgbClr val="FF0000"/>
                </a:solidFill>
              </a:rPr>
              <a:t>Узниками</a:t>
            </a:r>
            <a:r>
              <a:rPr lang="ru-RU" dirty="0" smtClean="0"/>
              <a:t> </a:t>
            </a:r>
            <a:r>
              <a:rPr lang="ru-RU" dirty="0"/>
              <a:t>Дахау были более </a:t>
            </a:r>
            <a:r>
              <a:rPr lang="ru-RU" b="1" dirty="0">
                <a:solidFill>
                  <a:srgbClr val="FF0000"/>
                </a:solidFill>
              </a:rPr>
              <a:t>250 </a:t>
            </a:r>
            <a:r>
              <a:rPr lang="ru-RU" b="1" dirty="0" smtClean="0">
                <a:solidFill>
                  <a:srgbClr val="FF0000"/>
                </a:solidFill>
              </a:rPr>
              <a:t>000 </a:t>
            </a:r>
            <a:r>
              <a:rPr lang="ru-RU" dirty="0"/>
              <a:t>человек из 24 стран; </a:t>
            </a:r>
            <a:r>
              <a:rPr lang="ru-RU" dirty="0">
                <a:solidFill>
                  <a:srgbClr val="FF0000"/>
                </a:solidFill>
              </a:rPr>
              <a:t>замучены или убиты </a:t>
            </a:r>
            <a:r>
              <a:rPr lang="ru-RU" b="1" dirty="0">
                <a:solidFill>
                  <a:srgbClr val="FF0000"/>
                </a:solidFill>
              </a:rPr>
              <a:t>около 70 тысяч </a:t>
            </a:r>
            <a:r>
              <a:rPr lang="ru-RU" dirty="0" smtClean="0"/>
              <a:t>человек.</a:t>
            </a:r>
          </a:p>
          <a:p>
            <a:pPr algn="ctr"/>
            <a:r>
              <a:rPr lang="ru-RU" dirty="0"/>
              <a:t>Дахау был освобожден 29 апреля 1945 г. американскими войсками.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11760" y="3059668"/>
            <a:ext cx="11993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Дахау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893" y="650306"/>
            <a:ext cx="4281579" cy="2843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08004" y="3760342"/>
            <a:ext cx="435767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Был </a:t>
            </a:r>
            <a:r>
              <a:rPr lang="ru-RU" dirty="0"/>
              <a:t>создан в пригороде польского города Люблина в 1941 г.. Имел филиалы в юго-восточной </a:t>
            </a:r>
            <a:r>
              <a:rPr lang="ru-RU" dirty="0" smtClean="0"/>
              <a:t>Польше.  По </a:t>
            </a:r>
            <a:r>
              <a:rPr lang="ru-RU" dirty="0"/>
              <a:t>данным Нюрнбергского процесса, в 1941-1944 гг. в лагере фашистами </a:t>
            </a:r>
            <a:r>
              <a:rPr lang="ru-RU" dirty="0">
                <a:solidFill>
                  <a:srgbClr val="FF0000"/>
                </a:solidFill>
              </a:rPr>
              <a:t>уничтожено около </a:t>
            </a:r>
            <a:r>
              <a:rPr lang="ru-RU" b="1" dirty="0">
                <a:solidFill>
                  <a:srgbClr val="FF0000"/>
                </a:solidFill>
              </a:rPr>
              <a:t>1,5 млн </a:t>
            </a:r>
            <a:r>
              <a:rPr lang="ru-RU" dirty="0">
                <a:solidFill>
                  <a:srgbClr val="FF0000"/>
                </a:solidFill>
              </a:rPr>
              <a:t>человек</a:t>
            </a:r>
            <a:r>
              <a:rPr lang="ru-RU" dirty="0"/>
              <a:t> различных национальностей. </a:t>
            </a:r>
            <a:endParaRPr lang="ru-RU" dirty="0" smtClean="0"/>
          </a:p>
          <a:p>
            <a:pPr algn="ctr"/>
            <a:r>
              <a:rPr lang="ru-RU" dirty="0" smtClean="0"/>
              <a:t>Лагерь </a:t>
            </a:r>
            <a:r>
              <a:rPr lang="ru-RU" dirty="0"/>
              <a:t>был освобожден советскими войсками 23 июля 1944 г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88024" y="2951946"/>
            <a:ext cx="19848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Майданек</a:t>
            </a:r>
          </a:p>
        </p:txBody>
      </p:sp>
    </p:spTree>
    <p:extLst>
      <p:ext uri="{BB962C8B-B14F-4D97-AF65-F5344CB8AC3E}">
        <p14:creationId xmlns:p14="http://schemas.microsoft.com/office/powerpoint/2010/main" val="6064496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424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66"/>
                </a:solidFill>
              </a:rPr>
              <a:t>Крупнейшие нацистские концентрационные лагеря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3386832"/>
            <a:ext cx="417646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Крупнейший в </a:t>
            </a:r>
            <a:r>
              <a:rPr lang="ru-RU" dirty="0"/>
              <a:t>П</a:t>
            </a:r>
            <a:r>
              <a:rPr lang="ru-RU" dirty="0" smtClean="0"/>
              <a:t>ольше лагерь смерти, был создан нацистами в годы 2-й мировой. Через него прошло </a:t>
            </a:r>
            <a:r>
              <a:rPr lang="ru-RU" dirty="0" err="1" smtClean="0"/>
              <a:t>нескольео</a:t>
            </a:r>
            <a:r>
              <a:rPr lang="ru-RU" dirty="0" smtClean="0"/>
              <a:t> десятков тысяч человек, 90% погибших в нём были евреи </a:t>
            </a:r>
            <a:r>
              <a:rPr lang="ru-RU" dirty="0" err="1" smtClean="0"/>
              <a:t>замученые</a:t>
            </a:r>
            <a:r>
              <a:rPr lang="ru-RU" dirty="0" smtClean="0"/>
              <a:t> голодом. </a:t>
            </a:r>
            <a:r>
              <a:rPr lang="ru-RU" dirty="0"/>
              <a:t>По разным оценкам, всего в лагере было </a:t>
            </a:r>
            <a:r>
              <a:rPr lang="ru-RU" dirty="0">
                <a:solidFill>
                  <a:srgbClr val="FF0000"/>
                </a:solidFill>
              </a:rPr>
              <a:t>убито от 750 до 810 тысяч </a:t>
            </a:r>
            <a:r>
              <a:rPr lang="ru-RU" dirty="0" smtClean="0"/>
              <a:t>человек.</a:t>
            </a:r>
          </a:p>
          <a:p>
            <a:pPr algn="ctr"/>
            <a:r>
              <a:rPr lang="ru-RU" dirty="0"/>
              <a:t>Лагерь Треблинка I был ликвидирован в июле 1944 года при приближении советских войск.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1" r="17520"/>
          <a:stretch/>
        </p:blipFill>
        <p:spPr bwMode="auto">
          <a:xfrm>
            <a:off x="211204" y="831784"/>
            <a:ext cx="4350328" cy="2554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42828" y="980728"/>
            <a:ext cx="18136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Треблинка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04" y="831784"/>
            <a:ext cx="4306843" cy="2422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08004" y="3280635"/>
            <a:ext cx="430684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К</a:t>
            </a:r>
            <a:r>
              <a:rPr lang="ru-RU" dirty="0" smtClean="0"/>
              <a:t>онцлагерь </a:t>
            </a:r>
            <a:r>
              <a:rPr lang="ru-RU" dirty="0"/>
              <a:t>был основан около города </a:t>
            </a:r>
            <a:r>
              <a:rPr lang="ru-RU" dirty="0" err="1"/>
              <a:t>Фюрстенберг</a:t>
            </a:r>
            <a:r>
              <a:rPr lang="ru-RU" dirty="0"/>
              <a:t> в 1938 г. как исключительно женский, но позднее вблизи был создан небольшой лагерь для мужчин и еще один для девочек. В 1939-1945 гг. через лагерь смерти прошло </a:t>
            </a:r>
            <a:r>
              <a:rPr lang="ru-RU" b="1" dirty="0">
                <a:solidFill>
                  <a:srgbClr val="FF0000"/>
                </a:solidFill>
              </a:rPr>
              <a:t>132 </a:t>
            </a:r>
            <a:r>
              <a:rPr lang="ru-RU" b="1" dirty="0" smtClean="0">
                <a:solidFill>
                  <a:srgbClr val="FF0000"/>
                </a:solidFill>
              </a:rPr>
              <a:t>000 </a:t>
            </a:r>
            <a:r>
              <a:rPr lang="ru-RU" dirty="0">
                <a:solidFill>
                  <a:srgbClr val="FF0000"/>
                </a:solidFill>
              </a:rPr>
              <a:t>женщин </a:t>
            </a:r>
            <a:r>
              <a:rPr lang="ru-RU" dirty="0"/>
              <a:t>и несколько сот детей из 23 стран Европы. </a:t>
            </a:r>
            <a:r>
              <a:rPr lang="ru-RU" b="1" dirty="0">
                <a:solidFill>
                  <a:srgbClr val="FF0000"/>
                </a:solidFill>
              </a:rPr>
              <a:t>93 </a:t>
            </a:r>
            <a:r>
              <a:rPr lang="ru-RU" b="1" dirty="0" smtClean="0">
                <a:solidFill>
                  <a:srgbClr val="FF0000"/>
                </a:solidFill>
              </a:rPr>
              <a:t>000 </a:t>
            </a:r>
            <a:r>
              <a:rPr lang="ru-RU" dirty="0">
                <a:solidFill>
                  <a:srgbClr val="FF0000"/>
                </a:solidFill>
              </a:rPr>
              <a:t>человек было уничтожено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  <a:p>
            <a:pPr algn="ctr"/>
            <a:r>
              <a:rPr lang="ru-RU" dirty="0"/>
              <a:t>30 апреля 1945 г. узники </a:t>
            </a:r>
            <a:r>
              <a:rPr lang="ru-RU" dirty="0" smtClean="0"/>
              <a:t> </a:t>
            </a:r>
            <a:r>
              <a:rPr lang="ru-RU" dirty="0"/>
              <a:t>были освобождены бойцами советской армии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36096" y="2636912"/>
            <a:ext cx="20950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Равенсбрюк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64496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424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66"/>
                </a:solidFill>
              </a:rPr>
              <a:t>Крупнейшие нацистские концентрационные лагеря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63" y="650305"/>
            <a:ext cx="3369754" cy="2777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3450571"/>
            <a:ext cx="410445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К</a:t>
            </a:r>
            <a:r>
              <a:rPr lang="ru-RU" dirty="0" smtClean="0"/>
              <a:t>онцлагерь создан </a:t>
            </a:r>
            <a:r>
              <a:rPr lang="ru-RU" dirty="0"/>
              <a:t>в июле 1938 г. </a:t>
            </a:r>
            <a:r>
              <a:rPr lang="ru-RU" dirty="0" smtClean="0"/>
              <a:t>Австрия Имел </a:t>
            </a:r>
            <a:r>
              <a:rPr lang="ru-RU" dirty="0"/>
              <a:t>около 50 филиалов</a:t>
            </a:r>
            <a:r>
              <a:rPr lang="ru-RU" dirty="0" smtClean="0"/>
              <a:t>, </a:t>
            </a:r>
            <a:r>
              <a:rPr lang="ru-RU" dirty="0"/>
              <a:t>по всей территории бывшей Австрии </a:t>
            </a:r>
            <a:r>
              <a:rPr lang="ru-RU" dirty="0" smtClean="0"/>
              <a:t>. </a:t>
            </a:r>
            <a:r>
              <a:rPr lang="ru-RU" dirty="0"/>
              <a:t>За время существования лагеря </a:t>
            </a:r>
            <a:r>
              <a:rPr lang="ru-RU" dirty="0" smtClean="0"/>
              <a:t>в </a:t>
            </a:r>
            <a:r>
              <a:rPr lang="ru-RU" dirty="0"/>
              <a:t>нем находилось около </a:t>
            </a:r>
            <a:r>
              <a:rPr lang="ru-RU" b="1" dirty="0">
                <a:solidFill>
                  <a:srgbClr val="FF0000"/>
                </a:solidFill>
              </a:rPr>
              <a:t>335 </a:t>
            </a:r>
            <a:r>
              <a:rPr lang="ru-RU" b="1" dirty="0" smtClean="0">
                <a:solidFill>
                  <a:srgbClr val="FF0000"/>
                </a:solidFill>
              </a:rPr>
              <a:t>000 </a:t>
            </a:r>
            <a:r>
              <a:rPr lang="ru-RU" dirty="0" smtClean="0">
                <a:solidFill>
                  <a:srgbClr val="FF0000"/>
                </a:solidFill>
              </a:rPr>
              <a:t>человек </a:t>
            </a:r>
            <a:r>
              <a:rPr lang="ru-RU" dirty="0"/>
              <a:t>из 15 стран. Только по сохранившимся записям, в лагере </a:t>
            </a:r>
            <a:r>
              <a:rPr lang="ru-RU" dirty="0">
                <a:solidFill>
                  <a:srgbClr val="FF0000"/>
                </a:solidFill>
              </a:rPr>
              <a:t>уничтожено более </a:t>
            </a:r>
            <a:r>
              <a:rPr lang="ru-RU" b="1" dirty="0">
                <a:solidFill>
                  <a:srgbClr val="FF0000"/>
                </a:solidFill>
              </a:rPr>
              <a:t>122 </a:t>
            </a:r>
            <a:r>
              <a:rPr lang="ru-RU" b="1" dirty="0" smtClean="0">
                <a:solidFill>
                  <a:srgbClr val="FF0000"/>
                </a:solidFill>
              </a:rPr>
              <a:t>000 </a:t>
            </a:r>
            <a:r>
              <a:rPr lang="ru-RU" dirty="0" smtClean="0"/>
              <a:t>человек</a:t>
            </a:r>
            <a:r>
              <a:rPr lang="ru-RU" dirty="0"/>
              <a:t>, в т. ч. более 32 тысяч советских граждан</a:t>
            </a:r>
            <a:r>
              <a:rPr lang="ru-RU" dirty="0" smtClean="0"/>
              <a:t>.</a:t>
            </a:r>
          </a:p>
          <a:p>
            <a:pPr algn="ctr"/>
            <a:r>
              <a:rPr lang="ru-RU" dirty="0"/>
              <a:t>Лагерь был освобожден 5 мая 1945 г. американскими войсками.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65654" y="2852936"/>
            <a:ext cx="19974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Маутхаузен</a:t>
            </a:r>
            <a:r>
              <a:rPr lang="ru-RU" dirty="0"/>
              <a:t> 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" t="18831" r="7817" b="6691"/>
          <a:stretch/>
        </p:blipFill>
        <p:spPr bwMode="auto">
          <a:xfrm>
            <a:off x="4595490" y="535385"/>
            <a:ext cx="4142064" cy="2781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27984" y="3427945"/>
            <a:ext cx="470623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</a:t>
            </a:r>
            <a:r>
              <a:rPr lang="ru-RU" dirty="0" smtClean="0"/>
              <a:t>амый </a:t>
            </a:r>
            <a:r>
              <a:rPr lang="ru-RU" dirty="0"/>
              <a:t>жуткий из </a:t>
            </a:r>
            <a:r>
              <a:rPr lang="ru-RU" dirty="0" smtClean="0"/>
              <a:t>концлагерей Латвия. </a:t>
            </a:r>
            <a:r>
              <a:rPr lang="ru-RU" dirty="0"/>
              <a:t>За </a:t>
            </a:r>
            <a:r>
              <a:rPr lang="ru-RU" dirty="0" smtClean="0"/>
              <a:t>3 года </a:t>
            </a:r>
            <a:r>
              <a:rPr lang="ru-RU" dirty="0" smtClean="0">
                <a:solidFill>
                  <a:srgbClr val="FF0000"/>
                </a:solidFill>
              </a:rPr>
              <a:t>убили </a:t>
            </a:r>
            <a:r>
              <a:rPr lang="ru-RU" dirty="0">
                <a:solidFill>
                  <a:srgbClr val="FF0000"/>
                </a:solidFill>
              </a:rPr>
              <a:t>и замучили до смерти тысячи детей. </a:t>
            </a:r>
            <a:r>
              <a:rPr lang="ru-RU" dirty="0" smtClean="0"/>
              <a:t>Это </a:t>
            </a:r>
            <a:r>
              <a:rPr lang="ru-RU" dirty="0"/>
              <a:t>был банк крови. Её выкачивали из маленьких узников, пополняя запасы немецких госпиталей. Изможденные и заморенные голодом малыши, </a:t>
            </a:r>
            <a:r>
              <a:rPr lang="ru-RU" dirty="0" smtClean="0"/>
              <a:t>некоторым </a:t>
            </a:r>
            <a:r>
              <a:rPr lang="ru-RU" dirty="0"/>
              <a:t>не было </a:t>
            </a:r>
            <a:r>
              <a:rPr lang="ru-RU" dirty="0" smtClean="0"/>
              <a:t> </a:t>
            </a:r>
            <a:r>
              <a:rPr lang="ru-RU" dirty="0"/>
              <a:t>и 5</a:t>
            </a:r>
            <a:r>
              <a:rPr lang="ru-RU" dirty="0" smtClean="0"/>
              <a:t> </a:t>
            </a:r>
            <a:r>
              <a:rPr lang="ru-RU" dirty="0"/>
              <a:t>лет, </a:t>
            </a:r>
            <a:r>
              <a:rPr lang="ru-RU" dirty="0" smtClean="0"/>
              <a:t>рассматривались </a:t>
            </a:r>
            <a:r>
              <a:rPr lang="ru-RU" dirty="0"/>
              <a:t>как живые контейнеры, полные крови, либо как объекты медицинских экспериментов</a:t>
            </a:r>
            <a:r>
              <a:rPr lang="ru-RU" dirty="0" smtClean="0"/>
              <a:t>.</a:t>
            </a:r>
          </a:p>
          <a:p>
            <a:pPr algn="ctr"/>
            <a:r>
              <a:rPr lang="ru-RU" dirty="0"/>
              <a:t>Осенью 1944-го при наступлении советских войск концлагерь Саласпилс </a:t>
            </a:r>
            <a:r>
              <a:rPr lang="ru-RU" dirty="0" smtClean="0"/>
              <a:t>фашисты </a:t>
            </a:r>
            <a:r>
              <a:rPr lang="ru-RU" dirty="0"/>
              <a:t>уничтожили</a:t>
            </a:r>
            <a:br>
              <a:rPr lang="ru-RU" dirty="0"/>
            </a:br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6881490" y="2625406"/>
            <a:ext cx="18405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Саласпилс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64496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2389"/>
            <a:ext cx="8784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66"/>
                </a:solidFill>
              </a:rPr>
              <a:t>Пытки в концлагерях. </a:t>
            </a:r>
            <a:endParaRPr lang="ru-RU" sz="2400" b="1" dirty="0" smtClean="0">
              <a:solidFill>
                <a:srgbClr val="FFFF66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FFFF66"/>
                </a:solidFill>
              </a:rPr>
              <a:t>Самые </a:t>
            </a:r>
            <a:r>
              <a:rPr lang="ru-RU" sz="2400" b="1" dirty="0">
                <a:solidFill>
                  <a:srgbClr val="FFFF66"/>
                </a:solidFill>
              </a:rPr>
              <a:t>страшные пытки в истории человечества</a:t>
            </a:r>
            <a:r>
              <a:rPr lang="ru-RU" dirty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8062" y="1196752"/>
            <a:ext cx="878497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Унижения </a:t>
            </a:r>
            <a:r>
              <a:rPr lang="ru-RU" dirty="0"/>
              <a:t>и издевательства для заключенных начинались уже с момента транспортировки. Людей перевозили в товарных вагонах, где не было даже проточной воды и отгороженного отхожего места. </a:t>
            </a:r>
            <a:r>
              <a:rPr lang="ru-RU" dirty="0" smtClean="0"/>
              <a:t>Множество </a:t>
            </a:r>
            <a:r>
              <a:rPr lang="ru-RU" dirty="0"/>
              <a:t>издевательств и мучений готовили для неугодных нацистскому режиму концлагеря фашистов. </a:t>
            </a:r>
            <a:r>
              <a:rPr lang="ru-RU" dirty="0" smtClean="0"/>
              <a:t>	Пытки </a:t>
            </a:r>
            <a:r>
              <a:rPr lang="ru-RU" dirty="0"/>
              <a:t>женщин и детей, медицинские эксперименты, бесцельная изнуряющая работа – вот далеко не весь перечень. Об условиях содержания можно судить по письмам заключенных: </a:t>
            </a:r>
            <a:r>
              <a:rPr lang="ru-RU" b="1" dirty="0">
                <a:solidFill>
                  <a:srgbClr val="FF0000"/>
                </a:solidFill>
              </a:rPr>
              <a:t>«жили в адских условиях, оборванные, разутые, голодные… меня постоянно и жестоко избивали, лишали питания и воды, подвергали пыткам…», «Расстреливали, секли, травили собаками, топили в воде, забивали палками, морили голодом. Заражали туберкулезом… душили циклоном. Отравляли хлором. Жгли…». </a:t>
            </a:r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>
                <a:solidFill>
                  <a:srgbClr val="FF0000"/>
                </a:solidFill>
              </a:rPr>
              <a:t>	</a:t>
            </a:r>
            <a:r>
              <a:rPr lang="ru-RU" dirty="0" smtClean="0"/>
              <a:t>С </a:t>
            </a:r>
            <a:r>
              <a:rPr lang="ru-RU" dirty="0"/>
              <a:t>трупов снимали кожу и срезали волосы – все это потом использовалось в текстильной промышленности Германии. Ужасающими опытами над заключенными прославился врач </a:t>
            </a:r>
            <a:r>
              <a:rPr lang="ru-RU" dirty="0" err="1"/>
              <a:t>Менгеле</a:t>
            </a:r>
            <a:r>
              <a:rPr lang="ru-RU" dirty="0"/>
              <a:t>, от чьей руки погибли тысячи человек. Он исследовал психическое и физическое истощение организма. Проводил эксперименты над близнецами, в ходе которых им пересаживали органы друг от друга, переливали кровь, сестер принуждали рожать детей от собственных братьев. Делал операции по смене </a:t>
            </a:r>
            <a:r>
              <a:rPr lang="ru-RU" dirty="0" smtClean="0"/>
              <a:t>пола.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022934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18"/>
          <a:stretch/>
        </p:blipFill>
        <p:spPr bwMode="auto">
          <a:xfrm>
            <a:off x="-86057" y="0"/>
            <a:ext cx="923005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13474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13474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293</TotalTime>
  <Words>916</Words>
  <Application>Microsoft Office PowerPoint</Application>
  <PresentationFormat>Экран (4:3)</PresentationFormat>
  <Paragraphs>64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Сюн5</dc:creator>
  <cp:lastModifiedBy>Сюн5</cp:lastModifiedBy>
  <cp:revision>15</cp:revision>
  <dcterms:created xsi:type="dcterms:W3CDTF">2020-12-10T06:52:35Z</dcterms:created>
  <dcterms:modified xsi:type="dcterms:W3CDTF">2021-01-19T07:23:31Z</dcterms:modified>
</cp:coreProperties>
</file>