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8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5FE03-013A-40D0-B8EB-86E52891E216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5B5DD-E989-4679-B306-DD7A68CAC8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28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5B5DD-E989-4679-B306-DD7A68CAC80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62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560840" cy="2952328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Социальные общности и их классификация</a:t>
            </a:r>
            <a:endParaRPr lang="ru-RU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38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507028"/>
            <a:ext cx="6408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Социальные общности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1472" y="1988840"/>
            <a:ext cx="764504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Социальные общности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– это относительно устойчивая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совокупность людей, отличающаяся более или менее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одинаковыми чертами условий и образа жизни,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массового сознания, в той или иной мере общностью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социальных норм, ценностных систем и интересов.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5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07028"/>
            <a:ext cx="4464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Виды общностей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916832"/>
            <a:ext cx="7416824" cy="507831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Семья;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Род;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Племя;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Классы;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Социальная группа;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ru-RU" sz="2400" dirty="0" smtClean="0">
              <a:latin typeface="Candar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ru-RU" sz="2400" dirty="0" smtClean="0">
              <a:latin typeface="Candar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ru-RU" sz="2400" dirty="0">
              <a:latin typeface="Candar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endParaRPr lang="ru-RU" sz="2400" dirty="0" smtClean="0">
              <a:latin typeface="Candara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Народности;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Нации;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Профессиональные общности;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Трудовые коллективы.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07028"/>
            <a:ext cx="7560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Сходство жизненных условий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t="2724" r="3948" b="3029"/>
          <a:stretch/>
        </p:blipFill>
        <p:spPr bwMode="auto">
          <a:xfrm>
            <a:off x="1408449" y="1646312"/>
            <a:ext cx="6543126" cy="459631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3008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507028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Общность потребностей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13"/>
          <a:stretch/>
        </p:blipFill>
        <p:spPr>
          <a:xfrm>
            <a:off x="1115616" y="1628800"/>
            <a:ext cx="7106682" cy="41079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138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10106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Наличие совместной деятельности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04" y="1916832"/>
            <a:ext cx="7918200" cy="4162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031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10106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Формирование собственной культуры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0"/>
            <a:ext cx="6984776" cy="45159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2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27311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Социальная идентификация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823" y="1484784"/>
            <a:ext cx="6836569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32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27311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По количественному составу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628799"/>
            <a:ext cx="2202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Несколько лиц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1628798"/>
            <a:ext cx="3451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Многочисленные массы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36" y="2348880"/>
            <a:ext cx="3253449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46" b="9615"/>
          <a:stretch/>
        </p:blipFill>
        <p:spPr>
          <a:xfrm>
            <a:off x="5073541" y="2420888"/>
            <a:ext cx="3242875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631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По продолжительности существования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772816"/>
            <a:ext cx="2579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От минут и часов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37551" y="1772815"/>
            <a:ext cx="3914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До столетий и тысячелетий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4226693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489" y="2492896"/>
            <a:ext cx="3300265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733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По степени связи между индивидами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6584" y="1772816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Устойчивые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8639" y="1743198"/>
            <a:ext cx="3685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Аморфные (квазигруппы)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6" y="2492896"/>
            <a:ext cx="3818270" cy="3168352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3" r="15723"/>
          <a:stretch/>
        </p:blipFill>
        <p:spPr bwMode="auto">
          <a:xfrm>
            <a:off x="4788024" y="2449792"/>
            <a:ext cx="3685502" cy="3254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8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Социальная группа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15616" y="1067252"/>
            <a:ext cx="7058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  <a:t>устойчивая 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  <a:t>совокупность людей, которые имеют отличные, только им присущие признаки</a:t>
            </a:r>
            <a:br>
              <a:rPr lang="ru-RU" sz="2400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</a:b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  <a:t> </a:t>
            </a:r>
            <a:r>
              <a:rPr lang="ru-RU" sz="2400" dirty="0" smtClean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  <a:t>(социальное положение, интересы, ценностные </a:t>
            </a:r>
            <a:r>
              <a:rPr lang="ru-RU" sz="2400" dirty="0">
                <a:solidFill>
                  <a:schemeClr val="bg2">
                    <a:lumMod val="10000"/>
                  </a:schemeClr>
                </a:solidFill>
                <a:latin typeface="Candara" pitchFamily="34" charset="0"/>
              </a:rPr>
              <a:t>ориентации).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996" y="2780928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256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Малая группа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196752"/>
            <a:ext cx="6583680" cy="493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5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Большая группа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8698"/>
            <a:ext cx="6768752" cy="4797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51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Первичная группа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53" y="1236910"/>
            <a:ext cx="6744118" cy="4928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4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Вторичная группа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0" b="89975" l="2881" r="98399">
                        <a14:foregroundMark x1="7682" y1="39850" x2="7682" y2="39850"/>
                        <a14:foregroundMark x1="2881" y1="40602" x2="2881" y2="40602"/>
                        <a14:foregroundMark x1="11460" y1="47870" x2="11460" y2="47870"/>
                        <a14:foregroundMark x1="17926" y1="48622" x2="17926" y2="48622"/>
                        <a14:foregroundMark x1="26440" y1="39223" x2="26440" y2="39223"/>
                        <a14:foregroundMark x1="34251" y1="49875" x2="34251" y2="49875"/>
                        <a14:foregroundMark x1="43470" y1="39850" x2="43470" y2="39850"/>
                        <a14:foregroundMark x1="39052" y1="73935" x2="39052" y2="73935"/>
                        <a14:foregroundMark x1="33611" y1="57895" x2="33611" y2="57895"/>
                        <a14:foregroundMark x1="15877" y1="57895" x2="15877" y2="57895"/>
                        <a14:foregroundMark x1="93278" y1="29825" x2="93278" y2="29825"/>
                        <a14:foregroundMark x1="98399" y1="27193" x2="98399" y2="271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852731"/>
            <a:ext cx="3191880" cy="16306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12776"/>
            <a:ext cx="2190062" cy="26077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7727" y1="46364" x2="37727" y2="46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988840"/>
            <a:ext cx="2376264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35" y="2204864"/>
            <a:ext cx="2748568" cy="30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Номинальная и реальная группы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1412775"/>
            <a:ext cx="3847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Покупатели одного товара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4048" y="1438330"/>
            <a:ext cx="3812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Мужчины, женщины и т. </a:t>
            </a:r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д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.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96" y="2276872"/>
            <a:ext cx="4319016" cy="2919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7" b="11660"/>
          <a:stretch/>
        </p:blipFill>
        <p:spPr bwMode="auto">
          <a:xfrm>
            <a:off x="5004405" y="2276872"/>
            <a:ext cx="3816067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59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83295"/>
            <a:ext cx="87129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Формальная и неформальная группы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0550" y="203123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Класс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2031230"/>
            <a:ext cx="2127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Candara" pitchFamily="34" charset="0"/>
              </a:rPr>
              <a:t>Группа друзей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Candara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959" y="2690918"/>
            <a:ext cx="3960440" cy="2970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37" y="2687538"/>
            <a:ext cx="3964947" cy="2973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591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515543"/>
            <a:ext cx="8712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Candara" pitchFamily="34" charset="0"/>
              </a:rPr>
              <a:t>Спасибо за внимание!</a:t>
            </a:r>
            <a:endParaRPr lang="ru-RU" sz="4400" b="1" dirty="0">
              <a:solidFill>
                <a:schemeClr val="bg2">
                  <a:lumMod val="25000"/>
                </a:schemeClr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165</Words>
  <Application>Microsoft Office PowerPoint</Application>
  <PresentationFormat>Экран (4:3)</PresentationFormat>
  <Paragraphs>57</Paragraphs>
  <Slides>19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Воздушный поток</vt:lpstr>
      <vt:lpstr>Социальные общности и их классификация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68</cp:revision>
  <dcterms:modified xsi:type="dcterms:W3CDTF">2013-04-04T04:52:20Z</dcterms:modified>
</cp:coreProperties>
</file>