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8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7A57114-EB7A-4B16-A711-0BF15E625558}" type="datetimeFigureOut">
              <a:rPr lang="ru-RU" smtClean="0"/>
              <a:pPr/>
              <a:t>26.02.2017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729C91-5511-45ED-82D1-1E4AECF0CE0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A57114-EB7A-4B16-A711-0BF15E625558}" type="datetimeFigureOut">
              <a:rPr lang="ru-RU" smtClean="0"/>
              <a:pPr/>
              <a:t>26.02.2017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29C91-5511-45ED-82D1-1E4AECF0CE0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Примеры написания эссе</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01752" y="0"/>
            <a:ext cx="8518720" cy="6669360"/>
          </a:xfrm>
        </p:spPr>
        <p:txBody>
          <a:bodyPr>
            <a:noAutofit/>
          </a:bodyPr>
          <a:lstStyle/>
          <a:p>
            <a:r>
              <a:rPr lang="ru-RU" sz="1800" i="1" dirty="0" smtClean="0">
                <a:latin typeface="Times New Roman" pitchFamily="18" charset="0"/>
                <a:cs typeface="Times New Roman" pitchFamily="18" charset="0"/>
              </a:rPr>
              <a:t>Наука безжалостна. Она беззастенчиво опровергает любимые и привычные заблуждения» (Н.В. Карлов)</a:t>
            </a:r>
            <a:br>
              <a:rPr lang="ru-RU" sz="1800" i="1" dirty="0" smtClean="0">
                <a:latin typeface="Times New Roman" pitchFamily="18" charset="0"/>
                <a:cs typeface="Times New Roman" pitchFamily="18" charset="0"/>
              </a:rPr>
            </a:br>
            <a:r>
              <a:rPr lang="ru-RU" sz="1800" i="1" dirty="0" smtClean="0">
                <a:latin typeface="Times New Roman" pitchFamily="18" charset="0"/>
                <a:cs typeface="Times New Roman" pitchFamily="18" charset="0"/>
              </a:rPr>
              <a:t/>
            </a:r>
            <a:br>
              <a:rPr lang="ru-RU" sz="1800" i="1" dirty="0" smtClean="0">
                <a:latin typeface="Times New Roman" pitchFamily="18" charset="0"/>
                <a:cs typeface="Times New Roman" pitchFamily="18" charset="0"/>
              </a:rPr>
            </a:br>
            <a:r>
              <a:rPr lang="ru-RU" sz="1800" i="1" dirty="0" smtClean="0">
                <a:latin typeface="Times New Roman" pitchFamily="18" charset="0"/>
                <a:cs typeface="Times New Roman" pitchFamily="18" charset="0"/>
              </a:rPr>
              <a:t>Вполне можно согласиться с данным высказыванием. Ведь главная цель научного познания – стремление к объективности, т.е. к изучению мира таким, какой он есть вне и независимо от человека. Полученный при этом результат не должен зависеть от частных мнений, пристрастий, авторитетов. На пути к поиску объективной истины, человек проходит через относительные истины и заблуждения. Примеров тому много. Когда – то люди были совершенно уверены в том, что Земля имеет форму диска. Но прошли столетия, и путешествие </a:t>
            </a:r>
            <a:r>
              <a:rPr lang="ru-RU" sz="1800" i="1" dirty="0" err="1" smtClean="0">
                <a:latin typeface="Times New Roman" pitchFamily="18" charset="0"/>
                <a:cs typeface="Times New Roman" pitchFamily="18" charset="0"/>
              </a:rPr>
              <a:t>Фернандо</a:t>
            </a:r>
            <a:r>
              <a:rPr lang="ru-RU" sz="1800" i="1" dirty="0" smtClean="0">
                <a:latin typeface="Times New Roman" pitchFamily="18" charset="0"/>
                <a:cs typeface="Times New Roman" pitchFamily="18" charset="0"/>
              </a:rPr>
              <a:t> </a:t>
            </a:r>
            <a:r>
              <a:rPr lang="ru-RU" sz="1800" i="1" dirty="0" err="1" smtClean="0">
                <a:latin typeface="Times New Roman" pitchFamily="18" charset="0"/>
                <a:cs typeface="Times New Roman" pitchFamily="18" charset="0"/>
              </a:rPr>
              <a:t>Магеланна</a:t>
            </a:r>
            <a:r>
              <a:rPr lang="ru-RU" sz="1800" i="1" dirty="0" smtClean="0">
                <a:latin typeface="Times New Roman" pitchFamily="18" charset="0"/>
                <a:cs typeface="Times New Roman" pitchFamily="18" charset="0"/>
              </a:rPr>
              <a:t> опровергло это заблуждение. Люди узнали, что Земля имеет форму шара. Заблуждением была и геоцентрическая система, существовавшая тысячелетия. Открытие Коперника развенчало этот миф. Созданная им гелиоцентрическая система объяснила людям то, что все планеты нашей системы вращаются вокруг Солнца. Католическая церковь более двухсот лет запрещала признавать эту истину, но в данном случае, наука, действительно, оказалась безжалостна к  заблуждениям людей. Таким образом, на пути к абсолютной истине, которая  является окончательной и не изменится с течением времени, наука проходит через стадию относительных истин. Вначале эти относительные истины кажутся людям окончательными, но проходит время и с появлением новых возможностей у человека в исследовании той или иной области, появляется абсолютная истина. Она опровергает ранее полеченные знания, заставляя людей пересмотреть свои прежние взгляды и открытия. </a:t>
            </a:r>
            <a:endParaRPr lang="ru-RU" sz="18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534400" cy="692696"/>
          </a:xfrm>
        </p:spPr>
        <p:txBody>
          <a:bodyPr>
            <a:noAutofit/>
          </a:bodyPr>
          <a:lstStyle/>
          <a:p>
            <a:r>
              <a:rPr lang="ru-RU" sz="2000" dirty="0" smtClean="0">
                <a:solidFill>
                  <a:schemeClr val="tx1"/>
                </a:solidFill>
                <a:latin typeface="Times New Roman" pitchFamily="18" charset="0"/>
                <a:cs typeface="Times New Roman" pitchFamily="18" charset="0"/>
              </a:rPr>
              <a:t>«Прогресс указывает только направление движения, и ему безразлично, что ожидает в конце этого пути – благо или зло» (Й. </a:t>
            </a:r>
            <a:r>
              <a:rPr lang="ru-RU" sz="2000" dirty="0" err="1" smtClean="0">
                <a:solidFill>
                  <a:schemeClr val="tx1"/>
                </a:solidFill>
                <a:latin typeface="Times New Roman" pitchFamily="18" charset="0"/>
                <a:cs typeface="Times New Roman" pitchFamily="18" charset="0"/>
              </a:rPr>
              <a:t>Хейзинга</a:t>
            </a:r>
            <a:r>
              <a:rPr lang="ru-RU"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0" y="620688"/>
            <a:ext cx="9144000" cy="6237312"/>
          </a:xfrm>
        </p:spPr>
        <p:txBody>
          <a:bodyPr>
            <a:noAutofit/>
          </a:bodyPr>
          <a:lstStyle/>
          <a:p>
            <a:pPr>
              <a:buNone/>
            </a:pP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Известно</a:t>
            </a:r>
            <a:r>
              <a:rPr lang="ru-RU" sz="1600" dirty="0" smtClean="0">
                <a:latin typeface="Times New Roman" pitchFamily="18" charset="0"/>
                <a:cs typeface="Times New Roman" pitchFamily="18" charset="0"/>
              </a:rPr>
              <a:t>, что прогресс – это движение развития общества от простого к сложному, от низшего к высшему. Но долгая история человечества доказывает, что движение вперед в одной области, приводит к откату назад в другой. Например, замена стрелы огнестрельным оружием, кремневого ружья – автоматом свидетельствует о развитии техники и связанных с ней знаний, науки. Возможность убить сразу массу людей смертельным ядерным оружием тоже безусловное свидетельство развития науки и техники высочайшего уровня. Но можно ли всё это назвать прогрессом? И поэтому все, что проявлялось в истории как нечто положительное, всегда можно  противопоставить как нечто отрицательное, и об очень многом положительном  в одном аспекте, можно сказать как об отрицательном в другом. Так в чем же смысл истории? Каково направление её движения? Что такое прогресс? Ответить на эти вопросы далеко не просто. Само абстрактное понятие прогресса, при попытке применить его к оценке тех или иных событий конкретно – исторически, непременно будет содержать в себе неразрешимое противоречие. В этой противоречивости и есть драматизм истории. Неизбежен ли он? А дело в том, что главным действующим лицом этой исторической драмы выступает сам человек  Зло как бы неизбежно, потому что человек порою получает в качестве результата то, к чему он вовсе не стремился, что не было его целью. И дело объективно заключается в том, что практика всегда богаче, всегда превосходит уровень достигнутого знания, что порождает возможности человека в других условиях по- другому использовать достигнутое. Зло, таким образом, как тень, преследует добро. Видимо это имел в виду автор данного высказывания. Но мне хотелось бы продолжить рассуждение и призвать людей, особенно ученых, задумываться о своих будущих открытиях. Ведь  для определения подлинно прогрессивного есть понятие, выработанное всей историей человечества. Выраженное словом «гуманизм», оно обозначает как специфические свойства человеческой природы, так и оценку этих свойств как высшего начала общественной жизни. Прогрессивно то, что сочетается с гуманизмом, и не просто сочетается, а способствует его возвышению.</a:t>
            </a:r>
            <a:br>
              <a:rPr lang="ru-RU" sz="1600" dirty="0" smtClean="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368152"/>
          </a:xfrm>
        </p:spPr>
        <p:txBody>
          <a:bodyPr>
            <a:normAutofit fontScale="90000"/>
          </a:bodyPr>
          <a:lstStyle/>
          <a:p>
            <a:pPr algn="l"/>
            <a:r>
              <a:rPr lang="ru-RU" sz="2200" dirty="0">
                <a:latin typeface="Times New Roman" pitchFamily="18" charset="0"/>
                <a:cs typeface="Times New Roman" pitchFamily="18" charset="0"/>
              </a:rPr>
              <a:t>Вам поручено подготовить развёрнутый ответ по теме «Социальная стратификация общества». Составьте план, в соответствии с которым Вы будете освещать эту тему. План должен содержать не менее трёх пунктов, из которых два или более детализированы в подпунктах.</a:t>
            </a:r>
            <a:r>
              <a:rPr lang="ru-RU" dirty="0"/>
              <a:t/>
            </a:r>
            <a:br>
              <a:rPr lang="ru-RU" dirty="0"/>
            </a:br>
            <a:endParaRPr lang="ru-RU" dirty="0"/>
          </a:p>
        </p:txBody>
      </p:sp>
      <p:sp>
        <p:nvSpPr>
          <p:cNvPr id="3" name="Содержимое 2"/>
          <p:cNvSpPr>
            <a:spLocks noGrp="1"/>
          </p:cNvSpPr>
          <p:nvPr>
            <p:ph idx="1"/>
          </p:nvPr>
        </p:nvSpPr>
        <p:spPr>
          <a:xfrm>
            <a:off x="457200" y="1844824"/>
            <a:ext cx="8229600" cy="5013176"/>
          </a:xfrm>
        </p:spPr>
        <p:txBody>
          <a:bodyPr>
            <a:normAutofit fontScale="70000" lnSpcReduction="20000"/>
          </a:bodyPr>
          <a:lstStyle/>
          <a:p>
            <a:r>
              <a:rPr lang="ru-RU" b="1" dirty="0"/>
              <a:t>Рекомендации для выполнения данного задания:</a:t>
            </a:r>
            <a:endParaRPr lang="ru-RU" dirty="0"/>
          </a:p>
          <a:p>
            <a:r>
              <a:rPr lang="ru-RU" dirty="0"/>
              <a:t>1) представьте содержание обществоведческого курса, раскрывающее данную проблему; </a:t>
            </a:r>
          </a:p>
          <a:p>
            <a:r>
              <a:rPr lang="ru-RU" dirty="0"/>
              <a:t>2) разделите это содержание на смысловые части, выделив в каждой из них главную мысль; 3) озаглавьте каждую часть; </a:t>
            </a:r>
          </a:p>
          <a:p>
            <a:r>
              <a:rPr lang="ru-RU" dirty="0"/>
              <a:t>4) в каждой части выделите несколько положений, развивающих главную мысль; </a:t>
            </a:r>
          </a:p>
          <a:p>
            <a:r>
              <a:rPr lang="ru-RU" dirty="0"/>
              <a:t>5) проверьте, не совмещаются ли пункты и подпункты плана, связан ли последующий пункт плана с предыдущим, полностью ли отражено в них основное содержание темы; </a:t>
            </a:r>
          </a:p>
          <a:p>
            <a:r>
              <a:rPr lang="ru-RU" dirty="0"/>
              <a:t>6) в случае необходимости внесите корректировки; </a:t>
            </a:r>
          </a:p>
          <a:p>
            <a:r>
              <a:rPr lang="ru-RU" dirty="0"/>
              <a:t>7) помните, что план должен охватывать основное содержание темы; </a:t>
            </a:r>
          </a:p>
          <a:p>
            <a:r>
              <a:rPr lang="ru-RU" dirty="0"/>
              <a:t>8) в заголовках (пунктах или подпунктах плана) нежелательно повторять сходные формулировки.</a:t>
            </a: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60648"/>
            <a:ext cx="8229600" cy="6408712"/>
          </a:xfrm>
        </p:spPr>
        <p:txBody>
          <a:bodyPr>
            <a:normAutofit fontScale="85000" lnSpcReduction="20000"/>
          </a:bodyPr>
          <a:lstStyle/>
          <a:p>
            <a:r>
              <a:rPr lang="ru-RU" b="1" dirty="0" smtClean="0"/>
              <a:t>Пример:</a:t>
            </a:r>
            <a:r>
              <a:rPr lang="ru-RU" dirty="0"/>
              <a:t> </a:t>
            </a:r>
            <a:r>
              <a:rPr lang="ru-RU" dirty="0" smtClean="0"/>
              <a:t>  Вам </a:t>
            </a:r>
            <a:r>
              <a:rPr lang="ru-RU" dirty="0"/>
              <a:t>поручено подготовить развернутый план по </a:t>
            </a:r>
            <a:r>
              <a:rPr lang="ru-RU" dirty="0" smtClean="0"/>
              <a:t>теме"Биологическое </a:t>
            </a:r>
            <a:r>
              <a:rPr lang="ru-RU" dirty="0"/>
              <a:t>и социальное в человеке". Составьте план, в соответствии с которым вы будете освещать эту тему.</a:t>
            </a:r>
          </a:p>
          <a:p>
            <a:pPr>
              <a:buNone/>
            </a:pPr>
            <a:r>
              <a:rPr lang="ru-RU" dirty="0"/>
              <a:t> </a:t>
            </a:r>
          </a:p>
          <a:p>
            <a:pPr>
              <a:buNone/>
            </a:pPr>
            <a:r>
              <a:rPr lang="ru-RU" dirty="0"/>
              <a:t>1) Деятельность как способ человеческого бытия </a:t>
            </a:r>
          </a:p>
          <a:p>
            <a:pPr>
              <a:buNone/>
            </a:pPr>
            <a:r>
              <a:rPr lang="ru-RU" dirty="0"/>
              <a:t>2) Специфические особенности человеческой деятельности </a:t>
            </a:r>
          </a:p>
          <a:p>
            <a:pPr>
              <a:buNone/>
            </a:pPr>
            <a:r>
              <a:rPr lang="ru-RU" dirty="0"/>
              <a:t>3) Структура деятельности: а) субъект б) объект в) цель г) средства </a:t>
            </a:r>
            <a:r>
              <a:rPr lang="ru-RU" dirty="0" err="1"/>
              <a:t>д</a:t>
            </a:r>
            <a:r>
              <a:rPr lang="ru-RU" dirty="0"/>
              <a:t>) результат </a:t>
            </a:r>
          </a:p>
          <a:p>
            <a:pPr>
              <a:buNone/>
            </a:pPr>
            <a:r>
              <a:rPr lang="ru-RU" dirty="0"/>
              <a:t>4) Мотивы деятельности </a:t>
            </a:r>
          </a:p>
          <a:p>
            <a:pPr>
              <a:buNone/>
            </a:pPr>
            <a:r>
              <a:rPr lang="ru-RU" dirty="0"/>
              <a:t>5) Два основных типа деятельности а) практическая деятельность б) духовная деятельность </a:t>
            </a:r>
          </a:p>
          <a:p>
            <a:pPr>
              <a:buNone/>
            </a:pPr>
            <a:r>
              <a:rPr lang="ru-RU" dirty="0"/>
              <a:t>6) Ведущие виды деятельности в жизни человека: а) игра б) учение в) труд</a:t>
            </a:r>
          </a:p>
          <a:p>
            <a:pPr>
              <a:buNone/>
            </a:pPr>
            <a:r>
              <a:rPr lang="ru-RU" dirty="0"/>
              <a:t> </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548680"/>
            <a:ext cx="8229600" cy="5832648"/>
          </a:xfrm>
        </p:spPr>
        <p:txBody>
          <a:bodyPr>
            <a:normAutofit fontScale="92500" lnSpcReduction="20000"/>
          </a:bodyPr>
          <a:lstStyle/>
          <a:p>
            <a:r>
              <a:rPr lang="ru-RU" b="1" dirty="0"/>
              <a:t>Задание № 25</a:t>
            </a:r>
            <a:r>
              <a:rPr lang="ru-RU" dirty="0"/>
              <a:t>. Какой смысл </a:t>
            </a:r>
            <a:r>
              <a:rPr lang="ru-RU" dirty="0" smtClean="0"/>
              <a:t>обществоведы вкладывают </a:t>
            </a:r>
            <a:r>
              <a:rPr lang="ru-RU" dirty="0"/>
              <a:t>в </a:t>
            </a:r>
            <a:r>
              <a:rPr lang="ru-RU" dirty="0" smtClean="0"/>
              <a:t>понятие </a:t>
            </a:r>
            <a:r>
              <a:rPr lang="ru-RU" dirty="0"/>
              <a:t>«</a:t>
            </a:r>
            <a:r>
              <a:rPr lang="ru-RU" dirty="0" smtClean="0"/>
              <a:t>экономический </a:t>
            </a:r>
            <a:r>
              <a:rPr lang="ru-RU" dirty="0"/>
              <a:t>цикл»? </a:t>
            </a:r>
            <a:r>
              <a:rPr lang="ru-RU" dirty="0" smtClean="0"/>
              <a:t>Привлекая знания обществоведческого </a:t>
            </a:r>
            <a:r>
              <a:rPr lang="ru-RU" dirty="0"/>
              <a:t>курса, </a:t>
            </a:r>
            <a:r>
              <a:rPr lang="ru-RU" dirty="0" smtClean="0"/>
              <a:t>составьте </a:t>
            </a:r>
            <a:r>
              <a:rPr lang="ru-RU" dirty="0"/>
              <a:t>два </a:t>
            </a:r>
            <a:r>
              <a:rPr lang="ru-RU" dirty="0" smtClean="0"/>
              <a:t>предложения</a:t>
            </a:r>
            <a:r>
              <a:rPr lang="ru-RU" dirty="0"/>
              <a:t>: одно </a:t>
            </a:r>
            <a:r>
              <a:rPr lang="ru-RU" dirty="0" smtClean="0"/>
              <a:t>предложение</a:t>
            </a:r>
            <a:r>
              <a:rPr lang="ru-RU" dirty="0"/>
              <a:t>, </a:t>
            </a:r>
            <a:r>
              <a:rPr lang="ru-RU" dirty="0" smtClean="0"/>
              <a:t>содержащее информацию </a:t>
            </a:r>
            <a:r>
              <a:rPr lang="ru-RU" dirty="0"/>
              <a:t>о фазах </a:t>
            </a:r>
            <a:r>
              <a:rPr lang="ru-RU" dirty="0" smtClean="0"/>
              <a:t>экономического </a:t>
            </a:r>
            <a:r>
              <a:rPr lang="ru-RU" dirty="0"/>
              <a:t>цикла, и одно </a:t>
            </a:r>
            <a:r>
              <a:rPr lang="ru-RU" dirty="0" smtClean="0"/>
              <a:t>предложение</a:t>
            </a:r>
            <a:r>
              <a:rPr lang="ru-RU" dirty="0"/>
              <a:t>, </a:t>
            </a:r>
            <a:r>
              <a:rPr lang="ru-RU" dirty="0" smtClean="0"/>
              <a:t>раскрывающее </a:t>
            </a:r>
            <a:r>
              <a:rPr lang="ru-RU" dirty="0"/>
              <a:t>связь </a:t>
            </a:r>
            <a:r>
              <a:rPr lang="ru-RU" dirty="0" smtClean="0"/>
              <a:t>экономического </a:t>
            </a:r>
            <a:r>
              <a:rPr lang="ru-RU" dirty="0"/>
              <a:t>цикла и </a:t>
            </a:r>
            <a:r>
              <a:rPr lang="ru-RU" dirty="0" smtClean="0"/>
              <a:t>рыночного механизма</a:t>
            </a:r>
            <a:r>
              <a:rPr lang="ru-RU" dirty="0"/>
              <a:t>.</a:t>
            </a:r>
          </a:p>
          <a:p>
            <a:r>
              <a:rPr lang="ru-RU" b="1" dirty="0"/>
              <a:t>Задание № 26. </a:t>
            </a:r>
            <a:r>
              <a:rPr lang="ru-RU" dirty="0" smtClean="0"/>
              <a:t>Покажите</a:t>
            </a:r>
            <a:r>
              <a:rPr lang="ru-RU" dirty="0"/>
              <a:t>, как в </a:t>
            </a:r>
            <a:r>
              <a:rPr lang="ru-RU" dirty="0" smtClean="0"/>
              <a:t>смешанной экономике государство преодолевает несовершенства </a:t>
            </a:r>
            <a:r>
              <a:rPr lang="ru-RU" dirty="0"/>
              <a:t>рынка. </a:t>
            </a:r>
            <a:r>
              <a:rPr lang="ru-RU" dirty="0" smtClean="0"/>
              <a:t>Назовите </a:t>
            </a:r>
            <a:r>
              <a:rPr lang="ru-RU" dirty="0"/>
              <a:t>любые три </a:t>
            </a:r>
            <a:r>
              <a:rPr lang="ru-RU" dirty="0" smtClean="0"/>
              <a:t>проявления несовершенств </a:t>
            </a:r>
            <a:r>
              <a:rPr lang="ru-RU" dirty="0"/>
              <a:t>рынка и </a:t>
            </a:r>
            <a:r>
              <a:rPr lang="ru-RU" dirty="0" smtClean="0"/>
              <a:t>укажите</a:t>
            </a:r>
            <a:r>
              <a:rPr lang="ru-RU" dirty="0"/>
              <a:t>, как </a:t>
            </a:r>
            <a:r>
              <a:rPr lang="ru-RU" dirty="0" smtClean="0"/>
              <a:t>государство </a:t>
            </a:r>
            <a:r>
              <a:rPr lang="ru-RU" dirty="0"/>
              <a:t>может </a:t>
            </a:r>
            <a:r>
              <a:rPr lang="ru-RU" dirty="0" smtClean="0"/>
              <a:t>преодолеть каждое </a:t>
            </a:r>
            <a:r>
              <a:rPr lang="ru-RU" dirty="0"/>
              <a:t>из них.</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412</Words>
  <Application>Microsoft Office PowerPoint</Application>
  <PresentationFormat>Экран (4:3)</PresentationFormat>
  <Paragraphs>24</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Тема Office</vt:lpstr>
      <vt:lpstr>Примеры написания эссе</vt:lpstr>
      <vt:lpstr>Слайд 2</vt:lpstr>
      <vt:lpstr>«Прогресс указывает только направление движения, и ему безразлично, что ожидает в конце этого пути – благо или зло» (Й. Хейзинга).</vt:lpstr>
      <vt:lpstr>Вам поручено подготовить развёрнутый ответ по теме «Социальная стратификация общества». Составьте план, в соответствии с которым Вы будете освещать эту тему. План должен содержать не менее трёх пунктов, из которых два или более детализированы в подпунктах. </vt:lpstr>
      <vt:lpstr>Слайд 5</vt:lpstr>
      <vt:lpstr>Слайд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Примеры написания эссе</dc:title>
  <dc:creator>Владимир Ефремов</dc:creator>
  <cp:lastModifiedBy>Владимир Ефремов</cp:lastModifiedBy>
  <cp:revision>3</cp:revision>
  <dcterms:created xsi:type="dcterms:W3CDTF">2017-02-19T21:54:17Z</dcterms:created>
  <dcterms:modified xsi:type="dcterms:W3CDTF">2017-02-26T12:02:02Z</dcterms:modified>
</cp:coreProperties>
</file>