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89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 custLinFactNeighborX="4677" custLinFactNeighborY="-525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 custScaleY="89790" custLinFactNeighborX="14941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 custLinFactNeighborX="4677" custLinFactNeighborY="328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 custLinFactNeighborX="-8580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4A3850F0-1CEF-404C-AB9A-A5D7651D54FE}" type="presOf" srcId="{21E02F49-9DD2-48FF-BE8D-4CA64A333411}" destId="{1A00102B-0C3E-44A6-9AAE-849229DBE4BE}" srcOrd="0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BAC8B2BE-8226-4F45-AF54-5E34D9FEB514}" type="presOf" srcId="{A79CD796-66E9-491E-85EA-E6D728A90109}" destId="{7504C643-7E04-4769-AB95-075380FF089C}" srcOrd="0" destOrd="0" presId="urn:microsoft.com/office/officeart/2005/8/layout/orgChart1"/>
    <dgm:cxn modelId="{0E1D05EB-AD8B-4C39-84CD-0E5CD4A351A9}" type="presOf" srcId="{3D70FEC1-9C72-4AF0-95BF-B784F5E2C29B}" destId="{A78CF413-1634-4A99-A49A-733331BE6ABD}" srcOrd="1" destOrd="0" presId="urn:microsoft.com/office/officeart/2005/8/layout/orgChart1"/>
    <dgm:cxn modelId="{BBB6EFFF-B528-4EE3-B419-E82925877ED2}" type="presOf" srcId="{B7151CE4-1097-4191-A6DE-DE1F78E6AA68}" destId="{D6FB9C1C-6EEC-4631-8618-9FB676D1A6A3}" srcOrd="1" destOrd="0" presId="urn:microsoft.com/office/officeart/2005/8/layout/orgChart1"/>
    <dgm:cxn modelId="{C3D076EB-81CB-47C1-87CB-893FE9B79BE4}" type="presOf" srcId="{AD540A76-E506-4160-9A52-E2099DC09202}" destId="{5AA0BE2A-FA86-4B05-8B8D-FDA1F80E9FA2}" srcOrd="0" destOrd="0" presId="urn:microsoft.com/office/officeart/2005/8/layout/orgChart1"/>
    <dgm:cxn modelId="{FFBB4C35-36EE-4143-9004-67B4E0B3AF1A}" type="presOf" srcId="{29BBF4F1-CA66-4A19-B946-0DF9BA323766}" destId="{548C293A-88E2-451D-B246-0A1671F36C00}" srcOrd="0" destOrd="0" presId="urn:microsoft.com/office/officeart/2005/8/layout/orgChart1"/>
    <dgm:cxn modelId="{B81FDF80-CC32-4D15-8F2E-F05223D36B79}" type="presOf" srcId="{EC46C174-3863-422D-96EC-19CF98C7E512}" destId="{A4EDE101-FC8B-494A-B09D-856509ACB1D0}" srcOrd="1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5E080571-0B2F-45DD-ADE6-2C29C44A32F7}" type="presOf" srcId="{A79CD796-66E9-491E-85EA-E6D728A90109}" destId="{B144EA80-A8DC-41F9-885A-AC73ACFC18E4}" srcOrd="1" destOrd="0" presId="urn:microsoft.com/office/officeart/2005/8/layout/orgChart1"/>
    <dgm:cxn modelId="{6473F4AA-C77C-467F-BBFE-A01088139AEF}" type="presOf" srcId="{B7151CE4-1097-4191-A6DE-DE1F78E6AA68}" destId="{AF7B6982-ED5F-4E8F-BB38-593A2D5A0918}" srcOrd="0" destOrd="0" presId="urn:microsoft.com/office/officeart/2005/8/layout/orgChart1"/>
    <dgm:cxn modelId="{6B2D8F2D-A0D5-4089-A0B2-AE8D03394670}" type="presOf" srcId="{3D70FEC1-9C72-4AF0-95BF-B784F5E2C29B}" destId="{27BB4BDB-FA95-4567-B0FA-24033444A5E1}" srcOrd="0" destOrd="0" presId="urn:microsoft.com/office/officeart/2005/8/layout/orgChart1"/>
    <dgm:cxn modelId="{DE1D7EAD-4958-41F4-BB5C-05026C492507}" type="presOf" srcId="{EC46C174-3863-422D-96EC-19CF98C7E512}" destId="{7791E148-8BB5-49EC-807A-E23FE9340E59}" srcOrd="0" destOrd="0" presId="urn:microsoft.com/office/officeart/2005/8/layout/orgChart1"/>
    <dgm:cxn modelId="{AC0AD6EE-E045-471F-B759-831A47D34DF6}" type="presOf" srcId="{6B301812-37CF-403C-96C5-D4CB6820F707}" destId="{8550CC57-C7A5-42AF-9294-4079C0D328C5}" srcOrd="0" destOrd="0" presId="urn:microsoft.com/office/officeart/2005/8/layout/orgChart1"/>
    <dgm:cxn modelId="{4F2394E0-3C2A-4FBD-9C1D-2C62A33C6371}" type="presParOf" srcId="{8550CC57-C7A5-42AF-9294-4079C0D328C5}" destId="{72B9D981-9440-4E7D-9A9B-CE7A908D6070}" srcOrd="0" destOrd="0" presId="urn:microsoft.com/office/officeart/2005/8/layout/orgChart1"/>
    <dgm:cxn modelId="{180EB33C-487D-42E8-8BF8-ACFD9E4A298E}" type="presParOf" srcId="{72B9D981-9440-4E7D-9A9B-CE7A908D6070}" destId="{030A57F5-C19A-4106-AAD4-6EE3909AB500}" srcOrd="0" destOrd="0" presId="urn:microsoft.com/office/officeart/2005/8/layout/orgChart1"/>
    <dgm:cxn modelId="{36AD061B-7A63-4B72-9804-11FC03E39F9E}" type="presParOf" srcId="{030A57F5-C19A-4106-AAD4-6EE3909AB500}" destId="{7791E148-8BB5-49EC-807A-E23FE9340E59}" srcOrd="0" destOrd="0" presId="urn:microsoft.com/office/officeart/2005/8/layout/orgChart1"/>
    <dgm:cxn modelId="{C0633223-59A5-4C3F-AE57-5679321841E8}" type="presParOf" srcId="{030A57F5-C19A-4106-AAD4-6EE3909AB500}" destId="{A4EDE101-FC8B-494A-B09D-856509ACB1D0}" srcOrd="1" destOrd="0" presId="urn:microsoft.com/office/officeart/2005/8/layout/orgChart1"/>
    <dgm:cxn modelId="{D0C8DA75-B92C-4182-84A3-3D44159D8CB0}" type="presParOf" srcId="{72B9D981-9440-4E7D-9A9B-CE7A908D6070}" destId="{67524A26-544F-4D0E-B856-1B8C0B004D13}" srcOrd="1" destOrd="0" presId="urn:microsoft.com/office/officeart/2005/8/layout/orgChart1"/>
    <dgm:cxn modelId="{7D1C0B14-3519-4D0E-9E3F-601FBFBEB424}" type="presParOf" srcId="{67524A26-544F-4D0E-B856-1B8C0B004D13}" destId="{1A00102B-0C3E-44A6-9AAE-849229DBE4BE}" srcOrd="0" destOrd="0" presId="urn:microsoft.com/office/officeart/2005/8/layout/orgChart1"/>
    <dgm:cxn modelId="{C04EFA62-4DD2-4F46-A21B-5EDAA40917F9}" type="presParOf" srcId="{67524A26-544F-4D0E-B856-1B8C0B004D13}" destId="{949F0B2F-0FC0-4D94-99D7-754015297FEC}" srcOrd="1" destOrd="0" presId="urn:microsoft.com/office/officeart/2005/8/layout/orgChart1"/>
    <dgm:cxn modelId="{E752B6D5-E3F5-476E-A017-8660C5297599}" type="presParOf" srcId="{949F0B2F-0FC0-4D94-99D7-754015297FEC}" destId="{3A856F29-23B3-4D90-916E-5CB166CC2028}" srcOrd="0" destOrd="0" presId="urn:microsoft.com/office/officeart/2005/8/layout/orgChart1"/>
    <dgm:cxn modelId="{59DD3E03-2363-4A1A-ACC7-C2EDE971D435}" type="presParOf" srcId="{3A856F29-23B3-4D90-916E-5CB166CC2028}" destId="{27BB4BDB-FA95-4567-B0FA-24033444A5E1}" srcOrd="0" destOrd="0" presId="urn:microsoft.com/office/officeart/2005/8/layout/orgChart1"/>
    <dgm:cxn modelId="{AE6F0511-4D3D-4E9B-A590-8320F5BF71DB}" type="presParOf" srcId="{3A856F29-23B3-4D90-916E-5CB166CC2028}" destId="{A78CF413-1634-4A99-A49A-733331BE6ABD}" srcOrd="1" destOrd="0" presId="urn:microsoft.com/office/officeart/2005/8/layout/orgChart1"/>
    <dgm:cxn modelId="{D9188DDC-1373-47C7-A340-B7AB16DFEFFD}" type="presParOf" srcId="{949F0B2F-0FC0-4D94-99D7-754015297FEC}" destId="{323B5C17-A582-4FA2-AC48-3C68ADA38DE5}" srcOrd="1" destOrd="0" presId="urn:microsoft.com/office/officeart/2005/8/layout/orgChart1"/>
    <dgm:cxn modelId="{34B5CC9E-EB03-4461-9D7E-92850781E8B4}" type="presParOf" srcId="{949F0B2F-0FC0-4D94-99D7-754015297FEC}" destId="{BA9A5EE0-8B6D-4E98-B7F8-20D12F721591}" srcOrd="2" destOrd="0" presId="urn:microsoft.com/office/officeart/2005/8/layout/orgChart1"/>
    <dgm:cxn modelId="{3BC52FF1-211F-421C-B94C-E6E69C54D915}" type="presParOf" srcId="{67524A26-544F-4D0E-B856-1B8C0B004D13}" destId="{5AA0BE2A-FA86-4B05-8B8D-FDA1F80E9FA2}" srcOrd="2" destOrd="0" presId="urn:microsoft.com/office/officeart/2005/8/layout/orgChart1"/>
    <dgm:cxn modelId="{9964975F-F589-469E-8C31-0F2A2858AE29}" type="presParOf" srcId="{67524A26-544F-4D0E-B856-1B8C0B004D13}" destId="{4DA5C9ED-6B35-48FB-91ED-9DEC2E594927}" srcOrd="3" destOrd="0" presId="urn:microsoft.com/office/officeart/2005/8/layout/orgChart1"/>
    <dgm:cxn modelId="{0B28FA27-BCDC-4496-861A-7FBEEDEF928A}" type="presParOf" srcId="{4DA5C9ED-6B35-48FB-91ED-9DEC2E594927}" destId="{F41A0119-27A7-491C-BDF6-589D51BA87FA}" srcOrd="0" destOrd="0" presId="urn:microsoft.com/office/officeart/2005/8/layout/orgChart1"/>
    <dgm:cxn modelId="{8F4EDA7D-5C76-487B-9930-C406F9EB8934}" type="presParOf" srcId="{F41A0119-27A7-491C-BDF6-589D51BA87FA}" destId="{AF7B6982-ED5F-4E8F-BB38-593A2D5A0918}" srcOrd="0" destOrd="0" presId="urn:microsoft.com/office/officeart/2005/8/layout/orgChart1"/>
    <dgm:cxn modelId="{60A5B14B-97FE-48CC-B7DC-42B639A15D79}" type="presParOf" srcId="{F41A0119-27A7-491C-BDF6-589D51BA87FA}" destId="{D6FB9C1C-6EEC-4631-8618-9FB676D1A6A3}" srcOrd="1" destOrd="0" presId="urn:microsoft.com/office/officeart/2005/8/layout/orgChart1"/>
    <dgm:cxn modelId="{98DD3B56-7CD7-45AB-9CDE-7AAD733F26BD}" type="presParOf" srcId="{4DA5C9ED-6B35-48FB-91ED-9DEC2E594927}" destId="{2986EC9B-C44D-43E8-BE57-7365FF360E98}" srcOrd="1" destOrd="0" presId="urn:microsoft.com/office/officeart/2005/8/layout/orgChart1"/>
    <dgm:cxn modelId="{C4312505-408B-4D98-98B8-ED007AEAD094}" type="presParOf" srcId="{4DA5C9ED-6B35-48FB-91ED-9DEC2E594927}" destId="{ED02B31B-6F56-4458-B02A-D1BE457FCED0}" srcOrd="2" destOrd="0" presId="urn:microsoft.com/office/officeart/2005/8/layout/orgChart1"/>
    <dgm:cxn modelId="{3DE9A18F-C89D-4E78-82EB-CB09BED1C33E}" type="presParOf" srcId="{67524A26-544F-4D0E-B856-1B8C0B004D13}" destId="{548C293A-88E2-451D-B246-0A1671F36C00}" srcOrd="4" destOrd="0" presId="urn:microsoft.com/office/officeart/2005/8/layout/orgChart1"/>
    <dgm:cxn modelId="{ACE09509-EFC1-45AB-A2E9-B3AAC31E7914}" type="presParOf" srcId="{67524A26-544F-4D0E-B856-1B8C0B004D13}" destId="{354A4837-9776-4A51-A833-CBE772A64EA6}" srcOrd="5" destOrd="0" presId="urn:microsoft.com/office/officeart/2005/8/layout/orgChart1"/>
    <dgm:cxn modelId="{0BE7C266-0874-4ED8-A61D-844DB8A81611}" type="presParOf" srcId="{354A4837-9776-4A51-A833-CBE772A64EA6}" destId="{494F851B-B17D-4473-9E8F-C9FD646CD9E2}" srcOrd="0" destOrd="0" presId="urn:microsoft.com/office/officeart/2005/8/layout/orgChart1"/>
    <dgm:cxn modelId="{C4DBF429-F778-4F31-A805-47F28E88D81A}" type="presParOf" srcId="{494F851B-B17D-4473-9E8F-C9FD646CD9E2}" destId="{7504C643-7E04-4769-AB95-075380FF089C}" srcOrd="0" destOrd="0" presId="urn:microsoft.com/office/officeart/2005/8/layout/orgChart1"/>
    <dgm:cxn modelId="{51EB6C5D-E87A-4391-9397-0B1620D8B61B}" type="presParOf" srcId="{494F851B-B17D-4473-9E8F-C9FD646CD9E2}" destId="{B144EA80-A8DC-41F9-885A-AC73ACFC18E4}" srcOrd="1" destOrd="0" presId="urn:microsoft.com/office/officeart/2005/8/layout/orgChart1"/>
    <dgm:cxn modelId="{2256DB74-9F5E-449F-9635-2E8FF6EA1A68}" type="presParOf" srcId="{354A4837-9776-4A51-A833-CBE772A64EA6}" destId="{7B0544C0-6572-4D0B-AF1B-DA48B824E54C}" srcOrd="1" destOrd="0" presId="urn:microsoft.com/office/officeart/2005/8/layout/orgChart1"/>
    <dgm:cxn modelId="{130D2ACD-E659-4157-9D4B-3AEF53C7DE82}" type="presParOf" srcId="{354A4837-9776-4A51-A833-CBE772A64EA6}" destId="{16A875A9-713B-4077-9B01-2C5D17D39FF6}" srcOrd="2" destOrd="0" presId="urn:microsoft.com/office/officeart/2005/8/layout/orgChart1"/>
    <dgm:cxn modelId="{67A88F76-66CC-4B07-92F5-CE4F1A24B061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227328" y="1377744"/>
          <a:ext cx="2592288" cy="438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778"/>
              </a:lnTo>
              <a:lnTo>
                <a:pt x="2592288" y="185778"/>
              </a:lnTo>
              <a:lnTo>
                <a:pt x="2592288" y="4384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181608" y="1377744"/>
          <a:ext cx="91440" cy="15333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33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563028" y="1377744"/>
          <a:ext cx="2664300" cy="438407"/>
        </a:xfrm>
        <a:custGeom>
          <a:avLst/>
          <a:gdLst/>
          <a:ahLst/>
          <a:cxnLst/>
          <a:rect l="0" t="0" r="0" b="0"/>
          <a:pathLst>
            <a:path>
              <a:moveTo>
                <a:pt x="2664300" y="0"/>
              </a:moveTo>
              <a:lnTo>
                <a:pt x="2664300" y="185778"/>
              </a:lnTo>
              <a:lnTo>
                <a:pt x="0" y="185778"/>
              </a:lnTo>
              <a:lnTo>
                <a:pt x="0" y="4384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3024331" y="174748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174748"/>
        <a:ext cx="2405992" cy="1202996"/>
      </dsp:txXfrm>
    </dsp:sp>
    <dsp:sp modelId="{27BB4BDB-FA95-4567-B0FA-24033444A5E1}">
      <dsp:nvSpPr>
        <dsp:cNvPr id="0" name=""/>
        <dsp:cNvSpPr/>
      </dsp:nvSpPr>
      <dsp:spPr>
        <a:xfrm>
          <a:off x="360031" y="1816152"/>
          <a:ext cx="2405992" cy="1080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0031" y="1816152"/>
        <a:ext cx="2405992" cy="1080170"/>
      </dsp:txXfrm>
    </dsp:sp>
    <dsp:sp modelId="{AF7B6982-ED5F-4E8F-BB38-593A2D5A0918}">
      <dsp:nvSpPr>
        <dsp:cNvPr id="0" name=""/>
        <dsp:cNvSpPr/>
      </dsp:nvSpPr>
      <dsp:spPr>
        <a:xfrm>
          <a:off x="3024331" y="2911047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2911047"/>
        <a:ext cx="2405992" cy="1202996"/>
      </dsp:txXfrm>
    </dsp:sp>
    <dsp:sp modelId="{7504C643-7E04-4769-AB95-075380FF089C}">
      <dsp:nvSpPr>
        <dsp:cNvPr id="0" name=""/>
        <dsp:cNvSpPr/>
      </dsp:nvSpPr>
      <dsp:spPr>
        <a:xfrm>
          <a:off x="5616620" y="1816152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16620" y="1816152"/>
        <a:ext cx="2405992" cy="1202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43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27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773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03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480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775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24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554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016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721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686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DEB95-8741-420E-92FF-1C35438BCE16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394CB-FA09-4814-B53F-64E9EC8AFA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47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2" y="7937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Проект в средней группе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b="1" dirty="0" smtClean="0"/>
              <a:t>«В ожидании чуда»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(адвент календарь)</a:t>
            </a:r>
            <a:endParaRPr lang="ru-RU" sz="3600" dirty="0"/>
          </a:p>
        </p:txBody>
      </p:sp>
      <p:sp>
        <p:nvSpPr>
          <p:cNvPr id="4" name="AutoShape 2" descr="https://img4.goodfon.ru/original/1920x1408/3/f3/rozhdestvo-xmas-decoration-fir-tree-merry-christmas-novyi-g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mg4.goodfon.ru/original/1920x1408/3/f3/rozhdestvo-xmas-decoration-fir-tree-merry-christmas-novyi-go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31800" y="188640"/>
            <a:ext cx="828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200" b="1" i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 ГОРОДА НОВОСИБИРСКА 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555776" y="4509120"/>
            <a:ext cx="64008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000" dirty="0" smtClean="0">
                <a:solidFill>
                  <a:srgbClr val="002060"/>
                </a:solidFill>
              </a:rPr>
              <a:t>Некрасова А.В. высшая квалификационная категория</a:t>
            </a:r>
          </a:p>
          <a:p>
            <a:pPr algn="r"/>
            <a:r>
              <a:rPr lang="ru-RU" sz="2000" dirty="0" err="1" smtClean="0">
                <a:solidFill>
                  <a:srgbClr val="002060"/>
                </a:solidFill>
              </a:rPr>
              <a:t>Рубанова</a:t>
            </a:r>
            <a:r>
              <a:rPr lang="ru-RU" sz="2000" dirty="0" smtClean="0">
                <a:solidFill>
                  <a:srgbClr val="002060"/>
                </a:solidFill>
              </a:rPr>
              <a:t> О.В.</a:t>
            </a:r>
          </a:p>
        </p:txBody>
      </p:sp>
    </p:spTree>
    <p:extLst>
      <p:ext uri="{BB962C8B-B14F-4D97-AF65-F5344CB8AC3E}">
        <p14:creationId xmlns:p14="http://schemas.microsoft.com/office/powerpoint/2010/main" val="3212809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адвент – календарь?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Известный детям календарь </a:t>
            </a:r>
            <a:r>
              <a:rPr lang="ru-RU" dirty="0" err="1" smtClean="0"/>
              <a:t>Адвента</a:t>
            </a:r>
            <a:r>
              <a:rPr lang="ru-RU" dirty="0" smtClean="0"/>
              <a:t> появился на свет совсем недавно, в конце 19-го века, в Германии. И без ребёнка-почемучки тут не обошлось. Фрау </a:t>
            </a:r>
            <a:r>
              <a:rPr lang="ru-RU" dirty="0" err="1" smtClean="0"/>
              <a:t>Лэнг</a:t>
            </a:r>
            <a:r>
              <a:rPr lang="ru-RU" dirty="0" smtClean="0"/>
              <a:t> просто замучил сын Герхард, который каждый день спрашивал маму, когда же уже наступит Рождество?! Она не выдержала и сделала ему из картона с окошечками календарь – по количеству дней перед Рождеством. Герхард мог открыть только одно окошко в день, за ним пряталось маленькое печенье. Так он видел сам, сколько печенья ещё нужно съесть до главного праздника, сколько осталось дней. Кстати, когда мальчик вырос, мамино изобретение стало приносить ему прибыль – он стал выпускать первые в мире адвент-календари – коробки с окошечками, за которыми прятались уже не </a:t>
            </a:r>
            <a:r>
              <a:rPr lang="ru-RU" dirty="0" err="1" smtClean="0"/>
              <a:t>печенюшки</a:t>
            </a:r>
            <a:r>
              <a:rPr lang="ru-RU" dirty="0" smtClean="0"/>
              <a:t>, а конфеты.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331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Маленьким детям обычно очень сложно осознать время –  это такое неуловимое понятие, которое малыши любят </a:t>
            </a:r>
            <a:r>
              <a:rPr lang="ru-RU" smtClean="0"/>
              <a:t>чем-либо </a:t>
            </a:r>
            <a:r>
              <a:rPr lang="ru-RU" smtClean="0"/>
              <a:t>структурировать </a:t>
            </a:r>
            <a:r>
              <a:rPr lang="ru-RU" dirty="0" smtClean="0"/>
              <a:t>и заполнять. " А сколько надо раз поспать, чтобы поехать к бабушке?" "А сколько надо раз позавтракать, чтобы наступил Новый год?"… Дни, недели, месяц - а сколько до нового года будет прогулок, а сколько книжек перед сном? А как можно измерить это время в «шоколадках» или маленьких ежедневных сюрпризах или в волшебных историях на ночь? Календарь помогает почувствовать течение времени, научиться его понимать и осознавать. И конечно же, он создает ту неповторимую атмосферу волшебства, которая бывает только в Новый год.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1175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Вызвать интерес к предстоящему празднику; создать праздничное новогоднее настроение. </a:t>
            </a:r>
            <a:endParaRPr lang="ru-RU" dirty="0"/>
          </a:p>
        </p:txBody>
      </p:sp>
      <p:pic>
        <p:nvPicPr>
          <p:cNvPr id="38914" name="Picture 2" descr="https://www.culture.ru/storage/images/c3362c5c392917df91398b350667666d/3e34025c29c831e4e1f4c560d4670d6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852936"/>
            <a:ext cx="5472608" cy="384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500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- Помочь детям наглядно ощутить приближение радостного праздника;</a:t>
            </a:r>
          </a:p>
          <a:p>
            <a:pPr marL="0" indent="0">
              <a:buNone/>
            </a:pPr>
            <a:r>
              <a:rPr lang="ru-RU" dirty="0" smtClean="0"/>
              <a:t>Содействовать:</a:t>
            </a:r>
          </a:p>
          <a:p>
            <a:pPr marL="0" indent="0">
              <a:buNone/>
            </a:pPr>
            <a:r>
              <a:rPr lang="ru-RU" dirty="0" smtClean="0"/>
              <a:t>-развитию у детей навыков совместной деятельности; слухового и зрительного внимания, мышления, мелкой и общей моторики, связной речи обогащению словаря </a:t>
            </a:r>
          </a:p>
          <a:p>
            <a:pPr marL="0" indent="0">
              <a:buNone/>
            </a:pPr>
            <a:r>
              <a:rPr lang="ru-RU" dirty="0" smtClean="0"/>
              <a:t>-развитию воображения, памяти, творческих способностей детей и обеспечивать их психологическое благополучие и здоровье через совместную деятельность по подготовке к Новому году. </a:t>
            </a:r>
          </a:p>
          <a:p>
            <a:pPr marL="0" indent="0">
              <a:buNone/>
            </a:pPr>
            <a:r>
              <a:rPr lang="ru-RU" dirty="0" smtClean="0"/>
              <a:t>- Воспитывать интерес к народному творчеству, любовь к ручному труду; чувство радости от результатов общих усилий и совместной деятельности;</a:t>
            </a:r>
          </a:p>
          <a:p>
            <a:pPr marL="0" indent="0">
              <a:buNone/>
            </a:pPr>
            <a:r>
              <a:rPr lang="ru-RU" dirty="0" smtClean="0"/>
              <a:t>- Использовать адвент-календарь как способ организации образовательного процесса с детьми.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9697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Паспорт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Тип проекта: познавательно-творческий</a:t>
            </a:r>
          </a:p>
          <a:p>
            <a:pPr marL="0" indent="0">
              <a:buNone/>
            </a:pPr>
            <a:r>
              <a:rPr lang="ru-RU" dirty="0" smtClean="0"/>
              <a:t>Продолжительность проекта: 31 день</a:t>
            </a:r>
          </a:p>
          <a:p>
            <a:pPr marL="0" indent="0">
              <a:buNone/>
            </a:pPr>
            <a:r>
              <a:rPr lang="ru-RU" dirty="0" smtClean="0"/>
              <a:t>Возраст детей: 4-5 лет</a:t>
            </a:r>
          </a:p>
          <a:p>
            <a:pPr marL="0" indent="0">
              <a:buNone/>
            </a:pPr>
            <a:r>
              <a:rPr lang="ru-RU" dirty="0" smtClean="0"/>
              <a:t>Участники проекта: дети средней группы; родители; воспитатели.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5111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-4472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Предполагаемые результаты: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 smtClean="0"/>
              <a:t>У детей сформируются  обширные знания о празднике Новый год, об истории новогодней ёлки, о традиции встречи праздника;</a:t>
            </a:r>
          </a:p>
          <a:p>
            <a:pPr marL="0" indent="0">
              <a:buNone/>
            </a:pPr>
            <a:r>
              <a:rPr lang="ru-RU" sz="3400" dirty="0" smtClean="0"/>
              <a:t>Дети станут активно взаимодействовать со сверстниками и взрослыми, участвовать в совместных играх. Будут договариваться, учитывать интересы и чувства других, сопереживать неудачам и радоваться успехам других, стараться разрешать конфликты;</a:t>
            </a:r>
          </a:p>
          <a:p>
            <a:pPr marL="0" indent="0">
              <a:buNone/>
            </a:pPr>
            <a:r>
              <a:rPr lang="ru-RU" sz="3400" dirty="0" smtClean="0"/>
              <a:t>Творческие способности воспитанников станут также проявляться в рисовании, придумывании сказок, танцах, пении и т. п. Ребята смогут фантазировать вслух, играть звуками и словами.</a:t>
            </a:r>
          </a:p>
          <a:p>
            <a:pPr marL="0" indent="0">
              <a:buNone/>
            </a:pPr>
            <a:r>
              <a:rPr lang="ru-RU" sz="3400" dirty="0" smtClean="0"/>
              <a:t>Дети смогут контролировать свои движения и управлять ими, мастерить поделки из различных материалов и т. п. 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800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2334035"/>
              </p:ext>
            </p:extLst>
          </p:nvPr>
        </p:nvGraphicFramePr>
        <p:xfrm>
          <a:off x="440364" y="117864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60060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Приобретение адвент календаря;</a:t>
            </a:r>
          </a:p>
          <a:p>
            <a:r>
              <a:rPr lang="ru-RU" dirty="0" smtClean="0"/>
              <a:t>Продумывания заданий на каждый день;</a:t>
            </a:r>
          </a:p>
          <a:p>
            <a:r>
              <a:rPr lang="ru-RU" dirty="0" smtClean="0"/>
              <a:t>Информирование родителей о проекте, его целей;</a:t>
            </a:r>
          </a:p>
          <a:p>
            <a:r>
              <a:rPr lang="ru-RU" dirty="0" smtClean="0"/>
              <a:t>Подбор методической и художественной литературы по выбранной тематике проекта;</a:t>
            </a:r>
          </a:p>
          <a:p>
            <a:r>
              <a:rPr lang="ru-RU" dirty="0" smtClean="0"/>
              <a:t>Подбор дидактических, подвижных, сюжетно- ролевых игр;</a:t>
            </a:r>
          </a:p>
          <a:p>
            <a:r>
              <a:rPr lang="ru-RU" dirty="0" smtClean="0"/>
              <a:t>Подбор необходимого оборудования и пособий для практического обогащения проекта;</a:t>
            </a:r>
          </a:p>
          <a:p>
            <a:r>
              <a:rPr lang="ru-RU" dirty="0" smtClean="0"/>
              <a:t>Организация развивающей среды в соответствии с проектом.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30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Основной этап: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Каждый день во время утреннего сбора дети открывали мешочек с заданием, совместно с воспитателем обсуждали его реализацию и вешали на адвент елочку игрушку. Во время НОД выполняли задание. Таким образом дети наглядно видели сколько дней осталось до самого волшебного праздника Нового года.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120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 декабря. «Письмо от Дедушки Мороза»</a:t>
            </a:r>
            <a:endParaRPr lang="ru-RU" dirty="0"/>
          </a:p>
        </p:txBody>
      </p:sp>
      <p:pic>
        <p:nvPicPr>
          <p:cNvPr id="31745" name="Picture 1" descr="D:\Алена\дет.сад\фото новых дельфинов\адвент календарь\IMG-20201202-WA0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D:\Алена\дет.сад\фото новых дельфинов\адвент календарь\IMG-20201202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09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 декабря. Символ праздника – Новогодняя елочка (лепка)</a:t>
            </a:r>
            <a:endParaRPr lang="ru-RU" dirty="0"/>
          </a:p>
        </p:txBody>
      </p:sp>
      <p:pic>
        <p:nvPicPr>
          <p:cNvPr id="30721" name="Picture 1" descr="D:\Алена\дет.сад\фото новых дельфинов\адвент календарь\20201209_08573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628800"/>
            <a:ext cx="393643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2" descr="D:\Алена\дет.сад\фото новых дельфинов\адвент календарь\20201209_0857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085" y="3212976"/>
            <a:ext cx="4456378" cy="334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460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 декабря. Праздничная дискотека</a:t>
            </a:r>
            <a:endParaRPr lang="ru-RU" dirty="0"/>
          </a:p>
        </p:txBody>
      </p:sp>
      <p:pic>
        <p:nvPicPr>
          <p:cNvPr id="29697" name="Picture 1" descr="D:\Алена\дет.сад\фото новых дельфинов\адвент календарь\20201203_08374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539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4 декабря. «Снеговики»</a:t>
            </a:r>
            <a:endParaRPr lang="ru-RU" dirty="0"/>
          </a:p>
        </p:txBody>
      </p:sp>
      <p:pic>
        <p:nvPicPr>
          <p:cNvPr id="28677" name="Picture 5" descr="D:\Алена\дет.сад\фото новых дельфинов\адвент календарь\IMG-20201204-WA0004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6622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7 декабря. Рисование с элементами аппликации «Зима»</a:t>
            </a:r>
            <a:endParaRPr lang="ru-RU" dirty="0"/>
          </a:p>
        </p:txBody>
      </p:sp>
      <p:pic>
        <p:nvPicPr>
          <p:cNvPr id="27649" name="Picture 1" descr="D:\Алена\дет.сад\фото новых дельфинов\адвент календарь\20201216_16030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0" r="15597"/>
          <a:stretch/>
        </p:blipFill>
        <p:spPr bwMode="auto">
          <a:xfrm rot="5400000">
            <a:off x="2449271" y="1547019"/>
            <a:ext cx="421178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908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8 декабря. Новогодняя гирлянда</a:t>
            </a:r>
            <a:endParaRPr lang="ru-RU" dirty="0"/>
          </a:p>
        </p:txBody>
      </p:sp>
      <p:pic>
        <p:nvPicPr>
          <p:cNvPr id="26625" name="Picture 1" descr="D:\Алена\дет.сад\фото новых дельфинов\адвент календарь\IMG-20201208-WA0003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417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9 декабря. Елочная игрушка (</a:t>
            </a:r>
            <a:r>
              <a:rPr lang="ru-RU" dirty="0" err="1" smtClean="0"/>
              <a:t>пластилинография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25601" name="Picture 1" descr="D:\Алена\дет.сад\фото новых дельфинов\адвент календарь\20201202_09101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816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10 декабря. Цветные льдинки</a:t>
            </a:r>
            <a:endParaRPr lang="ru-RU" dirty="0"/>
          </a:p>
        </p:txBody>
      </p:sp>
      <p:pic>
        <p:nvPicPr>
          <p:cNvPr id="24577" name="Picture 1" descr="D:\Алена\дет.сад\фото новых дельфинов\адвент календарь\20201210_0900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54347" y="1930429"/>
            <a:ext cx="5293353" cy="3970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4065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11 декабря. Аппликация «Пингвины»</a:t>
            </a:r>
            <a:endParaRPr lang="ru-RU" dirty="0"/>
          </a:p>
        </p:txBody>
      </p:sp>
      <p:pic>
        <p:nvPicPr>
          <p:cNvPr id="23553" name="Picture 1" descr="D:\Алена\дет.сад\фото новых дельфинов\адвент календарь\IMG-20201211-WA000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598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14 декабря. Загадки о зимних явлениях природы</a:t>
            </a:r>
            <a:endParaRPr lang="ru-RU" dirty="0"/>
          </a:p>
        </p:txBody>
      </p:sp>
      <p:pic>
        <p:nvPicPr>
          <p:cNvPr id="22529" name="Picture 1" descr="D:\Алена\дет.сад\фото новых дельфинов\адвент календарь\20201214_0918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D:\Алена\дет.сад\фото новых дельфинов\адвент календарь\20201214_0908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833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15 декабря. Украсим елочку</a:t>
            </a:r>
            <a:endParaRPr lang="ru-RU" dirty="0"/>
          </a:p>
        </p:txBody>
      </p:sp>
      <p:pic>
        <p:nvPicPr>
          <p:cNvPr id="21505" name="Picture 1" descr="D:\Алена\дет.сад\фото новых дельфинов\адвент календарь\IMG-20201215-WA00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D:\Алена\дет.сад\фото новых дельфинов\адвент календарь\IMG-20201215-WA0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388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16 декабря. Пирожное «Картошка»</a:t>
            </a:r>
            <a:endParaRPr lang="ru-RU" dirty="0"/>
          </a:p>
        </p:txBody>
      </p:sp>
      <p:pic>
        <p:nvPicPr>
          <p:cNvPr id="20482" name="Picture 2" descr="D:\Алена\дет.сад\фото новых дельфинов\адвент календарь\IMG-20201216-WA00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63" y="1268760"/>
            <a:ext cx="5088565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1" name="Picture 1" descr="D:\Алена\дет.сад\фото новых дельфинов\адвент календарь\20201216_1522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79" y="3284984"/>
            <a:ext cx="4764021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7934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17 декабря. Каток для игрушек от киндер сюрприза</a:t>
            </a:r>
            <a:endParaRPr lang="ru-RU" dirty="0"/>
          </a:p>
        </p:txBody>
      </p:sp>
      <p:pic>
        <p:nvPicPr>
          <p:cNvPr id="19457" name="Picture 1" descr="D:\Алена\дет.сад\фото новых дельфинов\адвент календарь\20201217_08173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D:\Алена\дет.сад\фото новых дельфинов\адвент календарь\20201217_1138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697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18 декабря. Рисование пекинской капустой «Зимний лес»</a:t>
            </a:r>
            <a:endParaRPr lang="ru-RU" dirty="0"/>
          </a:p>
        </p:txBody>
      </p:sp>
      <p:pic>
        <p:nvPicPr>
          <p:cNvPr id="18433" name="Picture 1" descr="D:\Алена\дет.сад\фото новых дельфинов\адвент календарь\20201218_0855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D:\Алена\дет.сад\фото новых дельфинов\адвент календарь\20201218_0911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2829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21 декабря. Кто такой Дед Мороз?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1189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22 декабря. Новогодний утренник</a:t>
            </a:r>
            <a:endParaRPr lang="ru-RU" dirty="0"/>
          </a:p>
        </p:txBody>
      </p:sp>
      <p:pic>
        <p:nvPicPr>
          <p:cNvPr id="5122" name="Picture 2" descr="D:\Алена\дет.сад\фото новых дельфинов\видео новый год\IMG-20201222-WA0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Алена\дет.сад\фото новых дельфинов\видео новый год\IMG-20201222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800" y="1600200"/>
            <a:ext cx="33874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0203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23 декабря. Елочка - </a:t>
            </a:r>
            <a:r>
              <a:rPr lang="ru-RU" dirty="0" err="1" smtClean="0"/>
              <a:t>пластилинография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7922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24 декабря. «В лесу родилась елочка»</a:t>
            </a:r>
            <a:endParaRPr lang="ru-RU" dirty="0"/>
          </a:p>
        </p:txBody>
      </p:sp>
      <p:pic>
        <p:nvPicPr>
          <p:cNvPr id="14337" name="Picture 1" descr="D:\Алена\дет.сад\фото новых дельфинов\адвент календарь\20201224_10543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232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25 декабря. Новогодние раскраски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2941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28 декабря. Карнавал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63358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29 декабря. Карнавальные маски</a:t>
            </a:r>
            <a:endParaRPr lang="ru-RU" dirty="0"/>
          </a:p>
        </p:txBody>
      </p:sp>
      <p:pic>
        <p:nvPicPr>
          <p:cNvPr id="1026" name="Picture 2" descr="C:\Users\Некрасовы\AppData\Local\Temp\IMG-20201229-WA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7092280" cy="531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1616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30 декабря. Открытки своими руками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2751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31 декабря. Видео поздравление с Новым годом (заключительный этап)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38133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родителями: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Письмо Дедушке Морозу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Елочка желаний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7317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900igr.net/up/datai/122841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0"/>
            <a:ext cx="9177671" cy="688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- Дети стали обладает развитым воображением, которое реализуется в разных видах деятельности. Способны  к фантазии, воображению, творчеству, что интенсивно развивается и проявляется в игре;</a:t>
            </a:r>
          </a:p>
          <a:p>
            <a:pPr marL="0" indent="0">
              <a:buNone/>
            </a:pPr>
            <a:r>
              <a:rPr lang="ru-RU" dirty="0" smtClean="0"/>
              <a:t>-Творческие способности воспитанников стали  также проявляются в рисовании, придумывании сказок, танцах, пении и т. п.;</a:t>
            </a:r>
          </a:p>
          <a:p>
            <a:pPr marL="0" indent="0">
              <a:buNone/>
            </a:pPr>
            <a:r>
              <a:rPr lang="ru-RU" dirty="0" smtClean="0"/>
              <a:t>-У детей  развита крупная и мелкая моторика. Они могут контролировать свои движения и управлять ими, обладают развитой потребностью бегать, прыгать, мастерить поделки из различных материалов и т. п.;</a:t>
            </a:r>
          </a:p>
          <a:p>
            <a:pPr marL="0" indent="0">
              <a:buNone/>
            </a:pPr>
            <a:r>
              <a:rPr lang="ru-RU" dirty="0" smtClean="0"/>
              <a:t>-Воспитанники способны к волевым усилиям в разных видах деятельности, преодолевать сиюминутные побуждения, доводить до конца начатое дело.</a:t>
            </a:r>
          </a:p>
          <a:p>
            <a:pPr marL="0" indent="0">
              <a:buNone/>
            </a:pPr>
            <a:r>
              <a:rPr lang="ru-RU" dirty="0" smtClean="0"/>
              <a:t>-Дети  проявляют любознательность, задают вопросы, касающиеся близких и далёких предметов и явлений, интересуются причинно-следственными связями (как? почему? зачем?), пытаются самостоятельно придумывать объяснения явлениям природы и поступкам людей. Склонны наблюдать, экспериментировать.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78003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622</Words>
  <Application>Microsoft Office PowerPoint</Application>
  <PresentationFormat>Экран (4:3)</PresentationFormat>
  <Paragraphs>75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Проект в средней группе «В ожидании чуда» (адвент календарь)</vt:lpstr>
      <vt:lpstr>Что такое адвент – календарь?</vt:lpstr>
      <vt:lpstr>Актуальность:</vt:lpstr>
      <vt:lpstr>Цель:</vt:lpstr>
      <vt:lpstr>Задачи:</vt:lpstr>
      <vt:lpstr>Паспорт проекта</vt:lpstr>
      <vt:lpstr>Предполагаемые результаты:</vt:lpstr>
      <vt:lpstr>Презентация PowerPoint</vt:lpstr>
      <vt:lpstr>Подготовительный этап:</vt:lpstr>
      <vt:lpstr>Основной этап:</vt:lpstr>
      <vt:lpstr>1 декабря. «Письмо от Дедушки Мороза»</vt:lpstr>
      <vt:lpstr>2 декабря. Символ праздника – Новогодняя елочка (лепка)</vt:lpstr>
      <vt:lpstr>3 декабря. Праздничная дискотека</vt:lpstr>
      <vt:lpstr>4 декабря. «Снеговики»</vt:lpstr>
      <vt:lpstr>7 декабря. Рисование с элементами аппликации «Зима»</vt:lpstr>
      <vt:lpstr>8 декабря. Новогодняя гирлянда</vt:lpstr>
      <vt:lpstr>9 декабря. Елочная игрушка (пластилинография)</vt:lpstr>
      <vt:lpstr>10 декабря. Цветные льдинки</vt:lpstr>
      <vt:lpstr>11 декабря. Аппликация «Пингвины»</vt:lpstr>
      <vt:lpstr>14 декабря. Загадки о зимних явлениях природы</vt:lpstr>
      <vt:lpstr>15 декабря. Украсим елочку</vt:lpstr>
      <vt:lpstr>16 декабря. Пирожное «Картошка»</vt:lpstr>
      <vt:lpstr>17 декабря. Каток для игрушек от киндер сюрприза</vt:lpstr>
      <vt:lpstr>18 декабря. Рисование пекинской капустой «Зимний лес»</vt:lpstr>
      <vt:lpstr>21 декабря. Кто такой Дед Мороз?</vt:lpstr>
      <vt:lpstr>22 декабря. Новогодний утренник</vt:lpstr>
      <vt:lpstr>23 декабря. Елочка - пластилинография</vt:lpstr>
      <vt:lpstr>24 декабря. «В лесу родилась елочка»</vt:lpstr>
      <vt:lpstr>25 декабря. Новогодние раскраски</vt:lpstr>
      <vt:lpstr>28 декабря. Карнавал</vt:lpstr>
      <vt:lpstr>29 декабря. Карнавальные маски</vt:lpstr>
      <vt:lpstr>30 декабря. Открытки своими руками</vt:lpstr>
      <vt:lpstr>31 декабря. Видео поздравление с Новым годом (заключительный этап)</vt:lpstr>
      <vt:lpstr>Работа с родителями:</vt:lpstr>
      <vt:lpstr>Результаты проекта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в средней группе «В ожидании чуда» (адвент календарь)</dc:title>
  <dc:creator>Некрасовы</dc:creator>
  <cp:lastModifiedBy>Некрасовы</cp:lastModifiedBy>
  <cp:revision>11</cp:revision>
  <dcterms:created xsi:type="dcterms:W3CDTF">2020-12-28T12:06:07Z</dcterms:created>
  <dcterms:modified xsi:type="dcterms:W3CDTF">2020-12-29T03:52:51Z</dcterms:modified>
</cp:coreProperties>
</file>