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5" r:id="rId10"/>
    <p:sldId id="269" r:id="rId11"/>
    <p:sldId id="270" r:id="rId12"/>
    <p:sldId id="275" r:id="rId13"/>
    <p:sldId id="283" r:id="rId14"/>
    <p:sldId id="271" r:id="rId15"/>
    <p:sldId id="284" r:id="rId16"/>
    <p:sldId id="272" r:id="rId17"/>
    <p:sldId id="273" r:id="rId18"/>
    <p:sldId id="268" r:id="rId19"/>
    <p:sldId id="274" r:id="rId20"/>
    <p:sldId id="276" r:id="rId21"/>
    <p:sldId id="264" r:id="rId22"/>
    <p:sldId id="277" r:id="rId23"/>
    <p:sldId id="280" r:id="rId24"/>
    <p:sldId id="278" r:id="rId25"/>
    <p:sldId id="282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3084" y="-11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561D8-CB9C-49EF-9869-B1F0FF7B7CE9}" type="datetimeFigureOut">
              <a:rPr lang="ru-RU" smtClean="0"/>
              <a:pPr/>
              <a:t>26.06.2020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07CAC-76B8-481D-9E09-C133A0E879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561D8-CB9C-49EF-9869-B1F0FF7B7CE9}" type="datetimeFigureOut">
              <a:rPr lang="ru-RU" smtClean="0"/>
              <a:pPr/>
              <a:t>26.06.2020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07CAC-76B8-481D-9E09-C133A0E879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561D8-CB9C-49EF-9869-B1F0FF7B7CE9}" type="datetimeFigureOut">
              <a:rPr lang="ru-RU" smtClean="0"/>
              <a:pPr/>
              <a:t>26.06.2020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07CAC-76B8-481D-9E09-C133A0E879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561D8-CB9C-49EF-9869-B1F0FF7B7CE9}" type="datetimeFigureOut">
              <a:rPr lang="ru-RU" smtClean="0"/>
              <a:pPr/>
              <a:t>26.06.2020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07CAC-76B8-481D-9E09-C133A0E879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561D8-CB9C-49EF-9869-B1F0FF7B7CE9}" type="datetimeFigureOut">
              <a:rPr lang="ru-RU" smtClean="0"/>
              <a:pPr/>
              <a:t>26.06.2020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07CAC-76B8-481D-9E09-C133A0E879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561D8-CB9C-49EF-9869-B1F0FF7B7CE9}" type="datetimeFigureOut">
              <a:rPr lang="ru-RU" smtClean="0"/>
              <a:pPr/>
              <a:t>26.06.2020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07CAC-76B8-481D-9E09-C133A0E879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561D8-CB9C-49EF-9869-B1F0FF7B7CE9}" type="datetimeFigureOut">
              <a:rPr lang="ru-RU" smtClean="0"/>
              <a:pPr/>
              <a:t>26.06.2020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07CAC-76B8-481D-9E09-C133A0E879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561D8-CB9C-49EF-9869-B1F0FF7B7CE9}" type="datetimeFigureOut">
              <a:rPr lang="ru-RU" smtClean="0"/>
              <a:pPr/>
              <a:t>26.06.2020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07CAC-76B8-481D-9E09-C133A0E879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561D8-CB9C-49EF-9869-B1F0FF7B7CE9}" type="datetimeFigureOut">
              <a:rPr lang="ru-RU" smtClean="0"/>
              <a:pPr/>
              <a:t>26.06.2020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07CAC-76B8-481D-9E09-C133A0E879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561D8-CB9C-49EF-9869-B1F0FF7B7CE9}" type="datetimeFigureOut">
              <a:rPr lang="ru-RU" smtClean="0"/>
              <a:pPr/>
              <a:t>26.06.2020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07CAC-76B8-481D-9E09-C133A0E879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561D8-CB9C-49EF-9869-B1F0FF7B7CE9}" type="datetimeFigureOut">
              <a:rPr lang="ru-RU" smtClean="0"/>
              <a:pPr/>
              <a:t>26.06.2020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07CAC-76B8-481D-9E09-C133A0E879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5561D8-CB9C-49EF-9869-B1F0FF7B7CE9}" type="datetimeFigureOut">
              <a:rPr lang="ru-RU" smtClean="0"/>
              <a:pPr/>
              <a:t>26.06.2020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607CAC-76B8-481D-9E09-C133A0E8790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avi.udm.ru/spirit/601/" TargetMode="Externa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avi.udm.ru/spirit/601/" TargetMode="Externa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avi.udm.ru/spirit/601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Музей\Desktop\ВАЛИНО\img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2536" y="-171400"/>
            <a:ext cx="10077450" cy="756285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11560" y="476672"/>
            <a:ext cx="806489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МБОУ «</a:t>
            </a:r>
            <a:r>
              <a:rPr lang="ru-RU" sz="2000" b="1" dirty="0" err="1" smtClean="0">
                <a:solidFill>
                  <a:srgbClr val="002060"/>
                </a:solidFill>
              </a:rPr>
              <a:t>Тыловайская</a:t>
            </a:r>
            <a:r>
              <a:rPr lang="ru-RU" sz="2000" b="1" dirty="0" smtClean="0">
                <a:solidFill>
                  <a:srgbClr val="002060"/>
                </a:solidFill>
              </a:rPr>
              <a:t> средняя общеобразовательная школа»</a:t>
            </a:r>
          </a:p>
          <a:p>
            <a:pPr algn="ctr"/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771800" y="4149080"/>
            <a:ext cx="691276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430463">
              <a:buClrTx/>
              <a:buSzTx/>
            </a:pPr>
            <a:r>
              <a:rPr lang="ru-RU" i="1" u="sng" dirty="0" smtClean="0">
                <a:solidFill>
                  <a:srgbClr val="002060"/>
                </a:solidFill>
                <a:cs typeface="Times New Roman" pitchFamily="18" charset="0"/>
              </a:rPr>
              <a:t>Выполнила :</a:t>
            </a:r>
            <a:r>
              <a:rPr lang="ru-RU" dirty="0" smtClean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cs typeface="Times New Roman" pitchFamily="18" charset="0"/>
              </a:rPr>
              <a:t>Корепанова</a:t>
            </a:r>
            <a:r>
              <a:rPr lang="ru-RU" dirty="0" smtClean="0">
                <a:solidFill>
                  <a:srgbClr val="002060"/>
                </a:solidFill>
                <a:cs typeface="Times New Roman" pitchFamily="18" charset="0"/>
              </a:rPr>
              <a:t> Валентина,</a:t>
            </a:r>
          </a:p>
          <a:p>
            <a:pPr indent="2430463">
              <a:buClrTx/>
              <a:buSzTx/>
            </a:pPr>
            <a:r>
              <a:rPr lang="ru-RU" dirty="0" smtClean="0">
                <a:solidFill>
                  <a:srgbClr val="002060"/>
                </a:solidFill>
                <a:cs typeface="Times New Roman" pitchFamily="18" charset="0"/>
              </a:rPr>
              <a:t> ученица 8 класс, </a:t>
            </a:r>
          </a:p>
          <a:p>
            <a:pPr indent="2430463">
              <a:buClrTx/>
              <a:buSzTx/>
            </a:pPr>
            <a:r>
              <a:rPr lang="ru-RU" dirty="0" smtClean="0">
                <a:solidFill>
                  <a:srgbClr val="002060"/>
                </a:solidFill>
                <a:cs typeface="Times New Roman" pitchFamily="18" charset="0"/>
              </a:rPr>
              <a:t>МБОУ «</a:t>
            </a:r>
            <a:r>
              <a:rPr lang="ru-RU" dirty="0" err="1" smtClean="0">
                <a:solidFill>
                  <a:srgbClr val="002060"/>
                </a:solidFill>
                <a:cs typeface="Times New Roman" pitchFamily="18" charset="0"/>
              </a:rPr>
              <a:t>Тыловайская</a:t>
            </a:r>
            <a:r>
              <a:rPr lang="ru-RU" dirty="0" smtClean="0">
                <a:solidFill>
                  <a:srgbClr val="002060"/>
                </a:solidFill>
                <a:cs typeface="Times New Roman" pitchFamily="18" charset="0"/>
              </a:rPr>
              <a:t> СОШ»,</a:t>
            </a:r>
          </a:p>
          <a:p>
            <a:pPr indent="2430463">
              <a:buClrTx/>
              <a:buSzTx/>
            </a:pPr>
            <a:r>
              <a:rPr lang="ru-RU" dirty="0" smtClean="0">
                <a:solidFill>
                  <a:srgbClr val="002060"/>
                </a:solidFill>
                <a:cs typeface="Times New Roman" pitchFamily="18" charset="0"/>
              </a:rPr>
              <a:t>МБОУ «</a:t>
            </a:r>
            <a:r>
              <a:rPr lang="ru-RU" dirty="0" err="1" smtClean="0">
                <a:solidFill>
                  <a:srgbClr val="002060"/>
                </a:solidFill>
                <a:cs typeface="Times New Roman" pitchFamily="18" charset="0"/>
              </a:rPr>
              <a:t>Дебесский</a:t>
            </a:r>
            <a:r>
              <a:rPr lang="ru-RU" dirty="0" smtClean="0">
                <a:solidFill>
                  <a:srgbClr val="002060"/>
                </a:solidFill>
                <a:cs typeface="Times New Roman" pitchFamily="18" charset="0"/>
              </a:rPr>
              <a:t> ЦТ»</a:t>
            </a:r>
            <a:endParaRPr lang="ru-RU" dirty="0" smtClean="0">
              <a:solidFill>
                <a:srgbClr val="002060"/>
              </a:solidFill>
            </a:endParaRPr>
          </a:p>
          <a:p>
            <a:pPr indent="2430463">
              <a:buClrTx/>
              <a:buSzTx/>
            </a:pPr>
            <a:r>
              <a:rPr lang="ru-RU" i="1" u="sng" dirty="0" smtClean="0">
                <a:solidFill>
                  <a:srgbClr val="002060"/>
                </a:solidFill>
                <a:cs typeface="Times New Roman" pitchFamily="18" charset="0"/>
              </a:rPr>
              <a:t>Руководитель:</a:t>
            </a:r>
            <a:r>
              <a:rPr lang="ru-RU" i="1" dirty="0" smtClean="0">
                <a:solidFill>
                  <a:srgbClr val="002060"/>
                </a:solidFill>
                <a:cs typeface="Times New Roman" pitchFamily="18" charset="0"/>
              </a:rPr>
              <a:t>  </a:t>
            </a:r>
            <a:r>
              <a:rPr lang="ru-RU" dirty="0" err="1" smtClean="0">
                <a:solidFill>
                  <a:srgbClr val="002060"/>
                </a:solidFill>
                <a:cs typeface="Times New Roman" pitchFamily="18" charset="0"/>
              </a:rPr>
              <a:t>Бегенеева</a:t>
            </a:r>
            <a:r>
              <a:rPr lang="ru-RU" dirty="0" smtClean="0">
                <a:solidFill>
                  <a:srgbClr val="002060"/>
                </a:solidFill>
                <a:cs typeface="Times New Roman" pitchFamily="18" charset="0"/>
              </a:rPr>
              <a:t> Елена</a:t>
            </a:r>
            <a:endParaRPr lang="ru-RU" dirty="0" smtClean="0">
              <a:solidFill>
                <a:srgbClr val="002060"/>
              </a:solidFill>
            </a:endParaRPr>
          </a:p>
          <a:p>
            <a:pPr indent="2430463">
              <a:buClrTx/>
              <a:buSzTx/>
            </a:pPr>
            <a:r>
              <a:rPr lang="ru-RU" dirty="0" smtClean="0">
                <a:solidFill>
                  <a:srgbClr val="002060"/>
                </a:solidFill>
                <a:cs typeface="Times New Roman" pitchFamily="18" charset="0"/>
              </a:rPr>
              <a:t>Рудольфовна, педагог дополнительного</a:t>
            </a:r>
          </a:p>
          <a:p>
            <a:pPr indent="2430463"/>
            <a:r>
              <a:rPr lang="ru-RU" dirty="0" smtClean="0">
                <a:solidFill>
                  <a:srgbClr val="002060"/>
                </a:solidFill>
                <a:cs typeface="Times New Roman" pitchFamily="18" charset="0"/>
              </a:rPr>
              <a:t>образования  МБОУ «</a:t>
            </a:r>
            <a:r>
              <a:rPr lang="ru-RU" dirty="0" err="1" smtClean="0">
                <a:solidFill>
                  <a:srgbClr val="002060"/>
                </a:solidFill>
                <a:cs typeface="Times New Roman" pitchFamily="18" charset="0"/>
              </a:rPr>
              <a:t>Тыловайская</a:t>
            </a:r>
            <a:r>
              <a:rPr lang="ru-RU" dirty="0" smtClean="0">
                <a:solidFill>
                  <a:srgbClr val="002060"/>
                </a:solidFill>
                <a:cs typeface="Times New Roman" pitchFamily="18" charset="0"/>
              </a:rPr>
              <a:t> СОШ»,</a:t>
            </a:r>
            <a:endParaRPr lang="ru-RU" dirty="0" smtClean="0">
              <a:solidFill>
                <a:srgbClr val="002060"/>
              </a:solidFill>
            </a:endParaRPr>
          </a:p>
          <a:p>
            <a:pPr indent="2430463">
              <a:buClrTx/>
              <a:buSzTx/>
            </a:pPr>
            <a:r>
              <a:rPr lang="ru-RU" dirty="0" smtClean="0">
                <a:solidFill>
                  <a:srgbClr val="002060"/>
                </a:solidFill>
              </a:rPr>
              <a:t>МБОУ «</a:t>
            </a:r>
            <a:r>
              <a:rPr lang="ru-RU" dirty="0" err="1" smtClean="0">
                <a:solidFill>
                  <a:srgbClr val="002060"/>
                </a:solidFill>
              </a:rPr>
              <a:t>Дебесский</a:t>
            </a:r>
            <a:r>
              <a:rPr lang="ru-RU" dirty="0" smtClean="0">
                <a:solidFill>
                  <a:srgbClr val="002060"/>
                </a:solidFill>
              </a:rPr>
              <a:t> ЦТ»</a:t>
            </a:r>
          </a:p>
          <a:p>
            <a:pPr indent="2430463"/>
            <a:endParaRPr lang="ru-RU" sz="1600" dirty="0" smtClean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835696" y="6488668"/>
            <a:ext cx="52565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430463"/>
            <a:r>
              <a:rPr lang="ru-RU" dirty="0" smtClean="0">
                <a:solidFill>
                  <a:srgbClr val="002060"/>
                </a:solidFill>
                <a:cs typeface="Times New Roman" pitchFamily="18" charset="0"/>
              </a:rPr>
              <a:t>с.Тыловай, 2019г.</a:t>
            </a:r>
            <a:endParaRPr lang="ru-RU" i="1" dirty="0" smtClean="0">
              <a:solidFill>
                <a:srgbClr val="002060"/>
              </a:solidFill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467544" y="1844824"/>
            <a:ext cx="842493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НАЧАЛО СЕНОКОСА (ТУРНАН ПОТОН)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ea typeface="Calibri" pitchFamily="34" charset="0"/>
                <a:cs typeface="Times New Roman" pitchFamily="18" charset="0"/>
              </a:rPr>
              <a:t>В ОБЫЧАЯХ И </a:t>
            </a: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ТРАДИЦИЯХ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ea typeface="Calibri" pitchFamily="34" charset="0"/>
                <a:cs typeface="Times New Roman" pitchFamily="18" charset="0"/>
              </a:rPr>
              <a:t> ДЕРЕВЕНЬ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ДЕБЕССКОГО РАЙОНА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Музей\Desktop\ВАЛИНО\img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31377" y="0"/>
            <a:ext cx="9375377" cy="7031533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323528" y="973344"/>
            <a:ext cx="8352928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Ц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ель работы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: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изучить традиции и обычаи начала сенокоса (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турнан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потон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) в удмуртских деревнях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Дебесского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района.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З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адачи: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1. Изучить традиции и обычаи, связанные с началом сенокоса у русских и удмуртов.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2.</a:t>
            </a:r>
            <a:r>
              <a:rPr kumimoji="0" lang="ru-RU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Выявить особенности начала  сенокоса (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турнан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потон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) у жителей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Дебесского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района;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3. Выявить  сходства и различия между традициями русских и удмуртов.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Музей\Desktop\ВАЛИНО\img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971600" y="1599253"/>
            <a:ext cx="7272808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М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етоды исследования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: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Times New Roman" pitchFamily="18" charset="0"/>
              </a:rPr>
              <a:t>изучение и анализ источников на сайтах интернета (в т.ч. произведений живописи), изучение литературы по краеведению, опрос респондентов в селах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Times New Roman" pitchFamily="18" charset="0"/>
              </a:rPr>
              <a:t>Дебесского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Times New Roman" pitchFamily="18" charset="0"/>
              </a:rPr>
              <a:t> района, работа с материалами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Times New Roman" pitchFamily="18" charset="0"/>
              </a:rPr>
              <a:t>Тыловайского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Times New Roman" pitchFamily="18" charset="0"/>
              </a:rPr>
              <a:t>  краеведческого музея (фотоматериалы, экспонаты).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Музей\Desktop\ВАЛИНО\img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15" y="0"/>
            <a:ext cx="9145015" cy="6858761"/>
          </a:xfrm>
          <a:prstGeom prst="rect">
            <a:avLst/>
          </a:prstGeom>
          <a:noFill/>
        </p:spPr>
      </p:pic>
      <p:pic>
        <p:nvPicPr>
          <p:cNvPr id="5" name="Рисунок 4" descr="«Покос». Художник Моравов Александр Викторович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475656" y="980728"/>
            <a:ext cx="6048672" cy="396044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971600" y="5085184"/>
            <a:ext cx="69127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«Покос». Художник </a:t>
            </a:r>
            <a:r>
              <a:rPr lang="ru-RU" sz="2000" dirty="0" err="1" smtClean="0"/>
              <a:t>Моравов</a:t>
            </a:r>
            <a:r>
              <a:rPr lang="ru-RU" sz="2000" dirty="0" smtClean="0"/>
              <a:t> Александр Викторович</a:t>
            </a:r>
            <a:endParaRPr lang="ru-RU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1907704" y="404664"/>
            <a:ext cx="5472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Обычаи у русских 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Музей\Desktop\ВАЛИНО\img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«Сенокос». Художник Николай Корнильевич Пимоненко 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259632" y="764704"/>
            <a:ext cx="6264696" cy="4104456"/>
          </a:xfrm>
          <a:prstGeom prst="rect">
            <a:avLst/>
          </a:prstGeom>
          <a:noFill/>
          <a:ln>
            <a:noFill/>
          </a:ln>
        </p:spPr>
      </p:pic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5130380"/>
            <a:ext cx="846043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«Сенокос». Художник Николай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Корнильевич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Пимоненко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Музей\Desktop\ВАЛИНО\img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81389"/>
            <a:ext cx="9252520" cy="6939390"/>
          </a:xfrm>
          <a:prstGeom prst="rect">
            <a:avLst/>
          </a:prstGeom>
          <a:noFill/>
        </p:spPr>
      </p:pic>
      <p:pic>
        <p:nvPicPr>
          <p:cNvPr id="5" name="Рисунок 4" descr="«Отдых на сенокосе». Художник Голынский Василий Андреевич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547664" y="620688"/>
            <a:ext cx="6192688" cy="4536504"/>
          </a:xfrm>
          <a:prstGeom prst="rect">
            <a:avLst/>
          </a:prstGeom>
          <a:noFill/>
          <a:ln>
            <a:noFill/>
          </a:ln>
        </p:spPr>
      </p:pic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467544" y="5319882"/>
            <a:ext cx="849694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«Отдых на сенокосе». Художник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Голынский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Василий Андреевич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Чаи у удмуртов</a:t>
            </a:r>
            <a:endParaRPr lang="ru-RU" dirty="0"/>
          </a:p>
        </p:txBody>
      </p:sp>
      <p:pic>
        <p:nvPicPr>
          <p:cNvPr id="4" name="Picture 2" descr="C:\Users\Музей\Desktop\ВАЛИНО\img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http://avi.udm.ru/images/all/Ludorvai-8.jpg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76672"/>
            <a:ext cx="3029322" cy="4235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://avi.udm.ru/images/all/Ludorvai-3.jpg"/>
          <p:cNvPicPr/>
          <p:nvPr/>
        </p:nvPicPr>
        <p:blipFill>
          <a:blip r:embed="rId4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24744"/>
            <a:ext cx="3682380" cy="5003254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4283968" y="620688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Обычаи у удмуртов</a:t>
            </a:r>
            <a:endParaRPr lang="ru-RU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971600" y="486916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Невестка (</a:t>
            </a:r>
            <a:r>
              <a:rPr lang="ru-RU" dirty="0" err="1" smtClean="0"/>
              <a:t>выль</a:t>
            </a:r>
            <a:r>
              <a:rPr lang="ru-RU" dirty="0" smtClean="0"/>
              <a:t> </a:t>
            </a:r>
            <a:r>
              <a:rPr lang="ru-RU" dirty="0" err="1" smtClean="0"/>
              <a:t>кен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5085184"/>
            <a:ext cx="39724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dirty="0" smtClean="0"/>
              <a:t>Реконструкция обряда .</a:t>
            </a:r>
          </a:p>
          <a:p>
            <a:r>
              <a:rPr lang="ru-RU" dirty="0" err="1" smtClean="0"/>
              <a:t>Лудорвай</a:t>
            </a:r>
            <a:r>
              <a:rPr lang="ru-RU" dirty="0" smtClean="0"/>
              <a:t>  </a:t>
            </a:r>
            <a:r>
              <a:rPr lang="ru-RU" u="sng" dirty="0" smtClean="0">
                <a:hlinkClick r:id="rId5"/>
              </a:rPr>
              <a:t>http://avi.udm.ru/spirit/601/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Музей\Desktop\ВАЛИНО\img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Рисунок 5" descr="http://avi.udm.ru/images/all/Ludorvai-4.jpg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692696"/>
            <a:ext cx="3024336" cy="4608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http://avi.udm.ru/images/all/Ludorvai-6.jpg"/>
          <p:cNvPicPr/>
          <p:nvPr/>
        </p:nvPicPr>
        <p:blipFill>
          <a:blip r:embed="rId4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5436096" y="764704"/>
            <a:ext cx="2880320" cy="453650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539552" y="5373216"/>
            <a:ext cx="4392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</a:t>
            </a:r>
            <a:r>
              <a:rPr lang="ru-RU" sz="2000" dirty="0" smtClean="0"/>
              <a:t>Отбивание и заточка косы</a:t>
            </a:r>
            <a:endParaRPr lang="ru-RU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5220072" y="5445224"/>
            <a:ext cx="3312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Каша  для общего стола</a:t>
            </a:r>
            <a:endParaRPr lang="ru-RU" sz="2000" dirty="0"/>
          </a:p>
        </p:txBody>
      </p:sp>
      <p:sp>
        <p:nvSpPr>
          <p:cNvPr id="11" name="TextBox 10"/>
          <p:cNvSpPr txBox="1"/>
          <p:nvPr/>
        </p:nvSpPr>
        <p:spPr>
          <a:xfrm flipH="1">
            <a:off x="1115616" y="5877272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 smtClean="0"/>
              <a:t>                Реконструкция  обряда . </a:t>
            </a:r>
            <a:r>
              <a:rPr lang="ru-RU" dirty="0" err="1" smtClean="0"/>
              <a:t>Лудорвай</a:t>
            </a:r>
            <a:r>
              <a:rPr lang="ru-RU" dirty="0" smtClean="0"/>
              <a:t>  </a:t>
            </a:r>
            <a:r>
              <a:rPr lang="ru-RU" u="sng" dirty="0" smtClean="0">
                <a:hlinkClick r:id="rId5"/>
              </a:rPr>
              <a:t>http://avi.udm.ru/spirit/601/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Музей\Desktop\ВАЛИНО\img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8" name="Рисунок 7" descr="http://avi.udm.ru/images/all/Ludorvai-9.jpg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656" y="692696"/>
            <a:ext cx="6120680" cy="460851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755576" y="5517232"/>
            <a:ext cx="7632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Гулянья  молодежи  в первый день сенокоса . </a:t>
            </a:r>
          </a:p>
          <a:p>
            <a:pPr algn="ctr"/>
            <a:r>
              <a:rPr lang="ru-RU" dirty="0" smtClean="0"/>
              <a:t>Реконструкция обряда. </a:t>
            </a:r>
            <a:r>
              <a:rPr lang="ru-RU" dirty="0" err="1" smtClean="0"/>
              <a:t>Лудорвай</a:t>
            </a:r>
            <a:r>
              <a:rPr lang="ru-RU" dirty="0" smtClean="0"/>
              <a:t>  </a:t>
            </a:r>
            <a:r>
              <a:rPr lang="ru-RU" u="sng" dirty="0" smtClean="0">
                <a:hlinkClick r:id="rId4"/>
              </a:rPr>
              <a:t>http://avi.udm.ru/spirit/601/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Музей\Desktop\ВАЛИНО\img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83568" y="2060848"/>
            <a:ext cx="75608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accent6">
                    <a:lumMod val="50000"/>
                  </a:schemeClr>
                </a:solidFill>
              </a:rPr>
              <a:t>Опрос жителей </a:t>
            </a:r>
          </a:p>
          <a:p>
            <a:pPr algn="ctr"/>
            <a:r>
              <a:rPr lang="ru-RU" sz="4400" b="1" dirty="0" err="1" smtClean="0">
                <a:solidFill>
                  <a:schemeClr val="accent6">
                    <a:lumMod val="50000"/>
                  </a:schemeClr>
                </a:solidFill>
              </a:rPr>
              <a:t>Дебесского</a:t>
            </a:r>
            <a:r>
              <a:rPr lang="ru-RU" sz="4400" b="1" dirty="0" smtClean="0">
                <a:solidFill>
                  <a:schemeClr val="accent6">
                    <a:lumMod val="50000"/>
                  </a:schemeClr>
                </a:solidFill>
              </a:rPr>
              <a:t> района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Музей\Desktop\ВАЛИНО\img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l="53150" t="43000" r="25588"/>
          <a:stretch>
            <a:fillRect/>
          </a:stretch>
        </p:blipFill>
        <p:spPr bwMode="auto">
          <a:xfrm>
            <a:off x="611560" y="476672"/>
            <a:ext cx="2304256" cy="3474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/>
          <a:srcRect b="31671"/>
          <a:stretch>
            <a:fillRect/>
          </a:stretch>
        </p:blipFill>
        <p:spPr bwMode="auto">
          <a:xfrm>
            <a:off x="3419872" y="1628800"/>
            <a:ext cx="2448272" cy="363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 cstate="print"/>
          <a:srcRect l="46063" t="31768" r="43700" b="40884"/>
          <a:stretch>
            <a:fillRect/>
          </a:stretch>
        </p:blipFill>
        <p:spPr bwMode="auto">
          <a:xfrm>
            <a:off x="6300192" y="476672"/>
            <a:ext cx="2376264" cy="3838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323527" y="4293096"/>
            <a:ext cx="28803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/>
              <a:t>Юферева</a:t>
            </a:r>
            <a:r>
              <a:rPr lang="ru-RU" dirty="0" smtClean="0"/>
              <a:t> Алевтина </a:t>
            </a:r>
          </a:p>
          <a:p>
            <a:pPr algn="ctr"/>
            <a:r>
              <a:rPr lang="ru-RU" dirty="0" smtClean="0"/>
              <a:t>Кирилловна - с. Тыловай</a:t>
            </a:r>
          </a:p>
          <a:p>
            <a:pPr algn="ctr"/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843808" y="5373216"/>
            <a:ext cx="36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Коробова Зоя Ивановна - </a:t>
            </a:r>
          </a:p>
          <a:p>
            <a:pPr algn="ctr"/>
            <a:r>
              <a:rPr lang="ru-RU" dirty="0" smtClean="0"/>
              <a:t>д. </a:t>
            </a:r>
            <a:r>
              <a:rPr lang="ru-RU" dirty="0" err="1" smtClean="0"/>
              <a:t>В.Четкер</a:t>
            </a:r>
            <a:endParaRPr lang="ru-RU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6300192" y="4725144"/>
            <a:ext cx="2843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err="1" smtClean="0"/>
              <a:t>Россова</a:t>
            </a:r>
            <a:r>
              <a:rPr lang="ru-RU" sz="2000" dirty="0" smtClean="0"/>
              <a:t> </a:t>
            </a:r>
            <a:r>
              <a:rPr lang="ru-RU" sz="2000" dirty="0" err="1" smtClean="0"/>
              <a:t>Эльза</a:t>
            </a:r>
            <a:r>
              <a:rPr lang="ru-RU" sz="2000" dirty="0" smtClean="0"/>
              <a:t> </a:t>
            </a:r>
          </a:p>
          <a:p>
            <a:pPr algn="ctr"/>
            <a:r>
              <a:rPr lang="ru-RU" sz="2000" dirty="0" smtClean="0"/>
              <a:t>Семеновна - с. </a:t>
            </a:r>
            <a:r>
              <a:rPr lang="ru-RU" dirty="0" smtClean="0"/>
              <a:t>Дебесы</a:t>
            </a:r>
            <a:endParaRPr lang="ru-R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Музей\Desktop\ВАЛИНО\img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C:\Users\User\Desktop\валино\20191114_10050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836712"/>
            <a:ext cx="6696744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547664" y="5245170"/>
            <a:ext cx="615617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Нарядные удмуртские юбки.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Тыловай</a:t>
            </a:r>
            <a:r>
              <a:rPr lang="ru-RU" sz="2000" dirty="0" err="1" smtClean="0">
                <a:ea typeface="Calibri" pitchFamily="34" charset="0"/>
                <a:cs typeface="Times New Roman" pitchFamily="18" charset="0"/>
              </a:rPr>
              <a:t>ский</a:t>
            </a:r>
            <a:r>
              <a:rPr lang="ru-RU" sz="2000" dirty="0" smtClean="0">
                <a:ea typeface="Calibri" pitchFamily="34" charset="0"/>
                <a:cs typeface="Times New Roman" pitchFamily="18" charset="0"/>
              </a:rPr>
              <a:t> краеведческий музей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Музей\Desktop\ВАЛИНО\img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l="53150" t="43000" r="25588"/>
          <a:stretch>
            <a:fillRect/>
          </a:stretch>
        </p:blipFill>
        <p:spPr bwMode="auto">
          <a:xfrm>
            <a:off x="611560" y="476672"/>
            <a:ext cx="2304256" cy="3474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/>
          <a:srcRect b="31671"/>
          <a:stretch>
            <a:fillRect/>
          </a:stretch>
        </p:blipFill>
        <p:spPr bwMode="auto">
          <a:xfrm>
            <a:off x="3419872" y="1628800"/>
            <a:ext cx="2448272" cy="363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 cstate="print"/>
          <a:srcRect l="46063" t="31768" r="43700" b="40884"/>
          <a:stretch>
            <a:fillRect/>
          </a:stretch>
        </p:blipFill>
        <p:spPr bwMode="auto">
          <a:xfrm>
            <a:off x="6300192" y="476672"/>
            <a:ext cx="2376264" cy="3838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323527" y="4293096"/>
            <a:ext cx="28803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/>
              <a:t>Юферева</a:t>
            </a:r>
            <a:r>
              <a:rPr lang="ru-RU" dirty="0" smtClean="0"/>
              <a:t> Алевтина </a:t>
            </a:r>
          </a:p>
          <a:p>
            <a:pPr algn="ctr"/>
            <a:r>
              <a:rPr lang="ru-RU" dirty="0" smtClean="0"/>
              <a:t>Кирилловна - с. Тыловай</a:t>
            </a:r>
          </a:p>
          <a:p>
            <a:pPr algn="ctr"/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843808" y="5373216"/>
            <a:ext cx="36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Коробова Зоя Ивановна - </a:t>
            </a:r>
          </a:p>
          <a:p>
            <a:pPr algn="ctr"/>
            <a:r>
              <a:rPr lang="ru-RU" dirty="0" smtClean="0"/>
              <a:t>д. </a:t>
            </a:r>
            <a:r>
              <a:rPr lang="ru-RU" dirty="0" err="1" smtClean="0"/>
              <a:t>В.Четкер</a:t>
            </a:r>
            <a:endParaRPr lang="ru-RU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6300192" y="4725144"/>
            <a:ext cx="2843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err="1" smtClean="0"/>
              <a:t>Россова</a:t>
            </a:r>
            <a:r>
              <a:rPr lang="ru-RU" sz="2000" dirty="0" smtClean="0"/>
              <a:t> </a:t>
            </a:r>
            <a:r>
              <a:rPr lang="ru-RU" sz="2000" dirty="0" err="1" smtClean="0"/>
              <a:t>Эльза</a:t>
            </a:r>
            <a:r>
              <a:rPr lang="ru-RU" sz="2000" dirty="0" smtClean="0"/>
              <a:t> </a:t>
            </a:r>
          </a:p>
          <a:p>
            <a:pPr algn="ctr"/>
            <a:r>
              <a:rPr lang="ru-RU" sz="2000" dirty="0" smtClean="0"/>
              <a:t>Семеновна - с. </a:t>
            </a:r>
            <a:r>
              <a:rPr lang="ru-RU" dirty="0" smtClean="0"/>
              <a:t>Дебесы</a:t>
            </a:r>
            <a:endParaRPr lang="ru-R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Музей\Desktop\ВАЛИНО\img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7" name="Рисунок 6" descr="C:\Users\User\Desktop\валино\20191114_10410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980728"/>
            <a:ext cx="6408712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699792" y="5301208"/>
            <a:ext cx="3672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Крестьянский  обеденный  стол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Музей\Desktop\ВАЛИНО\img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l="53150" t="43000" r="25588"/>
          <a:stretch>
            <a:fillRect/>
          </a:stretch>
        </p:blipFill>
        <p:spPr bwMode="auto">
          <a:xfrm>
            <a:off x="611560" y="476672"/>
            <a:ext cx="2304256" cy="3474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/>
          <a:srcRect b="31671"/>
          <a:stretch>
            <a:fillRect/>
          </a:stretch>
        </p:blipFill>
        <p:spPr bwMode="auto">
          <a:xfrm>
            <a:off x="3419872" y="1628800"/>
            <a:ext cx="2448272" cy="363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 cstate="print"/>
          <a:srcRect l="46063" t="31768" r="43700" b="40884"/>
          <a:stretch>
            <a:fillRect/>
          </a:stretch>
        </p:blipFill>
        <p:spPr bwMode="auto">
          <a:xfrm>
            <a:off x="6300192" y="476672"/>
            <a:ext cx="2376264" cy="3838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323527" y="4293096"/>
            <a:ext cx="28803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/>
              <a:t>Юферева</a:t>
            </a:r>
            <a:r>
              <a:rPr lang="ru-RU" dirty="0" smtClean="0"/>
              <a:t> Алевтина </a:t>
            </a:r>
          </a:p>
          <a:p>
            <a:pPr algn="ctr"/>
            <a:r>
              <a:rPr lang="ru-RU" dirty="0" smtClean="0"/>
              <a:t>Кирилловна - с. Тыловай</a:t>
            </a:r>
          </a:p>
          <a:p>
            <a:pPr algn="ctr"/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843808" y="5373216"/>
            <a:ext cx="36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Коробова Зоя Ивановна - </a:t>
            </a:r>
          </a:p>
          <a:p>
            <a:pPr algn="ctr"/>
            <a:r>
              <a:rPr lang="ru-RU" dirty="0" smtClean="0"/>
              <a:t>д. </a:t>
            </a:r>
            <a:r>
              <a:rPr lang="ru-RU" dirty="0" err="1" smtClean="0"/>
              <a:t>В.Четкер</a:t>
            </a:r>
            <a:endParaRPr lang="ru-RU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6300192" y="4725144"/>
            <a:ext cx="2843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err="1" smtClean="0"/>
              <a:t>Россова</a:t>
            </a:r>
            <a:r>
              <a:rPr lang="ru-RU" sz="2000" dirty="0" smtClean="0"/>
              <a:t> </a:t>
            </a:r>
            <a:r>
              <a:rPr lang="ru-RU" sz="2000" dirty="0" err="1" smtClean="0"/>
              <a:t>Эльза</a:t>
            </a:r>
            <a:r>
              <a:rPr lang="ru-RU" sz="2000" dirty="0" smtClean="0"/>
              <a:t> </a:t>
            </a:r>
          </a:p>
          <a:p>
            <a:pPr algn="ctr"/>
            <a:r>
              <a:rPr lang="ru-RU" sz="2000" dirty="0" smtClean="0"/>
              <a:t>Семеновна - с. </a:t>
            </a:r>
            <a:r>
              <a:rPr lang="ru-RU" dirty="0" smtClean="0"/>
              <a:t>Дебесы</a:t>
            </a:r>
            <a:endParaRPr lang="ru-R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Музей\Desktop\ВАЛИНО\img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C:\Users\User\Desktop\валино\20191114_10220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052736"/>
            <a:ext cx="2199364" cy="3904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User\Desktop\валино\20191114_10242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776" y="1844824"/>
            <a:ext cx="2310683" cy="4094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User\Desktop\валино\20191114_102315.jpg"/>
          <p:cNvPicPr/>
          <p:nvPr/>
        </p:nvPicPr>
        <p:blipFill>
          <a:blip r:embed="rId5" cstate="print"/>
          <a:srcRect t="5335" r="2592"/>
          <a:stretch>
            <a:fillRect/>
          </a:stretch>
        </p:blipFill>
        <p:spPr bwMode="auto">
          <a:xfrm>
            <a:off x="4788024" y="1052736"/>
            <a:ext cx="2270925" cy="3904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User\Desktop\валино\20191114_102658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76256" y="2420888"/>
            <a:ext cx="1768209" cy="3281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79512" y="188640"/>
            <a:ext cx="8964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Инструменты  для  сенокоса. </a:t>
            </a:r>
            <a:r>
              <a:rPr lang="ru-RU" sz="2200" i="1" dirty="0" err="1" smtClean="0">
                <a:solidFill>
                  <a:srgbClr val="002060"/>
                </a:solidFill>
              </a:rPr>
              <a:t>Тыловайский</a:t>
            </a:r>
            <a:r>
              <a:rPr lang="ru-RU" sz="2200" i="1" dirty="0" smtClean="0">
                <a:solidFill>
                  <a:srgbClr val="002060"/>
                </a:solidFill>
              </a:rPr>
              <a:t> краеведческий музей</a:t>
            </a:r>
          </a:p>
          <a:p>
            <a:pPr algn="ctr"/>
            <a:endParaRPr lang="ru-RU" sz="24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1043608" y="5157192"/>
            <a:ext cx="689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Коса 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275856" y="6093296"/>
            <a:ext cx="911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Грабли 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292080" y="5085184"/>
            <a:ext cx="11741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Вилы </a:t>
            </a:r>
          </a:p>
          <a:p>
            <a:pPr algn="ctr"/>
            <a:r>
              <a:rPr lang="ru-RU" dirty="0" smtClean="0"/>
              <a:t>трехрогие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7092280" y="5805264"/>
            <a:ext cx="12546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    Футляр </a:t>
            </a:r>
          </a:p>
          <a:p>
            <a:r>
              <a:rPr lang="ru-RU" dirty="0" smtClean="0"/>
              <a:t>для оселка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Музей\Desktop\ВАЛИНО\img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C:\Users\User\Desktop\валино\20191114_103547.jpg"/>
          <p:cNvPicPr/>
          <p:nvPr/>
        </p:nvPicPr>
        <p:blipFill>
          <a:blip r:embed="rId3" cstate="print"/>
          <a:srcRect t="17162"/>
          <a:stretch>
            <a:fillRect/>
          </a:stretch>
        </p:blipFill>
        <p:spPr bwMode="auto">
          <a:xfrm>
            <a:off x="3563888" y="2780928"/>
            <a:ext cx="5040560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" name="Picture 1" descr="F:\ВАЛИНО нов\20191114_10335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764704"/>
            <a:ext cx="4427984" cy="249074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475656" y="5517232"/>
            <a:ext cx="57553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Приспособления для веревок  при  перевозке сена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Музей\Desktop\ВАЛИНО\img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 l="6357" t="-1695" r="24982" b="27101"/>
          <a:stretch>
            <a:fillRect/>
          </a:stretch>
        </p:blipFill>
        <p:spPr bwMode="auto">
          <a:xfrm>
            <a:off x="1763688" y="620688"/>
            <a:ext cx="5400600" cy="4400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619672" y="5373216"/>
            <a:ext cx="5998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 smtClean="0"/>
              <a:t>Кропотин</a:t>
            </a:r>
            <a:r>
              <a:rPr lang="ru-RU" sz="2000" dirty="0" smtClean="0"/>
              <a:t> Иван Григорьевич – житель села Тыловай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Музей\Desktop\ВАЛИНО\img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Рисунок 5" descr="C:\Users\User\Desktop\валино\2.jpeg"/>
          <p:cNvPicPr/>
          <p:nvPr/>
        </p:nvPicPr>
        <p:blipFill>
          <a:blip r:embed="rId3" cstate="print"/>
          <a:srcRect l="20349" t="36011" r="26278" b="36768"/>
          <a:stretch>
            <a:fillRect/>
          </a:stretch>
        </p:blipFill>
        <p:spPr bwMode="auto">
          <a:xfrm>
            <a:off x="1259632" y="404664"/>
            <a:ext cx="6336704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755576" y="5173162"/>
            <a:ext cx="770485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Колхозницы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к-за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«Республика» вышли на покос. Фото 1948 г.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(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тим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-584)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Тыловайский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краеведческий музей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Музей\Desktop\ВАЛИНО\img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C:\Users\User\Desktop\валино\3.jpeg"/>
          <p:cNvPicPr/>
          <p:nvPr/>
        </p:nvPicPr>
        <p:blipFill>
          <a:blip r:embed="rId3" cstate="print"/>
          <a:srcRect l="32043" t="14464" r="5852" b="30536"/>
          <a:stretch>
            <a:fillRect/>
          </a:stretch>
        </p:blipFill>
        <p:spPr bwMode="auto">
          <a:xfrm>
            <a:off x="1475656" y="692696"/>
            <a:ext cx="6192688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1115616" y="5317178"/>
            <a:ext cx="709228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Отдых на сенокосе. Колхозницы 1969 г.  (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тим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– 555)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err="1" smtClean="0">
                <a:cs typeface="Times New Roman" pitchFamily="18" charset="0"/>
              </a:rPr>
              <a:t>Тыловайский</a:t>
            </a:r>
            <a:r>
              <a:rPr lang="ru-RU" sz="2000" dirty="0" smtClean="0">
                <a:cs typeface="Times New Roman" pitchFamily="18" charset="0"/>
              </a:rPr>
              <a:t> краеведческий музей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Музей\Desktop\ВАЛИНО\img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C:\Users\User\Desktop\валино\7.jpeg"/>
          <p:cNvPicPr/>
          <p:nvPr/>
        </p:nvPicPr>
        <p:blipFill>
          <a:blip r:embed="rId3" cstate="print"/>
          <a:srcRect l="10344" t="33554" r="19242" b="32987"/>
          <a:stretch>
            <a:fillRect/>
          </a:stretch>
        </p:blipFill>
        <p:spPr bwMode="auto">
          <a:xfrm>
            <a:off x="1259632" y="620688"/>
            <a:ext cx="6696744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971600" y="5157192"/>
            <a:ext cx="70567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Семейные традиции заготовки сена.  с. Тыловай, 1995год 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Музей\Desktop\ВАЛИНО\img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Рисунок 5" descr="C:\Users\User\Desktop\валино\11.jpeg"/>
          <p:cNvPicPr/>
          <p:nvPr/>
        </p:nvPicPr>
        <p:blipFill>
          <a:blip r:embed="rId3" cstate="print"/>
          <a:srcRect t="37240" r="31705" b="28733"/>
          <a:stretch>
            <a:fillRect/>
          </a:stretch>
        </p:blipFill>
        <p:spPr bwMode="auto">
          <a:xfrm>
            <a:off x="467544" y="332656"/>
            <a:ext cx="4680520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User\Desktop\валино\11.jpeg"/>
          <p:cNvPicPr/>
          <p:nvPr/>
        </p:nvPicPr>
        <p:blipFill>
          <a:blip r:embed="rId3" cstate="print"/>
          <a:srcRect r="42629" b="67108"/>
          <a:stretch>
            <a:fillRect/>
          </a:stretch>
        </p:blipFill>
        <p:spPr bwMode="auto">
          <a:xfrm>
            <a:off x="3203848" y="2276872"/>
            <a:ext cx="5400600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5652120" y="1268760"/>
            <a:ext cx="23157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Главный помощник</a:t>
            </a:r>
            <a:endParaRPr lang="ru-RU" sz="2000" dirty="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1043608" y="4397043"/>
            <a:ext cx="201622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Всей семьей на заготовку сена.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д. Верх.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Четкер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. 1999г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Музей\Desktop\ВАЛИНО нов\img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31377" y="0"/>
            <a:ext cx="9375377" cy="70315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Музей\Desktop\ВАЛИНО\img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043608" y="1844824"/>
            <a:ext cx="67687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chemeClr val="accent6">
                    <a:lumMod val="50000"/>
                  </a:schemeClr>
                </a:solidFill>
              </a:rPr>
              <a:t>Традиции  сохраняются </a:t>
            </a:r>
            <a:endParaRPr lang="ru-RU" sz="60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Музей\Desktop\ВАЛИНО\img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4544" y="0"/>
            <a:ext cx="10077450" cy="7562850"/>
          </a:xfrm>
          <a:prstGeom prst="rect">
            <a:avLst/>
          </a:prstGeom>
          <a:noFill/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467544" y="1567825"/>
            <a:ext cx="8424935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6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Благодарю за внимание</a:t>
            </a:r>
            <a:endParaRPr kumimoji="0" lang="ru-RU" sz="6600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</TotalTime>
  <Words>420</Words>
  <Application>Microsoft Office PowerPoint</Application>
  <PresentationFormat>Экран (4:3)</PresentationFormat>
  <Paragraphs>75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Чаи у удмуртов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Музей</dc:creator>
  <cp:lastModifiedBy>User</cp:lastModifiedBy>
  <cp:revision>32</cp:revision>
  <dcterms:created xsi:type="dcterms:W3CDTF">2019-12-09T14:59:50Z</dcterms:created>
  <dcterms:modified xsi:type="dcterms:W3CDTF">2020-06-26T11:57:09Z</dcterms:modified>
</cp:coreProperties>
</file>