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5" r:id="rId2"/>
    <p:sldId id="256" r:id="rId3"/>
    <p:sldId id="266" r:id="rId4"/>
    <p:sldId id="257" r:id="rId5"/>
    <p:sldId id="267" r:id="rId6"/>
    <p:sldId id="268" r:id="rId7"/>
    <p:sldId id="269" r:id="rId8"/>
    <p:sldId id="259" r:id="rId9"/>
    <p:sldId id="260" r:id="rId10"/>
    <p:sldId id="270" r:id="rId11"/>
    <p:sldId id="262" r:id="rId12"/>
    <p:sldId id="263" r:id="rId13"/>
    <p:sldId id="271" r:id="rId14"/>
    <p:sldId id="272" r:id="rId15"/>
    <p:sldId id="273" r:id="rId16"/>
    <p:sldId id="274" r:id="rId17"/>
    <p:sldId id="258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2BACA0-C6DA-48E9-8E9B-A9A14E905481}" type="datetimeFigureOut">
              <a:rPr lang="ru-RU" smtClean="0"/>
              <a:t>04.01.2021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2E942E-03EF-4E19-932F-CA2F1E79D1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47522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EB74B-EAD5-4B48-B348-BDC467DDA29B}" type="datetimeFigureOut">
              <a:rPr lang="ru-RU" smtClean="0"/>
              <a:t>04.01.2021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A66F0-63A4-4DF4-89B5-F9A8AB0B66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7128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EB74B-EAD5-4B48-B348-BDC467DDA29B}" type="datetimeFigureOut">
              <a:rPr lang="ru-RU" smtClean="0"/>
              <a:t>04.01.2021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A66F0-63A4-4DF4-89B5-F9A8AB0B66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81686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EB74B-EAD5-4B48-B348-BDC467DDA29B}" type="datetimeFigureOut">
              <a:rPr lang="ru-RU" smtClean="0"/>
              <a:t>04.01.2021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A66F0-63A4-4DF4-89B5-F9A8AB0B66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8268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EB74B-EAD5-4B48-B348-BDC467DDA29B}" type="datetimeFigureOut">
              <a:rPr lang="ru-RU" smtClean="0"/>
              <a:t>04.01.2021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A66F0-63A4-4DF4-89B5-F9A8AB0B66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7403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EB74B-EAD5-4B48-B348-BDC467DDA29B}" type="datetimeFigureOut">
              <a:rPr lang="ru-RU" smtClean="0"/>
              <a:t>04.01.2021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A66F0-63A4-4DF4-89B5-F9A8AB0B66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6752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EB74B-EAD5-4B48-B348-BDC467DDA29B}" type="datetimeFigureOut">
              <a:rPr lang="ru-RU" smtClean="0"/>
              <a:t>04.01.2021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A66F0-63A4-4DF4-89B5-F9A8AB0B66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2991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EB74B-EAD5-4B48-B348-BDC467DDA29B}" type="datetimeFigureOut">
              <a:rPr lang="ru-RU" smtClean="0"/>
              <a:t>04.01.2021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A66F0-63A4-4DF4-89B5-F9A8AB0B66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8777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EB74B-EAD5-4B48-B348-BDC467DDA29B}" type="datetimeFigureOut">
              <a:rPr lang="ru-RU" smtClean="0"/>
              <a:t>04.01.2021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A66F0-63A4-4DF4-89B5-F9A8AB0B66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3910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EB74B-EAD5-4B48-B348-BDC467DDA29B}" type="datetimeFigureOut">
              <a:rPr lang="ru-RU" smtClean="0"/>
              <a:t>04.01.2021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A66F0-63A4-4DF4-89B5-F9A8AB0B66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7583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EB74B-EAD5-4B48-B348-BDC467DDA29B}" type="datetimeFigureOut">
              <a:rPr lang="ru-RU" smtClean="0"/>
              <a:t>04.01.2021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A66F0-63A4-4DF4-89B5-F9A8AB0B66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9670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EB74B-EAD5-4B48-B348-BDC467DDA29B}" type="datetimeFigureOut">
              <a:rPr lang="ru-RU" smtClean="0"/>
              <a:t>04.01.2021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A66F0-63A4-4DF4-89B5-F9A8AB0B66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7866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BEB74B-EAD5-4B48-B348-BDC467DDA29B}" type="datetimeFigureOut">
              <a:rPr lang="ru-RU" smtClean="0"/>
              <a:t>04.01.2021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A66F0-63A4-4DF4-89B5-F9A8AB0B66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810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928"/>
            <a:ext cx="12191999" cy="709352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8526" y="581891"/>
            <a:ext cx="9635838" cy="193963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62545" y="3629891"/>
            <a:ext cx="10155382" cy="15573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</a:t>
            </a:r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Совушки из соленого теста.</a:t>
            </a:r>
            <a:endParaRPr lang="ru-RU" sz="36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/>
          </a:p>
          <a:p>
            <a:pPr indent="457200" algn="r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Педагог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дополнительного образования: </a:t>
            </a:r>
          </a:p>
          <a:p>
            <a:pPr indent="457200" algn="r"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Чулкова Надежда Владимировна</a:t>
            </a:r>
          </a:p>
        </p:txBody>
      </p:sp>
    </p:spTree>
    <p:extLst>
      <p:ext uri="{BB962C8B-B14F-4D97-AF65-F5344CB8AC3E}">
        <p14:creationId xmlns:p14="http://schemas.microsoft.com/office/powerpoint/2010/main" val="3473733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9127" y="554183"/>
            <a:ext cx="9102437" cy="5070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912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9501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468582" y="360219"/>
            <a:ext cx="978131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endParaRPr lang="ru-RU" sz="2000" b="1" u="sng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spcAft>
                <a:spcPts val="0"/>
              </a:spcAft>
            </a:pPr>
            <a:endParaRPr lang="ru-RU" sz="2000" b="1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spcAft>
                <a:spcPts val="0"/>
              </a:spcAft>
            </a:pPr>
            <a:r>
              <a:rPr lang="ru-RU" sz="2000" b="1" u="sng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spcAft>
                <a:spcPts val="0"/>
              </a:spcAft>
            </a:pP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Образовательные задачи: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600200" lvl="3" indent="457200" algn="just">
              <a:spcAft>
                <a:spcPts val="0"/>
              </a:spcAft>
              <a:buFont typeface="+mj-lt"/>
              <a:buAutoNum type="arabicPeriod"/>
              <a:tabLst>
                <a:tab pos="800100" algn="l"/>
                <a:tab pos="914400" algn="l"/>
              </a:tabLst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Обучить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технологии изготовления изделий из солёного теста.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600200" lvl="3" indent="457200" algn="just">
              <a:spcAft>
                <a:spcPts val="0"/>
              </a:spcAft>
              <a:buFont typeface="+mj-lt"/>
              <a:buAutoNum type="arabicPeriod"/>
              <a:tabLst>
                <a:tab pos="800100" algn="l"/>
                <a:tab pos="914400" algn="l"/>
              </a:tabLs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Обогащать знания об окружающей нас природы. 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spcAft>
                <a:spcPts val="0"/>
              </a:spcAft>
            </a:pP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Воспитательные задачи: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600200" lvl="3" indent="457200" algn="just">
              <a:spcAft>
                <a:spcPts val="0"/>
              </a:spcAft>
              <a:buFont typeface="+mj-lt"/>
              <a:buAutoNum type="arabicPeriod"/>
              <a:tabLst>
                <a:tab pos="800100" algn="l"/>
                <a:tab pos="914400" algn="l"/>
              </a:tabLs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Воспитать стремление к разумной организации своего свободного времени, помочь детям в их желании сделать свою работу общественно значимой.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600200" lvl="3" indent="457200">
              <a:spcAft>
                <a:spcPts val="0"/>
              </a:spcAft>
              <a:buFont typeface="+mj-lt"/>
              <a:buAutoNum type="arabicPeriod"/>
              <a:tabLst>
                <a:tab pos="800100" algn="l"/>
                <a:tab pos="914400" algn="l"/>
              </a:tabLs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Воспитывать усидчивость, аккуратность, трудолюбие, дисциплинированность, прививать навыки работы в коллективе.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spcAft>
                <a:spcPts val="0"/>
              </a:spcAft>
            </a:pP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Развивающие задачи: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600200" lvl="3" indent="457200" algn="just">
              <a:spcAft>
                <a:spcPts val="0"/>
              </a:spcAft>
              <a:buFont typeface="+mj-lt"/>
              <a:buAutoNum type="arabicPeriod"/>
              <a:tabLst>
                <a:tab pos="800100" algn="l"/>
                <a:tab pos="914400" algn="l"/>
              </a:tabLs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Развивать художественный вкус, фантазию, изобретательность, пространственное воображение и внимание.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600200" lvl="3" indent="457200" algn="just">
              <a:spcAft>
                <a:spcPts val="0"/>
              </a:spcAft>
              <a:buFont typeface="+mj-lt"/>
              <a:buAutoNum type="arabicPeriod"/>
              <a:tabLst>
                <a:tab pos="800100" algn="l"/>
                <a:tab pos="914400" algn="l"/>
              </a:tabLs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Обогащать визуальный опыт детей через просмотры фильмов, походов на природу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0283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368834" y="653143"/>
            <a:ext cx="30958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474747"/>
                </a:solidFill>
                <a:latin typeface="Helvetica Neue"/>
              </a:rPr>
              <a:t>И в лесу, заметьте, дети,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474747"/>
                </a:solidFill>
                <a:latin typeface="Helvetica Neue"/>
              </a:rPr>
              <a:t>Есть ночные сторожа.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474747"/>
                </a:solidFill>
                <a:latin typeface="Helvetica Neue"/>
              </a:rPr>
              <a:t>Сторожей боятся этих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474747"/>
                </a:solidFill>
                <a:latin typeface="Helvetica Neue"/>
              </a:rPr>
              <a:t>Мыши, прячутся, дрожа!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474747"/>
                </a:solidFill>
                <a:latin typeface="Helvetica Neue"/>
              </a:rPr>
              <a:t>Очень уж суровы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474747"/>
                </a:solidFill>
                <a:latin typeface="Helvetica Neue"/>
              </a:rPr>
              <a:t>Филины и совы.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8882" y="2616452"/>
            <a:ext cx="2994677" cy="294975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 rot="619613">
            <a:off x="8478555" y="792566"/>
            <a:ext cx="317897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474747"/>
                </a:solidFill>
                <a:latin typeface="Helvetica Neue"/>
              </a:rPr>
              <a:t>Сова, </a:t>
            </a:r>
            <a:r>
              <a:rPr lang="ru-RU" dirty="0" err="1">
                <a:solidFill>
                  <a:srgbClr val="474747"/>
                </a:solidFill>
                <a:latin typeface="Helvetica Neue"/>
              </a:rPr>
              <a:t>совунья</a:t>
            </a:r>
            <a:r>
              <a:rPr lang="ru-RU" dirty="0">
                <a:solidFill>
                  <a:srgbClr val="474747"/>
                </a:solidFill>
                <a:latin typeface="Helvetica Neue"/>
              </a:rPr>
              <a:t>, </a:t>
            </a:r>
            <a:r>
              <a:rPr lang="ru-RU" dirty="0" err="1">
                <a:solidFill>
                  <a:srgbClr val="474747"/>
                </a:solidFill>
                <a:latin typeface="Helvetica Neue"/>
              </a:rPr>
              <a:t>совушка</a:t>
            </a:r>
            <a:r>
              <a:rPr lang="ru-RU" dirty="0">
                <a:solidFill>
                  <a:srgbClr val="474747"/>
                </a:solidFill>
                <a:latin typeface="Helvetica Neue"/>
              </a:rPr>
              <a:t>,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474747"/>
                </a:solidFill>
                <a:latin typeface="Helvetica Neue"/>
              </a:rPr>
              <a:t>Мудрая головушка,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474747"/>
                </a:solidFill>
                <a:latin typeface="Helvetica Neue"/>
              </a:rPr>
              <a:t>Про что думаешь, гадаешь,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474747"/>
                </a:solidFill>
                <a:latin typeface="Helvetica Neue"/>
              </a:rPr>
              <a:t>Расскажи нам то, что знаешь.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474747"/>
                </a:solidFill>
                <a:latin typeface="Helvetica Neue"/>
              </a:rPr>
              <a:t>Где и кто, когда бывал,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474747"/>
                </a:solidFill>
                <a:latin typeface="Helvetica Neue"/>
              </a:rPr>
              <a:t>кто в лесу твоем гулял?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474747"/>
                </a:solidFill>
                <a:latin typeface="Helvetica Neue"/>
              </a:rPr>
              <a:t>Ты старейшина в лесу,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474747"/>
                </a:solidFill>
                <a:latin typeface="Helvetica Neue"/>
              </a:rPr>
              <a:t>Ведь с очками на носу.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474747"/>
                </a:solidFill>
                <a:latin typeface="Helvetica Neue"/>
              </a:rPr>
              <a:t>И большая голова,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474747"/>
                </a:solidFill>
                <a:latin typeface="Helvetica Neue"/>
              </a:rPr>
              <a:t>И такие же глаза,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474747"/>
                </a:solidFill>
                <a:latin typeface="Helvetica Neue"/>
              </a:rPr>
              <a:t>Зорко ночку охраняют,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474747"/>
                </a:solidFill>
                <a:latin typeface="Helvetica Neue"/>
              </a:rPr>
              <a:t>И в лесу, вдали мигают.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474747"/>
                </a:solidFill>
                <a:latin typeface="Helvetica Neue"/>
              </a:rPr>
              <a:t>Нет мудрее головы,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474747"/>
                </a:solidFill>
                <a:latin typeface="Helvetica Neue"/>
              </a:rPr>
              <a:t>Нашей </a:t>
            </a:r>
            <a:r>
              <a:rPr lang="ru-RU" dirty="0" err="1">
                <a:solidFill>
                  <a:srgbClr val="474747"/>
                </a:solidFill>
                <a:latin typeface="Helvetica Neue"/>
              </a:rPr>
              <a:t>совушки</a:t>
            </a:r>
            <a:r>
              <a:rPr lang="ru-RU" dirty="0">
                <a:solidFill>
                  <a:srgbClr val="474747"/>
                </a:solidFill>
                <a:latin typeface="Helvetica Neue"/>
              </a:rPr>
              <a:t> совы.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 rot="20978117">
            <a:off x="1960570" y="399229"/>
            <a:ext cx="343361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latin typeface="Helvetica Neue"/>
              </a:rPr>
              <a:t>Совушка, </a:t>
            </a:r>
            <a:r>
              <a:rPr lang="ru-RU" i="1" dirty="0" err="1">
                <a:latin typeface="Helvetica Neue"/>
              </a:rPr>
              <a:t>совушка</a:t>
            </a:r>
            <a:r>
              <a:rPr lang="ru-RU" i="1" dirty="0">
                <a:latin typeface="Helvetica Neue"/>
              </a:rPr>
              <a:t>,</a:t>
            </a:r>
            <a:r>
              <a:rPr lang="ru-RU" i="1" dirty="0"/>
              <a:t/>
            </a:r>
            <a:br>
              <a:rPr lang="ru-RU" i="1" dirty="0"/>
            </a:br>
            <a:r>
              <a:rPr lang="ru-RU" i="1" dirty="0">
                <a:latin typeface="Helvetica Neue"/>
              </a:rPr>
              <a:t>Умная головушка.</a:t>
            </a:r>
            <a:r>
              <a:rPr lang="ru-RU" i="1" dirty="0"/>
              <a:t/>
            </a:r>
            <a:br>
              <a:rPr lang="ru-RU" i="1" dirty="0"/>
            </a:br>
            <a:r>
              <a:rPr lang="ru-RU" i="1" dirty="0">
                <a:latin typeface="Helvetica Neue"/>
              </a:rPr>
              <a:t>Не кричи под окном.</a:t>
            </a:r>
            <a:r>
              <a:rPr lang="ru-RU" i="1" dirty="0"/>
              <a:t/>
            </a:r>
            <a:br>
              <a:rPr lang="ru-RU" i="1" dirty="0"/>
            </a:br>
            <a:r>
              <a:rPr lang="ru-RU" i="1" dirty="0">
                <a:latin typeface="Helvetica Neue"/>
              </a:rPr>
              <a:t>А скажи-ка о том,</a:t>
            </a:r>
            <a:r>
              <a:rPr lang="ru-RU" i="1" dirty="0"/>
              <a:t/>
            </a:r>
            <a:br>
              <a:rPr lang="ru-RU" i="1" dirty="0"/>
            </a:br>
            <a:r>
              <a:rPr lang="ru-RU" i="1" dirty="0">
                <a:latin typeface="Helvetica Neue"/>
              </a:rPr>
              <a:t>Как детишкам уснуть,</a:t>
            </a:r>
            <a:r>
              <a:rPr lang="ru-RU" i="1" dirty="0"/>
              <a:t/>
            </a:r>
            <a:br>
              <a:rPr lang="ru-RU" i="1" dirty="0"/>
            </a:br>
            <a:r>
              <a:rPr lang="ru-RU" i="1" dirty="0">
                <a:latin typeface="Helvetica Neue"/>
              </a:rPr>
              <a:t>Глазкам их отдохнуть.</a:t>
            </a:r>
            <a:r>
              <a:rPr lang="ru-RU" i="1" dirty="0"/>
              <a:t/>
            </a:r>
            <a:br>
              <a:rPr lang="ru-RU" i="1" dirty="0"/>
            </a:br>
            <a:r>
              <a:rPr lang="ru-RU" i="1" dirty="0">
                <a:latin typeface="Helvetica Neue"/>
              </a:rPr>
              <a:t>— Ух, ух, ух. Ух-ух-ух.</a:t>
            </a:r>
            <a:r>
              <a:rPr lang="ru-RU" i="1" dirty="0"/>
              <a:t/>
            </a:r>
            <a:br>
              <a:rPr lang="ru-RU" i="1" dirty="0"/>
            </a:br>
            <a:r>
              <a:rPr lang="ru-RU" i="1" dirty="0">
                <a:latin typeface="Helvetica Neue"/>
              </a:rPr>
              <a:t>Положите мягкий пух</a:t>
            </a:r>
            <a:r>
              <a:rPr lang="ru-RU" i="1" dirty="0"/>
              <a:t/>
            </a:r>
            <a:br>
              <a:rPr lang="ru-RU" i="1" dirty="0"/>
            </a:br>
            <a:r>
              <a:rPr lang="ru-RU" i="1" dirty="0">
                <a:latin typeface="Helvetica Neue"/>
              </a:rPr>
              <a:t>Деточкам в подушки.</a:t>
            </a:r>
            <a:r>
              <a:rPr lang="ru-RU" i="1" dirty="0"/>
              <a:t/>
            </a:r>
            <a:br>
              <a:rPr lang="ru-RU" i="1" dirty="0"/>
            </a:br>
            <a:r>
              <a:rPr lang="ru-RU" i="1" dirty="0">
                <a:latin typeface="Helvetica Neue"/>
              </a:rPr>
              <a:t>На подушки — ушки.</a:t>
            </a:r>
            <a:r>
              <a:rPr lang="ru-RU" i="1" dirty="0"/>
              <a:t/>
            </a:r>
            <a:br>
              <a:rPr lang="ru-RU" i="1" dirty="0"/>
            </a:br>
            <a:r>
              <a:rPr lang="ru-RU" i="1" dirty="0">
                <a:latin typeface="Helvetica Neue"/>
              </a:rPr>
              <a:t>На лебяжьем на пуху,</a:t>
            </a:r>
            <a:r>
              <a:rPr lang="ru-RU" i="1" dirty="0"/>
              <a:t/>
            </a:r>
            <a:br>
              <a:rPr lang="ru-RU" i="1" dirty="0"/>
            </a:br>
            <a:r>
              <a:rPr lang="ru-RU" i="1" dirty="0">
                <a:latin typeface="Helvetica Neue"/>
              </a:rPr>
              <a:t>Ху-</a:t>
            </a:r>
            <a:r>
              <a:rPr lang="ru-RU" i="1" dirty="0" err="1">
                <a:latin typeface="Helvetica Neue"/>
              </a:rPr>
              <a:t>ху</a:t>
            </a:r>
            <a:r>
              <a:rPr lang="ru-RU" i="1" dirty="0">
                <a:latin typeface="Helvetica Neue"/>
              </a:rPr>
              <a:t>-</a:t>
            </a:r>
            <a:r>
              <a:rPr lang="ru-RU" i="1" dirty="0" err="1">
                <a:latin typeface="Helvetica Neue"/>
              </a:rPr>
              <a:t>ху</a:t>
            </a:r>
            <a:r>
              <a:rPr lang="ru-RU" i="1" dirty="0">
                <a:latin typeface="Helvetica Neue"/>
              </a:rPr>
              <a:t>. Ху-</a:t>
            </a:r>
            <a:r>
              <a:rPr lang="ru-RU" i="1" dirty="0" err="1">
                <a:latin typeface="Helvetica Neue"/>
              </a:rPr>
              <a:t>ху</a:t>
            </a:r>
            <a:r>
              <a:rPr lang="ru-RU" i="1" dirty="0">
                <a:latin typeface="Helvetica Neue"/>
              </a:rPr>
              <a:t>-</a:t>
            </a:r>
            <a:r>
              <a:rPr lang="ru-RU" i="1" dirty="0" err="1">
                <a:latin typeface="Helvetica Neue"/>
              </a:rPr>
              <a:t>ху</a:t>
            </a:r>
            <a:r>
              <a:rPr lang="ru-RU" i="1" dirty="0"/>
              <a:t/>
            </a:r>
            <a:br>
              <a:rPr lang="ru-RU" i="1" dirty="0"/>
            </a:br>
            <a:r>
              <a:rPr lang="ru-RU" i="1" dirty="0">
                <a:latin typeface="Helvetica Neue"/>
              </a:rPr>
              <a:t>Сладко спится «зайчикам» —</a:t>
            </a:r>
            <a:r>
              <a:rPr lang="ru-RU" i="1" dirty="0"/>
              <a:t/>
            </a:r>
            <a:br>
              <a:rPr lang="ru-RU" i="1" dirty="0"/>
            </a:br>
            <a:r>
              <a:rPr lang="ru-RU" i="1" dirty="0">
                <a:latin typeface="Helvetica Neue"/>
              </a:rPr>
              <a:t>Девочкам и мальчикам.</a:t>
            </a:r>
            <a:endParaRPr lang="ru-RU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894115" y="4676503"/>
            <a:ext cx="347471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Клюв крючком, глаза большие, Кругом ходит голова, Сокращает род мышиный Тихо серая ..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2045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418" y="0"/>
            <a:ext cx="10571017" cy="6878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664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ва - поворот головы на 360°_Trim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l="23148"/>
          <a:stretch/>
        </p:blipFill>
        <p:spPr>
          <a:xfrm>
            <a:off x="5029200" y="223801"/>
            <a:ext cx="6609806" cy="6347970"/>
          </a:xfrm>
        </p:spPr>
      </p:pic>
      <p:sp>
        <p:nvSpPr>
          <p:cNvPr id="3" name="Прямоугольник 2"/>
          <p:cNvSpPr/>
          <p:nvPr/>
        </p:nvSpPr>
        <p:spPr>
          <a:xfrm>
            <a:off x="666206" y="640080"/>
            <a:ext cx="3944983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75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совы большая голова, которой она ловко вертит во все стороны, почти нет шеи и круглые немигающие янтарные глаза. Сова великолепно видит в темноте. Безлунной темной ночью она замечает среди высоких трав и густо переплетенных корней неподвижного мышонка, испуганно прижавшегося к земле.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6926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16667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7" name="Совиное ухо,слух ,обратная сторона глаза_Trim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351929" y="546687"/>
            <a:ext cx="6333565" cy="4993501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01906" y="591671"/>
            <a:ext cx="3200401" cy="5269380"/>
          </a:xfrm>
        </p:spPr>
        <p:txBody>
          <a:bodyPr>
            <a:normAutofit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слух у совы в 50 раз лучше, чем у человека! Распластав широкие крылья, бесшумной тенью скользит сова над лугами и полянами и слышит, «как мышки пищат и грызут корешки, как сонная птичка на ветке переступает с одной ножки на другую, как жук точит кору» </a:t>
            </a:r>
            <a:endParaRPr lang="ru-RU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3216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7" y="-594"/>
            <a:ext cx="12193057" cy="685859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7839636" y="793376"/>
            <a:ext cx="363070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Пышное оперение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совушки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защищает ее от холода, а закругленные крылья и широкий короткий хвост помогают летать бесшумно. Острые когти совы устроены так, что птица может крепко хватать добычу и ловко лазать по стволам деревьев.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7135" y="789884"/>
            <a:ext cx="5821477" cy="415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141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7" y="-594"/>
            <a:ext cx="12193057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8294" y="510989"/>
            <a:ext cx="4019724" cy="53578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18799" t="2477" r="4888"/>
          <a:stretch/>
        </p:blipFill>
        <p:spPr>
          <a:xfrm>
            <a:off x="3279714" y="2654670"/>
            <a:ext cx="3931252" cy="31399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921925">
            <a:off x="1752497" y="627257"/>
            <a:ext cx="3912242" cy="22006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35038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343494" y="1225434"/>
            <a:ext cx="6400547" cy="3600307"/>
          </a:xfrm>
          <a:prstGeom prst="rect">
            <a:avLst/>
          </a:prstGeom>
        </p:spPr>
      </p:pic>
      <p:sp>
        <p:nvSpPr>
          <p:cNvPr id="7" name="Заголовок 1"/>
          <p:cNvSpPr>
            <a:spLocks noGrp="1"/>
          </p:cNvSpPr>
          <p:nvPr>
            <p:ph type="body" sz="half" idx="2"/>
          </p:nvPr>
        </p:nvSpPr>
        <p:spPr>
          <a:xfrm>
            <a:off x="1828799" y="1021976"/>
            <a:ext cx="3173507" cy="4007224"/>
          </a:xfrm>
        </p:spPr>
        <p:txBody>
          <a:bodyPr>
            <a:noAutofit/>
          </a:bodyPr>
          <a:lstStyle/>
          <a:p>
            <a:pPr>
              <a:spcAft>
                <a:spcPts val="75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Самой крупной совой в нашей стране является филин. Длина его тела достигает 60-70 сантиметров, а крылья в полете распростерты почти на два метра. В народе его прозвали «пугачом» за жуткое уханье, которое он издает в ночном лесу.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5901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177349" y="1227909"/>
            <a:ext cx="280851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75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Свои гнезда совы строят в глубоких дуплах, в развалинах домов, на высоких колокольнях, часто занимают заброшенные гнезда на деревьях.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21130" t="8719" r="28464" b="17388"/>
          <a:stretch/>
        </p:blipFill>
        <p:spPr>
          <a:xfrm>
            <a:off x="439047" y="3369097"/>
            <a:ext cx="3434294" cy="32607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047" y="779530"/>
            <a:ext cx="4067639" cy="25957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38300" y="2544183"/>
            <a:ext cx="3978226" cy="30333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25939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3290" y="0"/>
            <a:ext cx="12193057" cy="685859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 rot="20746601">
            <a:off x="1607296" y="634972"/>
            <a:ext cx="266557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Весной птица откладывает одно или два белых блестящих яйца. Сова насиживает их целый месяц. Новорожденные совята покрыты мягким серым пухом. Они слепые и глухие, но через неделю малыши обрастают перышками, у них открываются глаза и уши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16730" t="11954" r="13260" b="10279"/>
          <a:stretch/>
        </p:blipFill>
        <p:spPr>
          <a:xfrm>
            <a:off x="4444754" y="2171137"/>
            <a:ext cx="4592768" cy="35447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13916" y="379679"/>
            <a:ext cx="5290067" cy="27684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94019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164286" y="836023"/>
            <a:ext cx="317427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Когда </a:t>
            </a: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редкие крупные капли дождя падают на листья и травы, совы кружатся в воздухе, распушив перья и хвост, и с удовольствием принимают теплый душ. Зимой совы остаются в наших </a:t>
            </a:r>
            <a:r>
              <a:rPr lang="ru-RU" sz="2400" dirty="0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краях.</a:t>
            </a: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955" y="927463"/>
            <a:ext cx="7641859" cy="443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927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625634" y="992777"/>
            <a:ext cx="8438606" cy="35804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750"/>
              </a:spcAft>
            </a:pPr>
            <a:r>
              <a:rPr lang="ru-RU" sz="4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- Что нового вы узнали про сову?</a:t>
            </a:r>
            <a:endParaRPr lang="ru-RU" sz="4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ru-RU" sz="4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– Как нужно вести себя в природе, чтобы не причинить вред животным?</a:t>
            </a:r>
            <a:endParaRPr lang="ru-RU" sz="4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8532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6640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1051" y="274320"/>
            <a:ext cx="8984640" cy="6174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0970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4691"/>
            <a:ext cx="12192000" cy="6982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7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7410</TotalTime>
  <Words>428</Words>
  <Application>Microsoft Office PowerPoint</Application>
  <PresentationFormat>Широкоэкранный</PresentationFormat>
  <Paragraphs>29</Paragraphs>
  <Slides>17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Helvetica Neue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31</cp:revision>
  <dcterms:created xsi:type="dcterms:W3CDTF">2020-11-21T07:04:52Z</dcterms:created>
  <dcterms:modified xsi:type="dcterms:W3CDTF">2021-01-04T12:09:16Z</dcterms:modified>
</cp:coreProperties>
</file>