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0"/>
  </p:notesMasterIdLst>
  <p:handoutMasterIdLst>
    <p:handoutMasterId r:id="rId31"/>
  </p:handoutMasterIdLst>
  <p:sldIdLst>
    <p:sldId id="279" r:id="rId2"/>
    <p:sldId id="291" r:id="rId3"/>
    <p:sldId id="311" r:id="rId4"/>
    <p:sldId id="294" r:id="rId5"/>
    <p:sldId id="292" r:id="rId6"/>
    <p:sldId id="297" r:id="rId7"/>
    <p:sldId id="296" r:id="rId8"/>
    <p:sldId id="298" r:id="rId9"/>
    <p:sldId id="295" r:id="rId10"/>
    <p:sldId id="299" r:id="rId11"/>
    <p:sldId id="300" r:id="rId12"/>
    <p:sldId id="301" r:id="rId13"/>
    <p:sldId id="293" r:id="rId14"/>
    <p:sldId id="302" r:id="rId15"/>
    <p:sldId id="303" r:id="rId16"/>
    <p:sldId id="304" r:id="rId17"/>
    <p:sldId id="305" r:id="rId18"/>
    <p:sldId id="312" r:id="rId19"/>
    <p:sldId id="286" r:id="rId20"/>
    <p:sldId id="287" r:id="rId21"/>
    <p:sldId id="308" r:id="rId22"/>
    <p:sldId id="309" r:id="rId23"/>
    <p:sldId id="306" r:id="rId24"/>
    <p:sldId id="289" r:id="rId25"/>
    <p:sldId id="307" r:id="rId26"/>
    <p:sldId id="310" r:id="rId27"/>
    <p:sldId id="290" r:id="rId28"/>
    <p:sldId id="28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66CC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81" autoAdjust="0"/>
    <p:restoredTop sz="90980" autoAdjust="0"/>
  </p:normalViewPr>
  <p:slideViewPr>
    <p:cSldViewPr>
      <p:cViewPr varScale="1">
        <p:scale>
          <a:sx n="84" d="100"/>
          <a:sy n="84" d="100"/>
        </p:scale>
        <p:origin x="160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6FB5E-346B-4587-B880-4236CDF43ACC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04E676-62E0-42ED-9BE0-2643579D17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687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7ABDC-2345-4C35-8BD0-481C3A6543FF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4AB93-90BA-4DC5-9ED5-D5F6D28869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00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973E-7F1B-4BCA-9C15-600B31F667D6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5383ADD-CFD8-41C6-8FD2-314A21A78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973E-7F1B-4BCA-9C15-600B31F667D6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5383ADD-CFD8-41C6-8FD2-314A21A78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973E-7F1B-4BCA-9C15-600B31F667D6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ADD-CFD8-41C6-8FD2-314A21A7864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973E-7F1B-4BCA-9C15-600B31F667D6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ADD-CFD8-41C6-8FD2-314A21A78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973E-7F1B-4BCA-9C15-600B31F667D6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5383ADD-CFD8-41C6-8FD2-314A21A7864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973E-7F1B-4BCA-9C15-600B31F667D6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ADD-CFD8-41C6-8FD2-314A21A78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973E-7F1B-4BCA-9C15-600B31F667D6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ADD-CFD8-41C6-8FD2-314A21A78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973E-7F1B-4BCA-9C15-600B31F667D6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ADD-CFD8-41C6-8FD2-314A21A78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973E-7F1B-4BCA-9C15-600B31F667D6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ADD-CFD8-41C6-8FD2-314A21A78647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973E-7F1B-4BCA-9C15-600B31F667D6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ADD-CFD8-41C6-8FD2-314A21A78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973E-7F1B-4BCA-9C15-600B31F667D6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83ADD-CFD8-41C6-8FD2-314A21A7864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526973E-7F1B-4BCA-9C15-600B31F667D6}" type="datetimeFigureOut">
              <a:rPr lang="ru-RU" smtClean="0"/>
              <a:t>21.08.2020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5383ADD-CFD8-41C6-8FD2-314A21A7864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hyperlink" Target="http://www.baikalterra.com/userfiles/image/%D0%9B%D0%B5%D1%82%D0%BD%D0%B8%D0%B5%20%D0%BA%D0%B0%D0%BD%D0%B8%D0%BA%D1%83%D0%BB%D1%8B%20%D1%82%D1%83%D1%80/IMG_1301(1)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gif"/><Relationship Id="rId5" Type="http://schemas.openxmlformats.org/officeDocument/2006/relationships/image" Target="../media/image27.png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gif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1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10" Type="http://schemas.openxmlformats.org/officeDocument/2006/relationships/image" Target="../media/image44.png"/><Relationship Id="rId4" Type="http://schemas.openxmlformats.org/officeDocument/2006/relationships/image" Target="../media/image38.gif"/><Relationship Id="rId9" Type="http://schemas.openxmlformats.org/officeDocument/2006/relationships/image" Target="../media/image43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260648"/>
            <a:ext cx="85689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cap="all" dirty="0">
                <a:solidFill>
                  <a:srgbClr val="0000FF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Задача, конечно, не слишком простая:</a:t>
            </a:r>
          </a:p>
          <a:p>
            <a:endParaRPr lang="ru-RU" sz="2800" b="1" cap="all" dirty="0">
              <a:solidFill>
                <a:srgbClr val="0000FF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2800" b="1" cap="all" dirty="0">
                <a:solidFill>
                  <a:srgbClr val="0000FF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Играя учить и учиться играя,</a:t>
            </a:r>
          </a:p>
          <a:p>
            <a:endParaRPr lang="ru-RU" sz="2800" b="1" cap="all" dirty="0">
              <a:solidFill>
                <a:srgbClr val="0000FF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2800" b="1" cap="all" dirty="0">
                <a:solidFill>
                  <a:srgbClr val="0000FF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Но если с учебой сложить развлеченье,</a:t>
            </a:r>
          </a:p>
          <a:p>
            <a:endParaRPr lang="ru-RU" sz="2800" b="1" cap="all" dirty="0">
              <a:solidFill>
                <a:srgbClr val="0000FF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2800" b="1" cap="all" dirty="0">
                <a:solidFill>
                  <a:srgbClr val="0000FF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То праздником станет любое ученье!</a:t>
            </a:r>
          </a:p>
        </p:txBody>
      </p:sp>
      <p:pic>
        <p:nvPicPr>
          <p:cNvPr id="2050" name="Picture 2" descr="http://clipground.com/images/bijapur-clipart-1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73016"/>
            <a:ext cx="3837163" cy="296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187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еш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6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65893" y="338206"/>
            <a:ext cx="7250896" cy="1344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Практическое занятие </a:t>
            </a:r>
            <a:endParaRPr lang="ru-RU" sz="4000" b="1" cap="all" dirty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ru-RU" sz="3200" b="1" cap="all" dirty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6661" y="1412776"/>
            <a:ext cx="7029360" cy="768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cap="all" dirty="0" smtClean="0">
                <a:solidFill>
                  <a:srgbClr val="0000FF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«Мы </a:t>
            </a:r>
            <a:r>
              <a:rPr lang="ru-RU" sz="4400" b="1" cap="all" dirty="0">
                <a:solidFill>
                  <a:srgbClr val="0000FF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едем отдыхать</a:t>
            </a:r>
            <a:r>
              <a:rPr lang="ru-RU" sz="4400" b="1" cap="all" dirty="0" smtClean="0">
                <a:solidFill>
                  <a:srgbClr val="0000FF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»</a:t>
            </a:r>
            <a:endParaRPr lang="ru-RU" sz="4400" b="1" cap="all" dirty="0">
              <a:solidFill>
                <a:srgbClr val="0000FF"/>
              </a:solidFill>
              <a:effectLst>
                <a:reflection blurRad="12700" stA="48000" endA="300" endPos="55000" dir="5400000" sy="-9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vistanews.ru/uploads/posts/2017-01/1485005366_4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44" t="23581"/>
          <a:stretch/>
        </p:blipFill>
        <p:spPr bwMode="auto">
          <a:xfrm>
            <a:off x="5094277" y="3356991"/>
            <a:ext cx="3761418" cy="319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39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best-of-web.com/ArtToday/1249245_B.gif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86215"/>
            <a:ext cx="4414264" cy="33123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02803" y="1391046"/>
            <a:ext cx="4612161" cy="9372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5400" b="1" dirty="0">
                <a:ln w="11113" cap="flat" cmpd="sng" algn="ctr">
                  <a:solidFill>
                    <a:srgbClr val="ED7D31"/>
                  </a:solidFill>
                  <a:prstDash val="solid"/>
                  <a:round/>
                </a:ln>
                <a:solidFill>
                  <a:srgbClr val="C000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Сибирь ТУР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338206"/>
            <a:ext cx="6663427" cy="5837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Туристическое агентство</a:t>
            </a:r>
          </a:p>
        </p:txBody>
      </p:sp>
    </p:spTree>
    <p:extLst>
      <p:ext uri="{BB962C8B-B14F-4D97-AF65-F5344CB8AC3E}">
        <p14:creationId xmlns:p14="http://schemas.microsoft.com/office/powerpoint/2010/main" val="334362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116" y="381800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effectLst/>
              </a:rPr>
              <a:t>Тур</a:t>
            </a:r>
            <a:r>
              <a:rPr lang="ru-RU" sz="3200" dirty="0">
                <a:solidFill>
                  <a:srgbClr val="0000FF"/>
                </a:solidFill>
                <a:effectLst/>
              </a:rPr>
              <a:t> "Летние </a:t>
            </a:r>
            <a:r>
              <a:rPr lang="ru-RU" sz="3200" dirty="0" smtClean="0">
                <a:solidFill>
                  <a:srgbClr val="0000FF"/>
                </a:solidFill>
                <a:effectLst/>
              </a:rPr>
              <a:t>каникулы на </a:t>
            </a:r>
            <a:r>
              <a:rPr lang="ru-RU" sz="3200" dirty="0">
                <a:solidFill>
                  <a:srgbClr val="0000FF"/>
                </a:solidFill>
                <a:effectLst/>
              </a:rPr>
              <a:t>Байкале" </a:t>
            </a:r>
            <a:endParaRPr lang="ru-RU" sz="3200" dirty="0">
              <a:solidFill>
                <a:srgbClr val="0000FF"/>
              </a:solidFill>
            </a:endParaRPr>
          </a:p>
        </p:txBody>
      </p:sp>
      <p:pic>
        <p:nvPicPr>
          <p:cNvPr id="1026" name="Picture 2" descr="http://landmarks.ru/wp-content/uploads/2016/04/baikal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52" y="1196752"/>
            <a:ext cx="8515355" cy="454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877272"/>
            <a:ext cx="84215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Одним из самых популярных направлений для проведения отпуска является отдых на </a:t>
            </a:r>
            <a:r>
              <a:rPr lang="ru-RU" sz="2400" dirty="0" smtClean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озере Байкале. </a:t>
            </a:r>
            <a:endParaRPr lang="ru-RU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55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ulyanovskcity.ru/upload/tours/e2efb856e11a4a6dfae4a6fb6d9982d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332656"/>
            <a:ext cx="8440007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4" y="5013176"/>
            <a:ext cx="84400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 fontAlgn="base">
              <a:spcAft>
                <a:spcPts val="1200"/>
              </a:spcAft>
            </a:pPr>
            <a:r>
              <a:rPr lang="ru-RU" sz="2400" dirty="0" smtClean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Базы </a:t>
            </a: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отдыха ничем не уступают </a:t>
            </a:r>
            <a:r>
              <a:rPr lang="ru-RU" sz="2400" dirty="0" smtClean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заграничным </a:t>
            </a: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отелям. </a:t>
            </a:r>
            <a:r>
              <a:rPr lang="ru-RU" sz="2400" dirty="0" smtClean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Ни </a:t>
            </a: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 чем не </a:t>
            </a:r>
            <a:r>
              <a:rPr lang="ru-RU" sz="2400" dirty="0" smtClean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сравнимая </a:t>
            </a: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зачаровывающая красота и уникальность этого места привлекает к себе тысячи туристов со всего мира.</a:t>
            </a:r>
            <a:endParaRPr lang="ru-RU" sz="1400" dirty="0">
              <a:effectLst/>
              <a:latin typeface="Georgia" panose="02040502050405020303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01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slavyane.org/images/stories/Novosti/beaty-baik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362"/>
            <a:ext cx="7488831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4919008"/>
            <a:ext cx="89289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 fontAlgn="base">
              <a:spcAft>
                <a:spcPts val="1200"/>
              </a:spcAft>
            </a:pP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На нашей планете практически не осталось природных уголков, таящих в себе столько великолепия и неповторимой магнетической энергетики. </a:t>
            </a:r>
            <a:r>
              <a:rPr lang="ru-RU" sz="2400" dirty="0" smtClean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Воссоединившись </a:t>
            </a: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хоть на несколько дней со </a:t>
            </a:r>
            <a:r>
              <a:rPr lang="ru-RU" sz="2400" dirty="0" smtClean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этой природой, </a:t>
            </a: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чувствуешь прилив жизненных сил.</a:t>
            </a:r>
            <a:endParaRPr lang="ru-RU" sz="1400" dirty="0">
              <a:effectLst/>
              <a:latin typeface="Georgia" panose="02040502050405020303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78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157192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Погодные условия подойдут для прекрасного отдыха. Дневная температура не превышает +26, а ночная прохлада до +15. Осадки бывают относительно редко. Все летние </a:t>
            </a:r>
            <a:r>
              <a:rPr lang="ru-RU" sz="2400" dirty="0" smtClean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месяцы </a:t>
            </a: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прекрасно подойдут для путешествия. </a:t>
            </a:r>
            <a:endParaRPr lang="ru-RU" sz="2400" dirty="0">
              <a:latin typeface="Georgia" panose="02040502050405020303" pitchFamily="18" charset="0"/>
            </a:endParaRPr>
          </a:p>
        </p:txBody>
      </p:sp>
      <p:pic>
        <p:nvPicPr>
          <p:cNvPr id="7170" name="Picture 2" descr="http://www.planeta-baikal.ru/assets/images/p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26" y="88728"/>
            <a:ext cx="7458490" cy="504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35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59632" y="338206"/>
            <a:ext cx="6663427" cy="5837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Туристическое агентство</a:t>
            </a:r>
          </a:p>
        </p:txBody>
      </p:sp>
      <p:pic>
        <p:nvPicPr>
          <p:cNvPr id="4" name="Рисунок 3" descr="http://www.stihi.ru/pics/2016/03/30/179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8"/>
          <a:stretch/>
        </p:blipFill>
        <p:spPr bwMode="auto">
          <a:xfrm>
            <a:off x="323528" y="1268760"/>
            <a:ext cx="3600400" cy="33843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3925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51520" y="188640"/>
            <a:ext cx="8686800" cy="841248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rgbClr val="0000FF"/>
                </a:solidFill>
                <a:effectLst/>
              </a:rPr>
              <a:t>"</a:t>
            </a:r>
            <a:r>
              <a:rPr lang="ru-RU" sz="3200" dirty="0">
                <a:solidFill>
                  <a:srgbClr val="0000FF"/>
                </a:solidFill>
                <a:effectLst/>
              </a:rPr>
              <a:t>Яровое. </a:t>
            </a:r>
            <a:r>
              <a:rPr lang="ru-RU" sz="3200" dirty="0" smtClean="0">
                <a:solidFill>
                  <a:srgbClr val="0000FF"/>
                </a:solidFill>
                <a:effectLst/>
              </a:rPr>
              <a:t> Алтайский  край</a:t>
            </a:r>
            <a:r>
              <a:rPr lang="ru-RU" sz="3200" dirty="0">
                <a:solidFill>
                  <a:srgbClr val="0000FF"/>
                </a:solidFill>
                <a:effectLst/>
              </a:rPr>
              <a:t>." </a:t>
            </a:r>
            <a:endParaRPr lang="ru-RU" sz="3200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725144"/>
            <a:ext cx="8686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 давних времен человечество верило в чудесную силу воды, </a:t>
            </a:r>
            <a:r>
              <a:rPr lang="ru-RU" sz="2400" dirty="0" smtClean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наделяло </a:t>
            </a: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ее божественной сутью и </a:t>
            </a:r>
            <a:r>
              <a:rPr lang="ru-RU" sz="2400" dirty="0" smtClean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поклонялось </a:t>
            </a: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ей. Но это не только предрассудки наших предков. Это действительно так, и чтобы убедиться в этом нужно летом приехать в небольшой городок Яровое в Алтайском крае.</a:t>
            </a:r>
            <a:endParaRPr lang="ru-RU" sz="1400" dirty="0">
              <a:effectLst/>
              <a:latin typeface="Georgia" panose="02040502050405020303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2" descr="https://woman-academia.ru/uploads/models/post/preview_picture/000/001/570/detail_fit_437835_20455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40872"/>
            <a:ext cx="5045695" cy="3784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71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4439" y="5288340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0"/>
              </a:spcAft>
            </a:pP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</a:rPr>
              <a:t>Это самое знаменитое на весь Алтай соленое озеро. Со всех концов России, ближнего и дальнего зарубежья едут люди, чтобы получить исцеления или отдых возле этого водоема.</a:t>
            </a:r>
            <a:endParaRPr lang="ru-RU" sz="1400" dirty="0">
              <a:effectLst/>
              <a:latin typeface="Georgia" panose="02040502050405020303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2" descr="http://attractionstory.ru/wp-content/gallery/id-2323-bolshoe-yarovoe-ozero/id-2323-bolshoe-yarovoe-ozero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6552728" cy="490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604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9642" y="4055571"/>
            <a:ext cx="85907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Вода в озере напоминает воду в Мертвом море. В нем </a:t>
            </a:r>
            <a:r>
              <a:rPr lang="ru-RU" sz="2400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много соли, что утонуть просто </a:t>
            </a:r>
            <a:r>
              <a:rPr lang="ru-RU" sz="2400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невозможно</a:t>
            </a: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Человек постоянно находится на поверхности воды, даже если пытается принять вертикальное положение, вода его выталкивает так, что ноги не достают до дна. Можно просто лечь на воду и плыть на спине, принимая солнечные ванны. </a:t>
            </a:r>
            <a:endParaRPr lang="ru-RU" sz="2400" dirty="0">
              <a:latin typeface="Georgia" panose="02040502050405020303" pitchFamily="18" charset="0"/>
            </a:endParaRPr>
          </a:p>
        </p:txBody>
      </p:sp>
      <p:pic>
        <p:nvPicPr>
          <p:cNvPr id="10242" name="Picture 2" descr="http://xn--80aaeyqihb1akd1n.xn--p1ai/wp-content/uploads/2017/05/%D0%AF%D1%80%D0%BE%D0%B2%D0%BE%D0%B5-765x5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32" b="15499"/>
          <a:stretch/>
        </p:blipFill>
        <p:spPr bwMode="auto">
          <a:xfrm>
            <a:off x="519738" y="260649"/>
            <a:ext cx="8170536" cy="379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68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87202" y="2132856"/>
            <a:ext cx="3600400" cy="3456384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https://media.istockphoto.com/vectors/vector-travel-and-summer-beach-vacation-relax-icon-vector-id584572970?k=6&amp;m=584572970&amp;s=612x612&amp;w=0&amp;h=DcCSYO1_vW77h7cEBIA1Lo-mg-vJGN_jpqJ1SkSS9qw=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2"/>
          <a:stretch/>
        </p:blipFill>
        <p:spPr bwMode="auto">
          <a:xfrm>
            <a:off x="463377" y="2222748"/>
            <a:ext cx="3448050" cy="3276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Надпись 4"/>
          <p:cNvSpPr txBox="1"/>
          <p:nvPr/>
        </p:nvSpPr>
        <p:spPr>
          <a:xfrm>
            <a:off x="354208" y="1011848"/>
            <a:ext cx="3666388" cy="1031116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6000" b="1" dirty="0">
                <a:ln w="6604" cap="flat" cmpd="sng" algn="ctr">
                  <a:solidFill>
                    <a:srgbClr val="ED7D31"/>
                  </a:solidFill>
                  <a:prstDash val="solid"/>
                  <a:round/>
                </a:ln>
                <a:solidFill>
                  <a:srgbClr val="00B0F0"/>
                </a:solidFill>
                <a:effectLst>
                  <a:outerShdw dist="38100" dir="2700000" algn="tl">
                    <a:schemeClr val="accent2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Альтаир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338206"/>
            <a:ext cx="6663427" cy="5837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Туристическое агентство</a:t>
            </a:r>
          </a:p>
        </p:txBody>
      </p:sp>
    </p:spTree>
    <p:extLst>
      <p:ext uri="{BB962C8B-B14F-4D97-AF65-F5344CB8AC3E}">
        <p14:creationId xmlns:p14="http://schemas.microsoft.com/office/powerpoint/2010/main" val="248808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01752" y="4797152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Georgia" panose="02040502050405020303" pitchFamily="18" charset="0"/>
              </a:rPr>
              <a:t>Сибирь для многих до сих пор остается землей загадочной и недоступной. По большей части - из-за недостатка информации. Путешествие по Великому Саянскому Кольцу приоткроет завесу этой тайны, а все, что вы увидите, без сомнения, надолго останется в памяти. </a:t>
            </a:r>
          </a:p>
        </p:txBody>
      </p:sp>
      <p:pic>
        <p:nvPicPr>
          <p:cNvPr id="11270" name="Picture 6" descr="http://nesiditsa.ru/wp-content/uploads/2013/08/image0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88" y="752939"/>
            <a:ext cx="7045864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1520" y="54552"/>
            <a:ext cx="8686800" cy="841248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rgbClr val="0000FF"/>
                </a:solidFill>
                <a:effectLst/>
              </a:rPr>
              <a:t>"Великое  Саянское  Кольцо" </a:t>
            </a:r>
            <a:endParaRPr lang="ru-RU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05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 descr="https://im0-tub-ru.yandex.net/i?id=1588904f4878576b89339c24f33ff554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692" y="195200"/>
            <a:ext cx="6022257" cy="452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4814824"/>
            <a:ext cx="85187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Вы познакомитесь с бытом сибиряков прошлых столетий, с современным укладом их жизни, ощутите гостеприимство местных жителей, узнаете, насколько многонациональна и богата культурными традициями эта бескрайняя земля. </a:t>
            </a:r>
            <a:endParaRPr lang="ru-RU" sz="2400" dirty="0">
              <a:latin typeface="Georgia" panose="02040502050405020303" pitchFamily="18" charset="0"/>
            </a:endParaRPr>
          </a:p>
        </p:txBody>
      </p:sp>
      <p:pic>
        <p:nvPicPr>
          <p:cNvPr id="5" name="Picture 4" descr="https://www.orfey.net/upload/iblock/1ed/1ede6dd926319df1fd8fd2e36a04e7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4" r="10209" b="24735"/>
          <a:stretch/>
        </p:blipFill>
        <p:spPr bwMode="auto">
          <a:xfrm>
            <a:off x="107504" y="476672"/>
            <a:ext cx="3495922" cy="221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imgz.itour.ru/985/Svetlana%20A/2883___/7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7" r="22541"/>
          <a:stretch/>
        </p:blipFill>
        <p:spPr bwMode="auto">
          <a:xfrm>
            <a:off x="179512" y="3284984"/>
            <a:ext cx="3351906" cy="1431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21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s://imgz.itour.ru/800/Svetlana%20A/2883___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6632"/>
            <a:ext cx="6446537" cy="435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s://s3.amazonaws.com/static2.postcrossing.com/postcard/medium/48a99738288109bdf1c799351884914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47625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34074"/>
            <a:ext cx="21957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Georgia" panose="020405020504050203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 еще вы прикоснетесь к истокам возникновения религий - от православия до шаманизма. </a:t>
            </a:r>
            <a:endParaRPr lang="ru-RU" sz="2400" dirty="0">
              <a:latin typeface="Georgia" panose="02040502050405020303" pitchFamily="18" charset="0"/>
            </a:endParaRPr>
          </a:p>
        </p:txBody>
      </p:sp>
      <p:pic>
        <p:nvPicPr>
          <p:cNvPr id="13322" name="Picture 10" descr="http://russianasha.ru/files/tours/cache/-files-tours-images-50-a8-tuvinskij-shaman-200x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19396"/>
            <a:ext cx="2524862" cy="252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08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traveloger.ru/_nw/0/954641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33" y="188640"/>
            <a:ext cx="7396941" cy="493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5229200"/>
            <a:ext cx="88569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latin typeface="Georgia" panose="02040502050405020303" pitchFamily="18" charset="0"/>
              </a:rPr>
              <a:t>И без сомнений просторы Сибири не оставят Вас равнодушными! Великое </a:t>
            </a:r>
            <a:r>
              <a:rPr lang="ru-RU" sz="2200" dirty="0" smtClean="0">
                <a:latin typeface="Georgia" panose="02040502050405020303" pitchFamily="18" charset="0"/>
              </a:rPr>
              <a:t>Саянское </a:t>
            </a:r>
            <a:r>
              <a:rPr lang="ru-RU" sz="2200" dirty="0">
                <a:latin typeface="Georgia" panose="02040502050405020303" pitchFamily="18" charset="0"/>
              </a:rPr>
              <a:t>кольцо – это уникальная возможность прикоснуться к природе и культуре трех совершенно разных регионов: Красноярского края, Тувы и Хакасии.</a:t>
            </a:r>
          </a:p>
        </p:txBody>
      </p:sp>
    </p:spTree>
    <p:extLst>
      <p:ext uri="{BB962C8B-B14F-4D97-AF65-F5344CB8AC3E}">
        <p14:creationId xmlns:p14="http://schemas.microsoft.com/office/powerpoint/2010/main" val="100420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7870648" cy="2348880"/>
          </a:xfrm>
        </p:spPr>
        <p:txBody>
          <a:bodyPr>
            <a:normAutofit/>
          </a:bodyPr>
          <a:lstStyle/>
          <a:p>
            <a:r>
              <a:rPr lang="ru-RU" sz="3200" dirty="0"/>
              <a:t>-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Сможет ли семья из 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человек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определённым бюджетом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для летнего отдыха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 из этих направлений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026" name="Picture 2" descr="http://i.ytimg.com/vi/e2ZGa2uJ-20/maxresdefaul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5" b="1669"/>
          <a:stretch/>
        </p:blipFill>
        <p:spPr bwMode="auto">
          <a:xfrm>
            <a:off x="290055" y="2996952"/>
            <a:ext cx="6683082" cy="363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348880"/>
            <a:ext cx="381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15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baikalterra.com/userfiles/image/%D0%9B%D0%B5%D1%82%D0%BD%D0%B8%D0%B5%20%D0%BA%D0%B0%D0%BD%D0%B8%D0%BA%D1%83%D0%BB%D1%8B%20%D1%82%D1%83%D1%80/IMG_1301.jpg">
            <a:hlinkClick r:id="rId2" tooltip="&quot;Скала &quot;Три брата&quot;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8" y="1324820"/>
            <a:ext cx="3456384" cy="237626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70209" y="3635732"/>
            <a:ext cx="21755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Georgia" panose="02040502050405020303" pitchFamily="18" charset="0"/>
              </a:rPr>
              <a:t>Озеро Байкал</a:t>
            </a:r>
          </a:p>
          <a:p>
            <a:endParaRPr lang="ru-RU" dirty="0"/>
          </a:p>
        </p:txBody>
      </p:sp>
      <p:pic>
        <p:nvPicPr>
          <p:cNvPr id="5" name="Рисунок 4" descr="http://attractionstory.ru/wp-content/gallery/id-2323-bolshoe-yarovoe-ozero/id-2323-bolshoe-yarovoe-ozero-10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351"/>
          <a:stretch/>
        </p:blipFill>
        <p:spPr bwMode="auto">
          <a:xfrm>
            <a:off x="5292080" y="692696"/>
            <a:ext cx="3600400" cy="230425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6721739" y="3021454"/>
            <a:ext cx="2157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Georgia" panose="02040502050405020303" pitchFamily="18" charset="0"/>
              </a:rPr>
              <a:t>Озеро Яровое</a:t>
            </a:r>
            <a:endParaRPr lang="ru-RU" sz="2400" dirty="0">
              <a:latin typeface="Georgia" panose="02040502050405020303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469" y="3807906"/>
            <a:ext cx="3407151" cy="2505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62398" y="6313098"/>
            <a:ext cx="3020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Georgia" panose="02040502050405020303" pitchFamily="18" charset="0"/>
              </a:rPr>
              <a:t>Красноярский край</a:t>
            </a:r>
          </a:p>
        </p:txBody>
      </p:sp>
      <p:pic>
        <p:nvPicPr>
          <p:cNvPr id="9" name="Рисунок 8" descr="http://www.best-of-web.com/ArtToday/1249245_B.gif"/>
          <p:cNvPicPr/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53" y="695333"/>
            <a:ext cx="1944216" cy="140456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212189" y="162294"/>
            <a:ext cx="2480166" cy="5304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n w="11113" cap="flat" cmpd="sng" algn="ctr">
                  <a:solidFill>
                    <a:srgbClr val="ED7D31"/>
                  </a:solidFill>
                  <a:prstDash val="solid"/>
                  <a:round/>
                </a:ln>
                <a:solidFill>
                  <a:srgbClr val="C00000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Сибирь ТУР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http://www.stihi.ru/pics/2016/03/30/1790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88"/>
          <a:stretch/>
        </p:blipFill>
        <p:spPr bwMode="auto">
          <a:xfrm>
            <a:off x="4615757" y="159620"/>
            <a:ext cx="1584176" cy="14401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788024" y="3594262"/>
            <a:ext cx="1440160" cy="1130881"/>
          </a:xfrm>
          <a:prstGeom prst="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https://media.istockphoto.com/vectors/vector-travel-and-summer-beach-vacation-relax-icon-vector-id584572970?k=6&amp;m=584572970&amp;s=612x612&amp;w=0&amp;h=DcCSYO1_vW77h7cEBIA1Lo-mg-vJGN_jpqJ1SkSS9qw="/>
          <p:cNvPicPr/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2"/>
          <a:stretch/>
        </p:blipFill>
        <p:spPr bwMode="auto">
          <a:xfrm>
            <a:off x="4819407" y="3635732"/>
            <a:ext cx="1176877" cy="10261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Надпись 4"/>
          <p:cNvSpPr txBox="1"/>
          <p:nvPr/>
        </p:nvSpPr>
        <p:spPr>
          <a:xfrm>
            <a:off x="4647345" y="3106675"/>
            <a:ext cx="1808507" cy="530402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n w="6604" cap="flat" cmpd="sng" algn="ctr">
                  <a:solidFill>
                    <a:srgbClr val="ED7D31"/>
                  </a:solidFill>
                  <a:prstDash val="solid"/>
                  <a:round/>
                </a:ln>
                <a:solidFill>
                  <a:srgbClr val="00B0F0"/>
                </a:solidFill>
                <a:effectLst>
                  <a:outerShdw dist="38100" dir="2700000" algn="tl">
                    <a:schemeClr val="accent2"/>
                  </a:outerShdw>
                </a:effectLst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Альтаир</a:t>
            </a:r>
            <a:endParaRPr lang="ru-RU" sz="7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54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6799" y="7258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группе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https://fs01.urokinachalki.ru/e/000e17-002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56" y="1340768"/>
            <a:ext cx="7704856" cy="518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://900igr.net/up/datas/179982/00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6" t="38137" r="8390" b="35613"/>
          <a:stretch/>
        </p:blipFill>
        <p:spPr bwMode="auto">
          <a:xfrm>
            <a:off x="5940152" y="2514734"/>
            <a:ext cx="2106366" cy="21384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2050" name="Picture 2" descr="http://static8.depositphotos.com/1177973/1060/i/110/depositphotos_10609542-SOS-signal-written-on-red-cloth-isolated-on-white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25478">
            <a:off x="7067595" y="-110923"/>
            <a:ext cx="2295385" cy="176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80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4608512" cy="4051920"/>
          </a:xfrm>
        </p:spPr>
        <p:txBody>
          <a:bodyPr>
            <a:norm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оход – </a:t>
            </a:r>
            <a:r>
              <a:rPr lang="ru-RU" sz="4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660 000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– </a:t>
            </a: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остаток –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70245" y="296618"/>
            <a:ext cx="227466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год:</a:t>
            </a:r>
            <a:endParaRPr lang="ru-RU" sz="5400" b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31840" y="2631667"/>
            <a:ext cx="5760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5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3933056"/>
            <a:ext cx="5760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5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72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44824"/>
            <a:ext cx="8686800" cy="304380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«Всё включено»</a:t>
            </a:r>
            <a:b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эконом-вариант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6388" name="Picture 4" descr="http://trainercontrol.com/wp-content/uploads/2014/08/Man-With-Question-05-1024x102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54561"/>
            <a:ext cx="3560912" cy="356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45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группе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F:\Семейный бюджет\luggage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61048"/>
            <a:ext cx="2736304" cy="264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zvezdny-muzsch.edumsko.ru/uploads/1000/942/section/53197/i6439-image-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40768"/>
            <a:ext cx="3764360" cy="305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30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5251"/>
            <a:ext cx="8686800" cy="841248"/>
          </a:xfrm>
        </p:spPr>
        <p:txBody>
          <a:bodyPr>
            <a:normAutofit/>
          </a:bodyPr>
          <a:lstStyle/>
          <a:p>
            <a:pPr lvl="0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деятельность учащихся</a:t>
            </a:r>
            <a:r>
              <a:rPr lang="ru-RU" sz="2800" b="1" dirty="0"/>
              <a:t> </a:t>
            </a:r>
          </a:p>
        </p:txBody>
      </p:sp>
      <p:pic>
        <p:nvPicPr>
          <p:cNvPr id="3" name="Рисунок 2" descr="https://fanniesyouraunt.files.wordpress.com/2012/05/hpw24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1200944"/>
            <a:ext cx="5202461" cy="5355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841248"/>
            <a:ext cx="1872208" cy="189487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547664" y="5733256"/>
            <a:ext cx="28917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емейный бюджет</a:t>
            </a:r>
            <a:endParaRPr lang="ru-RU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19041" y="1525434"/>
            <a:ext cx="12420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отдых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1340768"/>
            <a:ext cx="2592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</a:t>
            </a:r>
          </a:p>
        </p:txBody>
      </p:sp>
    </p:spTree>
    <p:extLst>
      <p:ext uri="{BB962C8B-B14F-4D97-AF65-F5344CB8AC3E}">
        <p14:creationId xmlns:p14="http://schemas.microsoft.com/office/powerpoint/2010/main" val="1249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-7303"/>
            <a:ext cx="8229600" cy="11430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Динамическая пауз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58052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33" y="3239829"/>
            <a:ext cx="4693093" cy="17846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996" y="4858878"/>
            <a:ext cx="1304156" cy="10091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194769"/>
            <a:ext cx="2850034" cy="661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816029"/>
            <a:ext cx="1433314" cy="14333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977" y="4956466"/>
            <a:ext cx="1850383" cy="1252863"/>
          </a:xfrm>
          <a:prstGeom prst="rect">
            <a:avLst/>
          </a:prstGeom>
        </p:spPr>
      </p:pic>
      <p:pic>
        <p:nvPicPr>
          <p:cNvPr id="9" name="А рыбы в море плавают вот та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331640" y="14577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80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0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moziru.com/images/dusk-clipart-half-sun-17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99592" y="0"/>
            <a:ext cx="7275180" cy="514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11760" y="-20758"/>
            <a:ext cx="407836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33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Georgia" panose="02040502050405020303" pitchFamily="18" charset="0"/>
              </a:rPr>
              <a:t>ОТДЫХ</a:t>
            </a:r>
            <a:endParaRPr lang="ru-RU" sz="7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33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55576" y="4571494"/>
            <a:ext cx="8229600" cy="1143000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результатов Работы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25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628800"/>
            <a:ext cx="7848872" cy="2031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800" b="1" cap="all" dirty="0">
                <a:solidFill>
                  <a:srgbClr val="0000FF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Понравилось ли вам занятие?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800" b="1" cap="all" dirty="0">
                <a:solidFill>
                  <a:srgbClr val="0000FF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нового узнали?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sz="2800" b="1" cap="all" dirty="0">
                <a:solidFill>
                  <a:srgbClr val="0000FF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Что полезного вы взяли для себя?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59832" y="47667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Рефлексия</a:t>
            </a:r>
          </a:p>
        </p:txBody>
      </p:sp>
      <p:pic>
        <p:nvPicPr>
          <p:cNvPr id="2050" name="Picture 2" descr="http://www.clipartbest.com/cliparts/4T9/6xy/4T96xyaec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9" b="10846"/>
          <a:stretch/>
        </p:blipFill>
        <p:spPr bwMode="auto">
          <a:xfrm>
            <a:off x="2051720" y="3861048"/>
            <a:ext cx="494285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30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899592" y="2420888"/>
            <a:ext cx="7575376" cy="914400"/>
          </a:xfrm>
        </p:spPr>
        <p:txBody>
          <a:bodyPr>
            <a:noAutofit/>
          </a:bodyPr>
          <a:lstStyle/>
          <a:p>
            <a:pPr algn="ctr"/>
            <a:r>
              <a:rPr lang="ru-RU" sz="4400" b="1" cap="all" dirty="0">
                <a:solidFill>
                  <a:srgbClr val="0000FF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51838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914</TotalTime>
  <Words>463</Words>
  <Application>Microsoft Office PowerPoint</Application>
  <PresentationFormat>Экран (4:3)</PresentationFormat>
  <Paragraphs>53</Paragraphs>
  <Slides>28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Calibri</vt:lpstr>
      <vt:lpstr>Franklin Gothic Book</vt:lpstr>
      <vt:lpstr>Franklin Gothic Medium</vt:lpstr>
      <vt:lpstr>Georgia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Тур "Летние каникулы на Байкале"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- Сможет ли семья из 4 человек с определённым бюджетом выбрать для летнего отдыха одно из этих направлений?</vt:lpstr>
      <vt:lpstr>Презентация PowerPoint</vt:lpstr>
      <vt:lpstr>Работа в группе </vt:lpstr>
      <vt:lpstr>доход – 660 000  расход –    остаток –  </vt:lpstr>
      <vt:lpstr>«Всё включено»   «эконом-вариант» </vt:lpstr>
      <vt:lpstr>Работа в группе </vt:lpstr>
      <vt:lpstr>Практическая деятельность учащихся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IAET SB RAS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проекта:</dc:title>
  <dc:creator>Соловьева Е.А.</dc:creator>
  <cp:lastModifiedBy>Наталья Матюх</cp:lastModifiedBy>
  <cp:revision>100</cp:revision>
  <cp:lastPrinted>2016-11-24T17:39:26Z</cp:lastPrinted>
  <dcterms:created xsi:type="dcterms:W3CDTF">2016-11-07T04:47:33Z</dcterms:created>
  <dcterms:modified xsi:type="dcterms:W3CDTF">2020-08-21T07:37:02Z</dcterms:modified>
</cp:coreProperties>
</file>