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8" r:id="rId10"/>
    <p:sldId id="269" r:id="rId11"/>
    <p:sldId id="270" r:id="rId12"/>
    <p:sldId id="271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64" r:id="rId22"/>
    <p:sldId id="263" r:id="rId23"/>
    <p:sldId id="265" r:id="rId24"/>
    <p:sldId id="266" r:id="rId25"/>
    <p:sldId id="27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57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8274-67A2-40C5-A03F-1E731B568356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2010-38EC-45A8-BCF8-9C6F82861D4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8274-67A2-40C5-A03F-1E731B568356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2010-38EC-45A8-BCF8-9C6F82861D4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8274-67A2-40C5-A03F-1E731B568356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2010-38EC-45A8-BCF8-9C6F82861D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8274-67A2-40C5-A03F-1E731B568356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2010-38EC-45A8-BCF8-9C6F82861D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8274-67A2-40C5-A03F-1E731B568356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2010-38EC-45A8-BCF8-9C6F82861D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8274-67A2-40C5-A03F-1E731B568356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2010-38EC-45A8-BCF8-9C6F82861D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8274-67A2-40C5-A03F-1E731B568356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2010-38EC-45A8-BCF8-9C6F82861D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8274-67A2-40C5-A03F-1E731B568356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2010-38EC-45A8-BCF8-9C6F82861D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8274-67A2-40C5-A03F-1E731B568356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2010-38EC-45A8-BCF8-9C6F82861D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8274-67A2-40C5-A03F-1E731B568356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2010-38EC-45A8-BCF8-9C6F82861D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8274-67A2-40C5-A03F-1E731B568356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2010-38EC-45A8-BCF8-9C6F82861D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F4508274-67A2-40C5-A03F-1E731B568356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79782010-38EC-45A8-BCF8-9C6F82861D43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300536"/>
            <a:ext cx="6400800" cy="3960440"/>
          </a:xfrm>
        </p:spPr>
        <p:txBody>
          <a:bodyPr>
            <a:normAutofit fontScale="40000" lnSpcReduction="20000"/>
          </a:bodyPr>
          <a:lstStyle/>
          <a:p>
            <a:r>
              <a:rPr lang="ru-RU" sz="5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Отчёт по работе по дополнительному образованию – ОБЖ «Безопасность» за 2018-2019 год.</a:t>
            </a:r>
          </a:p>
          <a:p>
            <a:endParaRPr lang="ru-RU" sz="1800" b="1" dirty="0"/>
          </a:p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  <a:p>
            <a:pPr algn="r"/>
            <a:r>
              <a:rPr lang="ru-RU" sz="4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Воспитатели:</a:t>
            </a:r>
          </a:p>
          <a:p>
            <a:pPr algn="r"/>
            <a:r>
              <a:rPr lang="ru-RU" sz="4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Розанова О.В.</a:t>
            </a:r>
          </a:p>
          <a:p>
            <a:pPr algn="r"/>
            <a:r>
              <a:rPr lang="ru-RU" sz="4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Ковалева О.А.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368151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общеобразовательное учреждение</a:t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«Детский сад № 45 «Октябрёнок» города Смоленска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212976"/>
            <a:ext cx="4572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832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6322714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ознакомление детей дошкольного возраста с элементарными правилами безопасного поведения в различных ситуациях (в быту, в природе, на улице, с незнакомыми людьми), а также формирование умений самостоятельно применять их в жизни.</a:t>
            </a:r>
            <a:b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188640"/>
            <a:ext cx="7924800" cy="12241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</a:p>
        </p:txBody>
      </p:sp>
    </p:spTree>
    <p:extLst>
      <p:ext uri="{BB962C8B-B14F-4D97-AF65-F5344CB8AC3E}">
        <p14:creationId xmlns:p14="http://schemas.microsoft.com/office/powerpoint/2010/main" val="416186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634082"/>
          </a:xfrm>
        </p:spPr>
        <p:txBody>
          <a:bodyPr/>
          <a:lstStyle/>
          <a:p>
            <a:pPr algn="ctr"/>
            <a: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908720"/>
            <a:ext cx="7924800" cy="48062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Дать детям элементарные знания об общепринятых человеком нормах поведения.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Научить детей адекватно, осознанно действовать в той или иной обстановке.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Помочь овладеть элементарными навыками поведения дома, на улице, в парке, в транспорте.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Развивать у дошкольников самостоятельность и ответственность, умение объяснять собственное поведение.</a:t>
            </a:r>
          </a:p>
          <a:p>
            <a:pPr marL="0" indent="0">
              <a:buNone/>
            </a:pP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550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Планируемые результаты: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980728"/>
            <a:ext cx="7924800" cy="568863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i="1" dirty="0"/>
              <a:t> </a:t>
            </a:r>
            <a:endParaRPr lang="ru-RU" sz="29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несовпадении приятной внешности и добрых намерений человека;</a:t>
            </a:r>
          </a:p>
          <a:p>
            <a:pPr lvl="0"/>
            <a:r>
              <a:rPr lang="ru-RU" sz="2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 опасных ситуациях при контакте с незнакомыми людьми;</a:t>
            </a:r>
          </a:p>
          <a:p>
            <a:pPr lvl="0"/>
            <a:r>
              <a:rPr lang="ru-RU" sz="2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нормах поведения в экстремальных ситуациях в быту;</a:t>
            </a:r>
          </a:p>
          <a:p>
            <a:pPr lvl="0"/>
            <a:r>
              <a:rPr lang="ru-RU" sz="2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нормах поведения в случае, если ребенок потерялся на улице;</a:t>
            </a:r>
          </a:p>
          <a:p>
            <a:pPr lvl="0"/>
            <a:r>
              <a:rPr lang="ru-RU" sz="2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правилах безопасного поведения на улице;</a:t>
            </a:r>
          </a:p>
          <a:p>
            <a:pPr lvl="0"/>
            <a:r>
              <a:rPr lang="ru-RU" sz="2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местах на улице, где позволительно играть;</a:t>
            </a:r>
          </a:p>
          <a:p>
            <a:pPr lvl="0"/>
            <a:r>
              <a:rPr lang="ru-RU" sz="2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 правилах обращения с предметами, несущими в себе опасность;</a:t>
            </a:r>
          </a:p>
          <a:p>
            <a:pPr marL="0" indent="0" algn="ctr">
              <a:buNone/>
            </a:pPr>
            <a:r>
              <a:rPr lang="ru-RU" sz="51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знать:</a:t>
            </a:r>
            <a:endParaRPr lang="ru-RU" sz="5100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endParaRPr lang="ru-RU" sz="29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правила поведения в ситуации насильственного поведения со стороны незнакомого взрослого;</a:t>
            </a:r>
          </a:p>
          <a:p>
            <a:pPr lvl="0"/>
            <a:r>
              <a:rPr lang="ru-RU" sz="2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правила уличного движения, перехода улицы в указанных местах, в соответствии со световыми сигналами;</a:t>
            </a:r>
          </a:p>
          <a:p>
            <a:pPr lvl="0"/>
            <a:r>
              <a:rPr lang="ru-RU" sz="2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дорожные знаки для водителей и пешеходов;</a:t>
            </a:r>
          </a:p>
          <a:p>
            <a:pPr lvl="0"/>
            <a:r>
              <a:rPr lang="ru-RU" sz="2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разные виды транспорта;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4852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78098"/>
          </a:xfrm>
        </p:spPr>
        <p:txBody>
          <a:bodyPr/>
          <a:lstStyle/>
          <a:p>
            <a:pPr algn="ctr"/>
            <a:r>
              <a:rPr lang="ru-RU" sz="3600" b="1" u="sng" dirty="0">
                <a:solidFill>
                  <a:schemeClr val="bg1"/>
                </a:solidFill>
              </a:rPr>
              <a:t>Оборудование: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84650413"/>
              </p:ext>
            </p:extLst>
          </p:nvPr>
        </p:nvGraphicFramePr>
        <p:xfrm>
          <a:off x="609600" y="1600200"/>
          <a:ext cx="7418784" cy="5378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18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Картинки с изображениями чайника, ножа, кастрюли, спичек, стеклянной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банки, терки, аптечки (или настоящие предметы)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391094"/>
              </p:ext>
            </p:extLst>
          </p:nvPr>
        </p:nvGraphicFramePr>
        <p:xfrm>
          <a:off x="611560" y="2204865"/>
          <a:ext cx="7416824" cy="6144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16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44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Картинки с изображением утюга, пылесоса, электроплитки, миксера, электрической лампы, магнитофона, телевизора, розетки, электрошнура, вилки, газовой плиты.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004507"/>
              </p:ext>
            </p:extLst>
          </p:nvPr>
        </p:nvGraphicFramePr>
        <p:xfrm>
          <a:off x="611560" y="2881725"/>
          <a:ext cx="7416823" cy="5424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168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Картина, на которой изображено тушение пожара в жилом доме; книга С. Маршака «Рассказ о неизвестном герое», серия картин с сюжетами возникновения пожара.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434784"/>
              </p:ext>
            </p:extLst>
          </p:nvPr>
        </p:nvGraphicFramePr>
        <p:xfrm>
          <a:off x="611561" y="3429000"/>
          <a:ext cx="7416823" cy="4692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168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9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Плакат «Не играйте с огнём»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722133"/>
              </p:ext>
            </p:extLst>
          </p:nvPr>
        </p:nvGraphicFramePr>
        <p:xfrm>
          <a:off x="611560" y="3933057"/>
          <a:ext cx="7416824" cy="10991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16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081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Плакат «Пожарный – героическая профессия», картинки с изображениями пожарной машины, спец одежды пожарного(каска, шланг, значок пожарного).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Иллюстрации из книги 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С.Михалкова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«Дядя Степа милиционер»; картина с изображением улицы города и постового милиционера.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624256"/>
              </p:ext>
            </p:extLst>
          </p:nvPr>
        </p:nvGraphicFramePr>
        <p:xfrm>
          <a:off x="611560" y="5085184"/>
          <a:ext cx="7416824" cy="2579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16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Куклы - волк, коза и козлята, ширма.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093131"/>
              </p:ext>
            </p:extLst>
          </p:nvPr>
        </p:nvGraphicFramePr>
        <p:xfrm>
          <a:off x="611560" y="5373216"/>
          <a:ext cx="7416824" cy="8228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16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Картинки с изображением ножниц, шила, гвоздя, молотка, скрепки, булавки, циркуля, клещей, иголки, пилы, топора, ножа.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8150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00" dirty="0"/>
              <a:t>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21130498"/>
              </p:ext>
            </p:extLst>
          </p:nvPr>
        </p:nvGraphicFramePr>
        <p:xfrm>
          <a:off x="683568" y="332656"/>
          <a:ext cx="7056784" cy="2579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56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Сказка «Кот, петух и лиса». Куклы – кот, петух, лиса, ширма.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247127"/>
              </p:ext>
            </p:extLst>
          </p:nvPr>
        </p:nvGraphicFramePr>
        <p:xfrm>
          <a:off x="683568" y="620688"/>
          <a:ext cx="7056784" cy="6103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56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03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Картинки с изображениями «Животных и их детенышей», «Чьи листочки», «Собери картинку».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736707"/>
              </p:ext>
            </p:extLst>
          </p:nvPr>
        </p:nvGraphicFramePr>
        <p:xfrm>
          <a:off x="683568" y="1268760"/>
          <a:ext cx="7056784" cy="2579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56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Картинки с изображениями разных пород собак и кошек.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731356"/>
              </p:ext>
            </p:extLst>
          </p:nvPr>
        </p:nvGraphicFramePr>
        <p:xfrm>
          <a:off x="683568" y="1556792"/>
          <a:ext cx="7056784" cy="5760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56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Картинки с изображениями частей тела человека (ноги, руки, туловище, голова, глаза, нос, уши, рот).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218835"/>
              </p:ext>
            </p:extLst>
          </p:nvPr>
        </p:nvGraphicFramePr>
        <p:xfrm>
          <a:off x="683568" y="2132857"/>
          <a:ext cx="7056784" cy="5760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56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6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Картинки с изображениями  личной гигиены (зубная щётка, мыло, мочалка, расчёска, полотенце, шампунь, влажные салфетки, ватные палочки)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143297"/>
              </p:ext>
            </p:extLst>
          </p:nvPr>
        </p:nvGraphicFramePr>
        <p:xfrm>
          <a:off x="683568" y="2708920"/>
          <a:ext cx="7056784" cy="8949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56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949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Художественная литература  К. Чуковского «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  <a:effectLst/>
                        </a:rPr>
                        <a:t>Мойдодыр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».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745352"/>
              </p:ext>
            </p:extLst>
          </p:nvPr>
        </p:nvGraphicFramePr>
        <p:xfrm>
          <a:off x="683568" y="3284984"/>
          <a:ext cx="7056784" cy="5040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56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Плакат «Я и мое тело»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190660"/>
              </p:ext>
            </p:extLst>
          </p:nvPr>
        </p:nvGraphicFramePr>
        <p:xfrm>
          <a:off x="683568" y="3789040"/>
          <a:ext cx="7056784" cy="3340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56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0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Игрушки: морковь, картофель, лук, чеснок, свёкла.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501339"/>
              </p:ext>
            </p:extLst>
          </p:nvPr>
        </p:nvGraphicFramePr>
        <p:xfrm>
          <a:off x="683568" y="4149080"/>
          <a:ext cx="7056784" cy="9498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56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Халаты, колпаки для врача, предметы для врача, коробочки для аптеки.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  <a:effectLst/>
                        </a:rPr>
                        <a:t>                 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Книга К. Чуковского «Доктор Айболит».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404822"/>
              </p:ext>
            </p:extLst>
          </p:nvPr>
        </p:nvGraphicFramePr>
        <p:xfrm>
          <a:off x="683568" y="5085184"/>
          <a:ext cx="7056784" cy="2620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56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Макет с изображением улицы.  мультфильм «Улица полна неожиданностей»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2897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00" dirty="0"/>
              <a:t>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45359106"/>
              </p:ext>
            </p:extLst>
          </p:nvPr>
        </p:nvGraphicFramePr>
        <p:xfrm>
          <a:off x="755576" y="404664"/>
          <a:ext cx="6984776" cy="2620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84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Макет «Правила поведения на тротуаре»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446918"/>
              </p:ext>
            </p:extLst>
          </p:nvPr>
        </p:nvGraphicFramePr>
        <p:xfrm>
          <a:off x="755576" y="692696"/>
          <a:ext cx="6984776" cy="2620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84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Сюжетные картинки по теме «Улица».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991105"/>
              </p:ext>
            </p:extLst>
          </p:nvPr>
        </p:nvGraphicFramePr>
        <p:xfrm>
          <a:off x="755576" y="980728"/>
          <a:ext cx="6984776" cy="5424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84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Атрибуты к с/р игре «Шофёры» (автобус, бензоколонка).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Картинки с изображением различных видов транспорта, дорожные знаки.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639504"/>
              </p:ext>
            </p:extLst>
          </p:nvPr>
        </p:nvGraphicFramePr>
        <p:xfrm>
          <a:off x="755576" y="1556792"/>
          <a:ext cx="6984776" cy="5424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84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Видео «Виды транспорта»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Карточки с различными видами транспорта.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737529"/>
              </p:ext>
            </p:extLst>
          </p:nvPr>
        </p:nvGraphicFramePr>
        <p:xfrm>
          <a:off x="755576" y="2852937"/>
          <a:ext cx="6984776" cy="5430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84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Индивидуальная работа «Как тебя зовут, где и с кем ты живешь»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Книга Е. В. Баринова «Безопасность малышей»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579983"/>
              </p:ext>
            </p:extLst>
          </p:nvPr>
        </p:nvGraphicFramePr>
        <p:xfrm>
          <a:off x="755576" y="2060848"/>
          <a:ext cx="6984776" cy="8228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84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Плакат «Правила управления велосипедом»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Книга Е. В. Баринова «Безопасность малышей»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Книга  М. Манаковой «Возле дороги на роликах я не катаюсь»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611187"/>
              </p:ext>
            </p:extLst>
          </p:nvPr>
        </p:nvGraphicFramePr>
        <p:xfrm>
          <a:off x="755576" y="3429000"/>
          <a:ext cx="6984775" cy="3114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84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14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Плакат с правилами «Если потерялся ребёнок»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684334"/>
              </p:ext>
            </p:extLst>
          </p:nvPr>
        </p:nvGraphicFramePr>
        <p:xfrm>
          <a:off x="755576" y="3717032"/>
          <a:ext cx="6984776" cy="5424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84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Экскурсия по экологической тропе «В гости к 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  <a:effectLst/>
                        </a:rPr>
                        <a:t>лесовичку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Лейка, вилка для рыхления земли.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386381"/>
              </p:ext>
            </p:extLst>
          </p:nvPr>
        </p:nvGraphicFramePr>
        <p:xfrm>
          <a:off x="755576" y="4293096"/>
          <a:ext cx="6984776" cy="2620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84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Плакат «Вредные и безвредные насекомые!»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714110"/>
              </p:ext>
            </p:extLst>
          </p:nvPr>
        </p:nvGraphicFramePr>
        <p:xfrm>
          <a:off x="755576" y="4581128"/>
          <a:ext cx="6984776" cy="2620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84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Таз с водой, бумажный кораблик.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27719"/>
              </p:ext>
            </p:extLst>
          </p:nvPr>
        </p:nvGraphicFramePr>
        <p:xfrm>
          <a:off x="755576" y="4869160"/>
          <a:ext cx="6984776" cy="3340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84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0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Картинки «Какое бывает солнце» (Безопасное, опасное)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0949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Фотоотчёт:</a:t>
            </a:r>
            <a:b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«Ребёнок дома»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7170" name="Picture 2" descr="C:\Users\servi\Pictures\По ОБЖ фото\Ребёнок дома\viber image 2019-04-05 , 19.28.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2514600"/>
            <a:ext cx="13716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servi\Pictures\По ОБЖ фото\Ребёнок дома\viber image 2019-04-05 , 19.28.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2514600"/>
            <a:ext cx="13716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servi\Pictures\По ОБЖ фото\Ребёнок дома\viber image 2019-04-05 , 19.28.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2514600"/>
            <a:ext cx="13716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servi\Pictures\По ОБЖ фото\Ребёнок дома\viber image 2019-04-05 , 19.28.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2514600"/>
            <a:ext cx="13716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servi\Pictures\По ОБЖ фото\Ребёнок дома\viber image 2019-04-05 , 19.28.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2514600"/>
            <a:ext cx="13716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servi\Pictures\По ОБЖ фото\Ребёнок дома\viber image 2019-04-05 , 19.28.4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2514600"/>
            <a:ext cx="13716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servi\Pictures\По ОБЖ фото\Ребёнок дома\viber image 2019-04-05 , 19.28.4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2514600"/>
            <a:ext cx="13716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C:\Users\servi\Pictures\По ОБЖ фото\Ребёнок дома\viber image 2019-04-05 , 19.28.4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2629"/>
            <a:ext cx="2520280" cy="336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C:\Users\servi\Pictures\По ОБЖ фото\Ребёнок дома\viber image 2019-04-05 , 19.28.44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53001"/>
            <a:ext cx="2520280" cy="336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1" name="Picture 13" descr="C:\Users\servi\Pictures\По ОБЖ фото\Ребёнок дома\viber image 2019-04-05 , 19.28.43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149080"/>
            <a:ext cx="2592288" cy="280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C:\Users\servi\Pictures\По ОБЖ фото\Ребёнок дома\viber image 2019-04-05 , 19.28.45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20" y="130708"/>
            <a:ext cx="2463160" cy="328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3" name="Picture 15" descr="C:\Users\servi\Pictures\По ОБЖ фото\Ребёнок дома\viber image 2019-04-05 , 19.28.46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20" y="3414921"/>
            <a:ext cx="2463160" cy="328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C:\Users\servi\Pictures\По ОБЖ фото\Ребёнок дома\viber image 2019-04-05 , 19.28.47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359186"/>
            <a:ext cx="2592288" cy="280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6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00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.</a:t>
            </a:r>
          </a:p>
        </p:txBody>
      </p:sp>
      <p:pic>
        <p:nvPicPr>
          <p:cNvPr id="8194" name="Picture 2" descr="C:\Users\servi\Pictures\По ОБЖ фото\Ребёнок дома\viber image 2019-04-05 , 19.29.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558" y="3068960"/>
            <a:ext cx="2103120" cy="280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servi\Pictures\По ОБЖ фото\Ребёнок дома\viber image 2019-04-05 , 19.29.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645024"/>
            <a:ext cx="2103120" cy="280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servi\Pictures\По ОБЖ фото\Ребёнок дома\viber image 2019-04-05 , 19.29.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6" y="3645024"/>
            <a:ext cx="2103120" cy="280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servi\Pictures\По ОБЖ фото\Ребёнок дома\viber image 2019-04-05 , 19.28.4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6" y="624840"/>
            <a:ext cx="2103120" cy="280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servi\Pictures\По ОБЖ фото\Ребёнок дома\viber image 2019-04-05 , 19.28.4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376" y="116632"/>
            <a:ext cx="2103120" cy="280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servi\Pictures\По ОБЖ фото\Ребёнок дома\viber image 2019-04-05 , 19.28.5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112" y="116632"/>
            <a:ext cx="2103120" cy="280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servi\Pictures\По ОБЖ фото\Ребёнок дома\viber image 2019-04-05 , 19.28.5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89005"/>
            <a:ext cx="2103120" cy="280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402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>
                <a:solidFill>
                  <a:srgbClr val="002060"/>
                </a:solidFill>
              </a:rPr>
              <a:t>Фотоотчёт</a:t>
            </a:r>
            <a:br>
              <a:rPr lang="ru-RU" b="1" u="sng" dirty="0">
                <a:solidFill>
                  <a:srgbClr val="002060"/>
                </a:solidFill>
              </a:rPr>
            </a:br>
            <a:r>
              <a:rPr lang="ru-RU" b="1" u="sng" dirty="0">
                <a:solidFill>
                  <a:srgbClr val="002060"/>
                </a:solidFill>
              </a:rPr>
              <a:t> «ребёнок и улица»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9219" name="Picture 3" descr="C:\Users\servi\Pictures\По ОБЖ фото\Ребёнок на улице\IMG_77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507" y="2091168"/>
            <a:ext cx="3007723" cy="200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servi\Pictures\По ОБЖ фото\Ребёнок на улице\IMG_77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712254" y="2120394"/>
            <a:ext cx="3813660" cy="254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servi\Pictures\По ОБЖ фото\Ребёнок на улице\IMG_777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62" y="2204864"/>
            <a:ext cx="3096343" cy="2064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servi\Pictures\По ОБЖ фото\Ребёнок на улице\IMG_777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395"/>
            <a:ext cx="2817709" cy="198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servi\Pictures\По ОБЖ фото\Ребёнок на улице\IMG_777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406844"/>
            <a:ext cx="3537789" cy="235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:\Users\servi\Pictures\По ОБЖ фото\Ребёнок на улице\IMG_777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5" y="0"/>
            <a:ext cx="2861432" cy="209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 descr="C:\Users\servi\Pictures\По ОБЖ фото\Ребёнок на улице\IMG_777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5" y="4365104"/>
            <a:ext cx="3600400" cy="240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761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00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10250" name="Picture 10" descr="C:\Users\servi\Pictures\По ОБЖ фото\Ребёнок на улице\IMG_77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3511296" cy="2340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1" name="Picture 11" descr="C:\Users\servi\Pictures\По ОБЖ фото\Ребёнок на улице\IMG_778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63" y="3789040"/>
            <a:ext cx="3511296" cy="2340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C:\Users\servi\Pictures\По ОБЖ фото\Ребёнок на улице\IMG_779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54142"/>
            <a:ext cx="3511296" cy="2340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3" name="Picture 13" descr="C:\Users\servi\Pictures\По ОБЖ фото\Ребёнок на улице\IMG_779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284" y="3784766"/>
            <a:ext cx="3511296" cy="2340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370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00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11266" name="Picture 2" descr="C:\Users\servi\Pictures\По ОБЖ фото\Ребёнок на улице\IMG_77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3511296" cy="2340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servi\Pictures\По ОБЖ фото\Ребёнок на улице\IMG_779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6672"/>
            <a:ext cx="3511296" cy="2340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servi\Pictures\По ОБЖ фото\Ребёнок на улице\IMG_779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809963"/>
            <a:ext cx="5976664" cy="393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8961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>
                <a:solidFill>
                  <a:srgbClr val="002060"/>
                </a:solidFill>
              </a:rPr>
              <a:t>Фотоотчёт «О ценности здорового образа жизни»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6150" name="Picture 6" descr="C:\Users\servi\Pictures\По ОБЖ фото\О ценности здорового образа жизни\IMG_78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3816424" cy="254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servi\Pictures\По ОБЖ фото\О ценности здорового образа жизни\IMG_78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021" y="1423999"/>
            <a:ext cx="3799590" cy="253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servi\Pictures\По ОБЖ фото\О ценности здорового образа жизни\IMG_78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48" y="3957059"/>
            <a:ext cx="410445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259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00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7170" name="Picture 2" descr="C:\Users\servi\Pictures\По ОБЖ фото\О ценности здорового образа жизни\viber image 2019-04-05 , 19.29.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3726414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servi\Pictures\По ОБЖ фото\О ценности здорового образа жизни\viber image 2019-04-10 , 17.35.7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0"/>
            <a:ext cx="27432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servi\Pictures\По ОБЖ фото\О ценности здорового образа жизни\viber image 2019-04-10 , 17.35.7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924944"/>
            <a:ext cx="27432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536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7924800" cy="764704"/>
          </a:xfrm>
        </p:spPr>
        <p:txBody>
          <a:bodyPr/>
          <a:lstStyle/>
          <a:p>
            <a:pPr algn="ctr"/>
            <a:r>
              <a:rPr lang="ru-RU" b="1" u="sng" dirty="0">
                <a:solidFill>
                  <a:srgbClr val="002060"/>
                </a:solidFill>
              </a:rPr>
              <a:t>Фотоотчёт «Ребёнок и другие люди»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8197" name="Picture 5" descr="C:\Users\servi\Pictures\По ОБЖ фото\Ребёнок и другие люди\IMG_77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0647"/>
            <a:ext cx="6048672" cy="302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servi\Pictures\По ОБЖ фото\Ребёнок и другие люди\IMG_77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384" y="3789040"/>
            <a:ext cx="5544616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servi\Pictures\По ОБЖ фото\Ребёнок и другие люди\viber image 2019-04-05 , 19.28.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51" y="3833664"/>
            <a:ext cx="2743200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servi\Pictures\По ОБЖ фото\Ребёнок и другие люди\viber image 2019-04-10 , 17.35.7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125" y="760647"/>
            <a:ext cx="2743200" cy="2956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932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00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9218" name="Picture 2" descr="C:\Users\servi\Pictures\По ОБЖ фото\Ребёнок и другие люди\viber image 2019-04-10 , 17.35.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2" y="404664"/>
            <a:ext cx="3025350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servi\Pictures\По ОБЖ фото\Ребёнок и другие люди\viber image 2019-04-10 , 17.35.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11" y="406556"/>
            <a:ext cx="3150907" cy="4174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servi\Pictures\По ОБЖ фото\Ребёнок и другие люди\viber image 2019-04-10 , 17.35.6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11" y="3181130"/>
            <a:ext cx="27432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82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00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10243" name="Picture 3" descr="C:\Users\servi\Pictures\По ОБЖ фото\Ребёнок и другие люди\viber image 2019-04-05 , 19.29.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2007"/>
            <a:ext cx="27432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servi\Pictures\По ОБЖ фото\Ребёнок и другие люди\viber image 2019-04-05 , 19.29.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7" y="3429000"/>
            <a:ext cx="27432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servi\Pictures\По ОБЖ фото\Ребёнок и другие люди\viber image 2019-04-05 , 19.29.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207"/>
            <a:ext cx="3814345" cy="508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servi\Pictures\По ОБЖ фото\Ребёнок и другие люди\viber image 2019-04-05 , 19.29.2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29411"/>
            <a:ext cx="3814344" cy="403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718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78098"/>
          </a:xfrm>
        </p:spPr>
        <p:txBody>
          <a:bodyPr/>
          <a:lstStyle/>
          <a:p>
            <a:pPr algn="ctr"/>
            <a:r>
              <a:rPr lang="ru-RU" b="1" u="sng" dirty="0">
                <a:solidFill>
                  <a:srgbClr val="002060"/>
                </a:solidFill>
              </a:rPr>
              <a:t>Фотоотчёт</a:t>
            </a:r>
            <a:br>
              <a:rPr lang="ru-RU" b="1" u="sng" dirty="0">
                <a:solidFill>
                  <a:srgbClr val="002060"/>
                </a:solidFill>
              </a:rPr>
            </a:br>
            <a:r>
              <a:rPr lang="ru-RU" b="1" u="sng" dirty="0">
                <a:solidFill>
                  <a:srgbClr val="002060"/>
                </a:solidFill>
              </a:rPr>
              <a:t> «ребёнок и природа»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11266" name="Picture 2" descr="C:\Users\servi\Pictures\По ОБЖ фото\Ребёнок и природа\viber image 2019-04-05 , 19.29.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9" y="3200400"/>
            <a:ext cx="27432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servi\Pictures\По ОБЖ фото\Ребёнок и природа\viber image 2019-04-05 , 19.29.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859" y="2060847"/>
            <a:ext cx="3528392" cy="4704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servi\Pictures\По ОБЖ фото\Ребёнок и природа\viber image 2019-04-10 , 17.35.6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251" y="1052736"/>
            <a:ext cx="2743200" cy="444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servi\Pictures\По ОБЖ фото\Ребёнок и природа\viber image 2019-04-10 , 17.35.6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8" y="0"/>
            <a:ext cx="2743200" cy="32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296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00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12290" name="Picture 2" descr="C:\Users\servi\Pictures\По ОБЖ фото\Ребёнок и природа\viber image 2019-04-05 , 19.29.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1" y="3200400"/>
            <a:ext cx="27432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servi\Pictures\По ОБЖ фото\Ребёнок и природа\viber image 2019-04-05 , 19.30.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5" y="188640"/>
            <a:ext cx="27432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servi\Pictures\По ОБЖ фото\Ребёнок и природа\viber image 2019-04-10 , 17.34.6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817" y="188640"/>
            <a:ext cx="27432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servi\Pictures\По ОБЖ фото\Ребёнок и природа\viber image 2019-04-10 , 17.34.6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817" y="3186403"/>
            <a:ext cx="27432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:\Users\servi\Pictures\По ОБЖ фото\Ребёнок и природа\viber image 2019-04-10 , 17.35.6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865" y="186138"/>
            <a:ext cx="3393773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C:\Users\servi\Pictures\По ОБЖ фото\Ребёнок и природа\viber image 2019-04-10 , 17.35.7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865" y="2288681"/>
            <a:ext cx="3393774" cy="452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841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C:\Users\servi\Pictures\По ОБЖ фото\Ребёнок и природа\viber image 2019-04-10 , 17.34.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8639"/>
            <a:ext cx="3967336" cy="528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00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13314" name="Picture 2" descr="C:\Users\servi\Pictures\По ОБЖ фото\Ребёнок и природа\viber image 2019-04-10 , 17.34.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3888432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servi\Pictures\По ОБЖ фото\Ребёнок и природа\viber image 2019-04-10 , 17.34.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200400"/>
            <a:ext cx="27432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9797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426170"/>
          </a:xfrm>
        </p:spPr>
        <p:txBody>
          <a:bodyPr/>
          <a:lstStyle/>
          <a:p>
            <a:pPr algn="ctr"/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диаграмма на начало года по ОБЖ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6378434"/>
              </p:ext>
            </p:extLst>
          </p:nvPr>
        </p:nvGraphicFramePr>
        <p:xfrm>
          <a:off x="-612576" y="1844824"/>
          <a:ext cx="10945216" cy="439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Диаграмма" r:id="rId2" imgW="7801125" imgH="3238322" progId="MSGraph.Chart.8">
                  <p:embed/>
                </p:oleObj>
              </mc:Choice>
              <mc:Fallback>
                <p:oleObj name="Диаграмма" r:id="rId2" imgW="7801125" imgH="3238322" progId="MSGraph.Chart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12576" y="1844824"/>
                        <a:ext cx="10945216" cy="43924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86222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Итоговая диаграмма на конец года по ОБЖ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5348963"/>
              </p:ext>
            </p:extLst>
          </p:nvPr>
        </p:nvGraphicFramePr>
        <p:xfrm>
          <a:off x="0" y="1484784"/>
          <a:ext cx="9396536" cy="4968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Диаграмма" r:id="rId2" imgW="6638975" imgH="3238322" progId="MSGraph.Chart.8">
                  <p:embed/>
                </p:oleObj>
              </mc:Choice>
              <mc:Fallback>
                <p:oleObj name="Диаграмма" r:id="rId2" imgW="6638975" imgH="3238322" progId="MSGraph.Chart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84784"/>
                        <a:ext cx="9396536" cy="49685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13485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210146"/>
          </a:xfrm>
        </p:spPr>
        <p:txBody>
          <a:bodyPr/>
          <a:lstStyle/>
          <a:p>
            <a:pPr algn="ctr"/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2018-2019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уч.год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обследовано 11 воспитанников. Все занятия проводились в игровой форме. Сравнительный анализ показал хорошую динамику в усвоении программы по ОБЖ «Безопасность».  Из результатов мониторинга видна положительная динамика развития воспитанников.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48525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Список литературы: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69932549"/>
              </p:ext>
            </p:extLst>
          </p:nvPr>
        </p:nvGraphicFramePr>
        <p:xfrm>
          <a:off x="1763688" y="1700808"/>
          <a:ext cx="5695315" cy="1706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2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2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Основы безопасности детей дошкольного возраста». Н. Н. Авдеева, О. Л. Князева, Р.Б. 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Стеркина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/Москва: Просвещение, 2007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К.Ю. Белая Формирование основ безопасности у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дошкольников. 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04264"/>
              </p:ext>
            </p:extLst>
          </p:nvPr>
        </p:nvGraphicFramePr>
        <p:xfrm>
          <a:off x="1763688" y="3501008"/>
          <a:ext cx="5695315" cy="1219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2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2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01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Лыкова И.А., Шипунова В.А. Дорожная азбука. Детская безопасность: учебно- методическое пособие для педагогов, практическое руководство для родителей. – М.: Издательский дом «Цветной мир», 2013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496108"/>
              </p:ext>
            </p:extLst>
          </p:nvPr>
        </p:nvGraphicFramePr>
        <p:xfrm>
          <a:off x="1763688" y="4869160"/>
          <a:ext cx="5688632" cy="5040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4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4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Т.А. Шорыгина Беседы о правах ребенка. Методические рекомендации. – М.: ТЦ Сфера, 2015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131388"/>
              </p:ext>
            </p:extLst>
          </p:nvPr>
        </p:nvGraphicFramePr>
        <p:xfrm>
          <a:off x="1763688" y="5589240"/>
          <a:ext cx="5695315" cy="731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2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2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Т.А. Шорыгина Беседы о бытовых электроприборах. Методические рекомендации. – М.: ТЦ Сфера, 2015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2803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00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12290" name="Picture 2" descr="C:\Users\servi\Pictures\для презентации\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42511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1291</TotalTime>
  <Words>978</Words>
  <Application>Microsoft Office PowerPoint</Application>
  <PresentationFormat>Экран (4:3)</PresentationFormat>
  <Paragraphs>130</Paragraphs>
  <Slides>25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Arial Narrow</vt:lpstr>
      <vt:lpstr>Calibri</vt:lpstr>
      <vt:lpstr>Times New Roman</vt:lpstr>
      <vt:lpstr>Горизонт</vt:lpstr>
      <vt:lpstr>Диаграмма</vt:lpstr>
      <vt:lpstr>муниципальное бюджетное дошкольное общеобразовательное учреждение «Детский сад № 45 «Октябрёнок» города Смоленска </vt:lpstr>
      <vt:lpstr>ознакомление детей дошкольного возраста с элементарными правилами безопасного поведения в различных ситуациях (в быту, в природе, на улице, с незнакомыми людьми), а также формирование умений самостоятельно применять их в жизни. </vt:lpstr>
      <vt:lpstr>ЗАДАЧИ:</vt:lpstr>
      <vt:lpstr>Планируемые результаты: </vt:lpstr>
      <vt:lpstr>Оборудование:</vt:lpstr>
      <vt:lpstr>.</vt:lpstr>
      <vt:lpstr>.</vt:lpstr>
      <vt:lpstr>Фотоотчёт: «Ребёнок дома»</vt:lpstr>
      <vt:lpstr>.</vt:lpstr>
      <vt:lpstr>Фотоотчёт  «ребёнок и улица»</vt:lpstr>
      <vt:lpstr>.</vt:lpstr>
      <vt:lpstr>.</vt:lpstr>
      <vt:lpstr>Фотоотчёт «О ценности здорового образа жизни»</vt:lpstr>
      <vt:lpstr>.</vt:lpstr>
      <vt:lpstr>Фотоотчёт «Ребёнок и другие люди»</vt:lpstr>
      <vt:lpstr>.</vt:lpstr>
      <vt:lpstr>.</vt:lpstr>
      <vt:lpstr>Фотоотчёт  «ребёнок и природа»</vt:lpstr>
      <vt:lpstr>.</vt:lpstr>
      <vt:lpstr>.</vt:lpstr>
      <vt:lpstr>диаграмма на начало года по ОБЖ</vt:lpstr>
      <vt:lpstr>Итоговая диаграмма на конец года по ОБЖ</vt:lpstr>
      <vt:lpstr>Вывод:</vt:lpstr>
      <vt:lpstr>Список литературы:</vt:lpstr>
      <vt:lpstr>.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servi</dc:creator>
  <cp:lastModifiedBy>Ольга Ковалева</cp:lastModifiedBy>
  <cp:revision>36</cp:revision>
  <dcterms:created xsi:type="dcterms:W3CDTF">2019-04-06T18:43:54Z</dcterms:created>
  <dcterms:modified xsi:type="dcterms:W3CDTF">2021-04-20T17:25:52Z</dcterms:modified>
</cp:coreProperties>
</file>