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9" r:id="rId2"/>
    <p:sldId id="276" r:id="rId3"/>
    <p:sldId id="275" r:id="rId4"/>
    <p:sldId id="277" r:id="rId5"/>
    <p:sldId id="264" r:id="rId6"/>
    <p:sldId id="265" r:id="rId7"/>
    <p:sldId id="266" r:id="rId8"/>
    <p:sldId id="267" r:id="rId9"/>
    <p:sldId id="268" r:id="rId10"/>
    <p:sldId id="271" r:id="rId11"/>
    <p:sldId id="272" r:id="rId12"/>
    <p:sldId id="278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7C80"/>
    <a:srgbClr val="89E0FF"/>
    <a:srgbClr val="FFFFCC"/>
    <a:srgbClr val="C0C0C0"/>
    <a:srgbClr val="FF66CC"/>
    <a:srgbClr val="EAEAEA"/>
    <a:srgbClr val="80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21" autoAdjust="0"/>
    <p:restoredTop sz="94660"/>
  </p:normalViewPr>
  <p:slideViewPr>
    <p:cSldViewPr>
      <p:cViewPr varScale="1">
        <p:scale>
          <a:sx n="104" d="100"/>
          <a:sy n="104" d="100"/>
        </p:scale>
        <p:origin x="-96" y="-12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4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A60A4E2-CFE5-4821-AB4B-7F700E670F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415339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Щелчок правит 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37484EA7-4E76-4890-BEC7-C4B45EF5ED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19904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52942-F38A-4C91-B637-269BF9A6E3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4981069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A7EBB-8219-4D5F-B254-34A0EDE7F4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0513154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E46D9-2D67-4B65-90A2-0D80A4A56DC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4435421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A915-C479-446D-A105-7FC2ABCC521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953043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2574C-F4D7-4A4D-AAC5-C6046CBA13B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8448454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2FE5F-97A9-4923-828D-B4530B4671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1402857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F02A4-9EF2-4407-B640-C5D87A539B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821857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119DF-7A88-4DA3-87F6-E8754474D5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2887464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A97D2-1E10-4233-862C-36ADB8919B4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7583694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86B1C-5BA4-4B7B-B2E5-616A47FA99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6151747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C4EE1-02CD-477C-8FAB-D94768E0A4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3287854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7A24A53-59DD-4008-97B4-F56B21DA5E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93975"/>
          </a:xfrm>
        </p:spPr>
        <p:txBody>
          <a:bodyPr/>
          <a:lstStyle/>
          <a:p>
            <a:r>
              <a:rPr lang="ru-RU" altLang="ru-RU" dirty="0" smtClean="0"/>
              <a:t>Условия выбора и простые логические выражения</a:t>
            </a:r>
          </a:p>
        </p:txBody>
      </p:sp>
      <p:sp>
        <p:nvSpPr>
          <p:cNvPr id="2051" name="Прямоугольник 5"/>
          <p:cNvSpPr>
            <a:spLocks noChangeArrowheads="1"/>
          </p:cNvSpPr>
          <p:nvPr/>
        </p:nvSpPr>
        <p:spPr bwMode="auto">
          <a:xfrm>
            <a:off x="7667625" y="404813"/>
            <a:ext cx="911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>
                <a:solidFill>
                  <a:schemeClr val="tx2"/>
                </a:solidFill>
              </a:rPr>
              <a:t>§13-14</a:t>
            </a:r>
            <a:endParaRPr lang="ru-RU" altLang="ru-RU" sz="400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731168"/>
          </a:xfrm>
        </p:spPr>
        <p:txBody>
          <a:bodyPr/>
          <a:lstStyle/>
          <a:p>
            <a:r>
              <a:rPr lang="ru-RU" dirty="0" smtClean="0"/>
              <a:t>План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9036496" cy="5616624"/>
          </a:xfrm>
        </p:spPr>
        <p:txBody>
          <a:bodyPr/>
          <a:lstStyle/>
          <a:p>
            <a:r>
              <a:rPr lang="ru-RU" sz="3600" b="1" dirty="0" smtClean="0"/>
              <a:t>Проверка ДЗ</a:t>
            </a:r>
          </a:p>
          <a:p>
            <a:pPr lvl="1"/>
            <a:r>
              <a:rPr lang="ru-RU" sz="3200" dirty="0" smtClean="0"/>
              <a:t>Теория (</a:t>
            </a:r>
            <a:r>
              <a:rPr lang="ru-RU" sz="3200" b="1" dirty="0" smtClean="0">
                <a:solidFill>
                  <a:srgbClr val="C00000"/>
                </a:solidFill>
              </a:rPr>
              <a:t>1 балл</a:t>
            </a:r>
            <a:r>
              <a:rPr lang="ru-RU" sz="3200" dirty="0" smtClean="0"/>
              <a:t>)</a:t>
            </a:r>
          </a:p>
          <a:p>
            <a:pPr lvl="1"/>
            <a:r>
              <a:rPr lang="ru-RU" sz="3200" dirty="0" smtClean="0"/>
              <a:t>Практика </a:t>
            </a:r>
            <a:r>
              <a:rPr lang="ru-RU" sz="3200" dirty="0"/>
              <a:t>(</a:t>
            </a:r>
            <a:r>
              <a:rPr lang="ru-RU" sz="3200" b="1" dirty="0">
                <a:solidFill>
                  <a:srgbClr val="C00000"/>
                </a:solidFill>
              </a:rPr>
              <a:t>1 балл</a:t>
            </a:r>
            <a:r>
              <a:rPr lang="ru-RU" sz="3200" dirty="0"/>
              <a:t>)</a:t>
            </a:r>
            <a:endParaRPr lang="ru-RU" sz="3200" dirty="0" smtClean="0"/>
          </a:p>
          <a:p>
            <a:r>
              <a:rPr lang="ru-RU" sz="3600" b="1" dirty="0" smtClean="0"/>
              <a:t>Новый материал</a:t>
            </a:r>
            <a:r>
              <a:rPr lang="ru-RU" sz="3600" dirty="0" smtClean="0"/>
              <a:t>:</a:t>
            </a:r>
          </a:p>
          <a:p>
            <a:pPr lvl="1"/>
            <a:r>
              <a:rPr lang="ru-RU" sz="3200" dirty="0" smtClean="0"/>
              <a:t>Знаки отношений</a:t>
            </a:r>
          </a:p>
          <a:p>
            <a:pPr lvl="1"/>
            <a:r>
              <a:rPr lang="ru-RU" sz="3200" dirty="0" smtClean="0"/>
              <a:t>Построение высказываний к БД</a:t>
            </a:r>
          </a:p>
          <a:p>
            <a:pPr lvl="1"/>
            <a:r>
              <a:rPr lang="ru-RU" sz="3200" dirty="0" smtClean="0"/>
              <a:t>Работа с разными типами данных</a:t>
            </a:r>
          </a:p>
          <a:p>
            <a:r>
              <a:rPr lang="ru-RU" b="1" dirty="0" smtClean="0"/>
              <a:t>Закрепление материала = тест на ПК </a:t>
            </a:r>
            <a:r>
              <a:rPr lang="ru-RU" sz="2400" dirty="0" smtClean="0"/>
              <a:t>(</a:t>
            </a:r>
            <a:r>
              <a:rPr lang="ru-RU" sz="2400" b="1" dirty="0" smtClean="0">
                <a:solidFill>
                  <a:srgbClr val="C00000"/>
                </a:solidFill>
              </a:rPr>
              <a:t>1-3 балла</a:t>
            </a:r>
            <a:r>
              <a:rPr lang="ru-RU" sz="2400" dirty="0" smtClean="0"/>
              <a:t>)</a:t>
            </a:r>
          </a:p>
          <a:p>
            <a:pPr lvl="1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139215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684213" y="26988"/>
            <a:ext cx="7772400" cy="881062"/>
          </a:xfrm>
        </p:spPr>
        <p:txBody>
          <a:bodyPr/>
          <a:lstStyle/>
          <a:p>
            <a:r>
              <a:rPr lang="ru-RU" altLang="ru-RU" sz="4800" b="1" smtClean="0"/>
              <a:t>Алгебра логики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413" y="836613"/>
            <a:ext cx="8783637" cy="5949950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Логическая величина = </a:t>
            </a:r>
          </a:p>
          <a:p>
            <a:pPr lvl="1">
              <a:defRPr/>
            </a:pPr>
            <a:r>
              <a:rPr lang="ru-RU" sz="2400" dirty="0" smtClean="0"/>
              <a:t>ИСТИНА=1, </a:t>
            </a:r>
          </a:p>
          <a:p>
            <a:pPr lvl="1">
              <a:defRPr/>
            </a:pPr>
            <a:r>
              <a:rPr lang="ru-RU" sz="2400" dirty="0" smtClean="0"/>
              <a:t>ЛОЖЬ=0</a:t>
            </a:r>
          </a:p>
          <a:p>
            <a:pPr>
              <a:defRPr/>
            </a:pPr>
            <a:r>
              <a:rPr lang="ru-RU" dirty="0" smtClean="0"/>
              <a:t>Логическая операция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Инверсия = отрицание (одноместная)         </a:t>
            </a:r>
            <a:r>
              <a:rPr lang="ru-RU" sz="2400" b="1" dirty="0" smtClean="0"/>
              <a:t>НЕ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Конъюнкция = умножение (двухместная)  </a:t>
            </a:r>
            <a:r>
              <a:rPr lang="ru-RU" sz="2400" b="1" dirty="0" smtClean="0"/>
              <a:t>И</a:t>
            </a:r>
          </a:p>
          <a:p>
            <a:pPr lvl="1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Дизъюнкция = сложение (двухместная)      </a:t>
            </a:r>
            <a:r>
              <a:rPr lang="ru-RU" sz="2400" b="1" dirty="0" smtClean="0"/>
              <a:t>ИЛИ</a:t>
            </a:r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Логическая формула </a:t>
            </a:r>
            <a:r>
              <a:rPr lang="ru-RU" sz="2400" dirty="0" smtClean="0"/>
              <a:t>(логические константы, переменные, знаки логических операций)</a:t>
            </a:r>
          </a:p>
          <a:p>
            <a:pPr marL="1344613" lvl="1" indent="0">
              <a:buFontTx/>
              <a:buNone/>
              <a:defRPr/>
            </a:pPr>
            <a:r>
              <a:rPr lang="ru-RU" sz="2000" b="1" dirty="0" smtClean="0"/>
              <a:t>ПРИОТИРЕТ ОПЕРАЦИЙ</a:t>
            </a: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ДЗ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981200"/>
            <a:ext cx="7774632" cy="4114800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1 Вар</a:t>
            </a:r>
          </a:p>
          <a:p>
            <a:pPr marL="0" indent="0">
              <a:buNone/>
            </a:pPr>
            <a:r>
              <a:rPr lang="ru-RU" dirty="0" smtClean="0"/>
              <a:t>не((</a:t>
            </a:r>
            <a:r>
              <a:rPr lang="en-US" b="1" dirty="0" smtClean="0"/>
              <a:t>A</a:t>
            </a:r>
            <a:r>
              <a:rPr lang="ru-RU" b="1" dirty="0" smtClean="0"/>
              <a:t> </a:t>
            </a:r>
            <a:r>
              <a:rPr lang="ru-RU" dirty="0" smtClean="0"/>
              <a:t>и (</a:t>
            </a:r>
            <a:r>
              <a:rPr lang="ru-RU" b="1" dirty="0" smtClean="0"/>
              <a:t>С</a:t>
            </a:r>
            <a:r>
              <a:rPr lang="en-US" dirty="0"/>
              <a:t> </a:t>
            </a:r>
            <a:r>
              <a:rPr lang="ru-RU" dirty="0" smtClean="0"/>
              <a:t>или </a:t>
            </a:r>
            <a:r>
              <a:rPr lang="en-US" b="1" dirty="0" smtClean="0"/>
              <a:t>D</a:t>
            </a:r>
            <a:r>
              <a:rPr lang="ru-RU" dirty="0" smtClean="0"/>
              <a:t>)</a:t>
            </a:r>
            <a:r>
              <a:rPr lang="en-US" dirty="0" smtClean="0"/>
              <a:t>)</a:t>
            </a:r>
            <a:r>
              <a:rPr lang="ru-RU" dirty="0" smtClean="0"/>
              <a:t> или </a:t>
            </a:r>
            <a:r>
              <a:rPr lang="ru-RU" b="1" dirty="0" smtClean="0"/>
              <a:t>С</a:t>
            </a:r>
            <a:r>
              <a:rPr lang="ru-RU" dirty="0" smtClean="0"/>
              <a:t>) или </a:t>
            </a:r>
            <a:r>
              <a:rPr lang="ru-RU" b="1" dirty="0" smtClean="0"/>
              <a:t>В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>
                <a:solidFill>
                  <a:srgbClr val="C00000"/>
                </a:solidFill>
              </a:rPr>
              <a:t>2 Вар</a:t>
            </a:r>
          </a:p>
          <a:p>
            <a:pPr marL="0" indent="0">
              <a:buNone/>
            </a:pPr>
            <a:r>
              <a:rPr lang="ru-RU" b="1" dirty="0" smtClean="0"/>
              <a:t>С</a:t>
            </a:r>
            <a:r>
              <a:rPr lang="ru-RU" dirty="0" smtClean="0"/>
              <a:t> и не((</a:t>
            </a:r>
            <a:r>
              <a:rPr lang="ru-RU" b="1" dirty="0" smtClean="0"/>
              <a:t>А</a:t>
            </a:r>
            <a:r>
              <a:rPr lang="ru-RU" dirty="0" smtClean="0"/>
              <a:t> или </a:t>
            </a:r>
            <a:r>
              <a:rPr lang="en-US" b="1" dirty="0" smtClean="0"/>
              <a:t>D</a:t>
            </a:r>
            <a:r>
              <a:rPr lang="ru-RU" dirty="0" smtClean="0"/>
              <a:t> и </a:t>
            </a:r>
            <a:r>
              <a:rPr lang="en-US" b="1" dirty="0" smtClean="0"/>
              <a:t>B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ru-RU" b="1" dirty="0" smtClean="0"/>
              <a:t>С</a:t>
            </a:r>
            <a:r>
              <a:rPr lang="ru-RU" dirty="0" smtClean="0"/>
              <a:t> 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850510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5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0243" name="Text Box 6"/>
          <p:cNvSpPr txBox="1">
            <a:spLocks noChangeArrowheads="1"/>
          </p:cNvSpPr>
          <p:nvPr/>
        </p:nvSpPr>
        <p:spPr bwMode="auto">
          <a:xfrm>
            <a:off x="160338" y="55563"/>
            <a:ext cx="840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>
                <a:solidFill>
                  <a:srgbClr val="006699"/>
                </a:solidFill>
              </a:rPr>
              <a:t>СТРУКТУРА  КОМАНДЫ  ВЫБОРА</a:t>
            </a:r>
          </a:p>
        </p:txBody>
      </p:sp>
      <p:sp>
        <p:nvSpPr>
          <p:cNvPr id="10244" name="Line 131"/>
          <p:cNvSpPr>
            <a:spLocks noChangeShapeType="1"/>
          </p:cNvSpPr>
          <p:nvPr/>
        </p:nvSpPr>
        <p:spPr bwMode="auto">
          <a:xfrm>
            <a:off x="7127875" y="1052513"/>
            <a:ext cx="0" cy="2089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307" name="Group 259"/>
          <p:cNvGraphicFramePr>
            <a:graphicFrameLocks noGrp="1"/>
          </p:cNvGraphicFramePr>
          <p:nvPr/>
        </p:nvGraphicFramePr>
        <p:xfrm>
          <a:off x="5400675" y="3744913"/>
          <a:ext cx="3455988" cy="2560640"/>
        </p:xfrm>
        <a:graphic>
          <a:graphicData uri="http://schemas.openxmlformats.org/drawingml/2006/table">
            <a:tbl>
              <a:tblPr/>
              <a:tblGrid>
                <a:gridCol w="479425"/>
                <a:gridCol w="481013"/>
                <a:gridCol w="801687"/>
                <a:gridCol w="793750"/>
                <a:gridCol w="900113"/>
              </a:tblGrid>
              <a:tr h="304838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Элементарные  логические  операции</a:t>
                      </a:r>
                    </a:p>
                  </a:txBody>
                  <a:tcPr marT="45726" marB="4572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322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ТАБЛИЦА  ИСТИННОСТИ</a:t>
                      </a:r>
                    </a:p>
                  </a:txBody>
                  <a:tcPr marT="45726" marB="45726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354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операнды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ИЛИ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4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 </a:t>
                      </a: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 </a:t>
                      </a: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или </a:t>
                      </a: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353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53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53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353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T="45726" marB="45726"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294" name="Line 184"/>
          <p:cNvSpPr>
            <a:spLocks noChangeShapeType="1"/>
          </p:cNvSpPr>
          <p:nvPr/>
        </p:nvSpPr>
        <p:spPr bwMode="auto">
          <a:xfrm>
            <a:off x="4932363" y="3313113"/>
            <a:ext cx="647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304" name="Group 256"/>
          <p:cNvGraphicFramePr>
            <a:graphicFrameLocks noGrp="1"/>
          </p:cNvGraphicFramePr>
          <p:nvPr/>
        </p:nvGraphicFramePr>
        <p:xfrm>
          <a:off x="2879725" y="2881313"/>
          <a:ext cx="2197100" cy="2133600"/>
        </p:xfrm>
        <a:graphic>
          <a:graphicData uri="http://schemas.openxmlformats.org/drawingml/2006/table">
            <a:tbl>
              <a:tblPr/>
              <a:tblGrid>
                <a:gridCol w="417513"/>
                <a:gridCol w="1779587"/>
              </a:tblGrid>
              <a:tr h="0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Операции  отношения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равно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&lt;&gt;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 равно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меньше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&gt;=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больше или равно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&lt;=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меньше или равно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320" name="Rectangle 28"/>
          <p:cNvSpPr>
            <a:spLocks noChangeArrowheads="1"/>
          </p:cNvSpPr>
          <p:nvPr/>
        </p:nvSpPr>
        <p:spPr bwMode="auto">
          <a:xfrm>
            <a:off x="5400675" y="1773238"/>
            <a:ext cx="3455988" cy="17922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0321" name="Text Box 29"/>
          <p:cNvSpPr txBox="1">
            <a:spLocks noChangeArrowheads="1"/>
          </p:cNvSpPr>
          <p:nvPr/>
        </p:nvSpPr>
        <p:spPr bwMode="auto">
          <a:xfrm>
            <a:off x="5435600" y="1881188"/>
            <a:ext cx="33845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altLang="ru-RU" sz="1200"/>
              <a:t>       </a:t>
            </a:r>
            <a:r>
              <a:rPr lang="ru-RU" altLang="ru-RU" sz="1400"/>
              <a:t>Чаще всего для получения справки требуется только часть записей, удовлетворяющих какому-либо условию. </a:t>
            </a:r>
            <a:r>
              <a:rPr lang="ru-RU" altLang="ru-RU" sz="1400" b="1"/>
              <a:t>В командах  СУБД условие выбора записывается в форме простого или сложного логического выражения. </a:t>
            </a:r>
            <a:endParaRPr lang="ru-RU" altLang="ru-RU" sz="1400" b="1" i="1">
              <a:latin typeface="Century Gothic" pitchFamily="34" charset="0"/>
            </a:endParaRPr>
          </a:p>
        </p:txBody>
      </p:sp>
      <p:sp>
        <p:nvSpPr>
          <p:cNvPr id="10322" name="Line 185"/>
          <p:cNvSpPr>
            <a:spLocks noChangeShapeType="1"/>
          </p:cNvSpPr>
          <p:nvPr/>
        </p:nvSpPr>
        <p:spPr bwMode="auto">
          <a:xfrm>
            <a:off x="3959225" y="50053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3" name="Line 186"/>
          <p:cNvSpPr>
            <a:spLocks noChangeShapeType="1"/>
          </p:cNvSpPr>
          <p:nvPr/>
        </p:nvSpPr>
        <p:spPr bwMode="auto">
          <a:xfrm rot="5400000">
            <a:off x="5238750" y="5643563"/>
            <a:ext cx="0" cy="32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4" name="Line 187"/>
          <p:cNvSpPr>
            <a:spLocks noChangeShapeType="1"/>
          </p:cNvSpPr>
          <p:nvPr/>
        </p:nvSpPr>
        <p:spPr bwMode="auto">
          <a:xfrm rot="5400000">
            <a:off x="2735263" y="37814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5" name="Rectangle 188"/>
          <p:cNvSpPr>
            <a:spLocks noChangeArrowheads="1"/>
          </p:cNvSpPr>
          <p:nvPr/>
        </p:nvSpPr>
        <p:spPr bwMode="auto">
          <a:xfrm>
            <a:off x="287338" y="2881313"/>
            <a:ext cx="2305050" cy="21320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0326" name="Rectangle 189"/>
          <p:cNvSpPr>
            <a:spLocks noChangeArrowheads="1"/>
          </p:cNvSpPr>
          <p:nvPr/>
        </p:nvSpPr>
        <p:spPr bwMode="auto">
          <a:xfrm>
            <a:off x="287338" y="5294313"/>
            <a:ext cx="4789487" cy="900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0327" name="Text Box 190"/>
          <p:cNvSpPr txBox="1">
            <a:spLocks noChangeArrowheads="1"/>
          </p:cNvSpPr>
          <p:nvPr/>
        </p:nvSpPr>
        <p:spPr bwMode="auto">
          <a:xfrm>
            <a:off x="287338" y="2917825"/>
            <a:ext cx="230505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1200"/>
              <a:t>  </a:t>
            </a:r>
            <a:r>
              <a:rPr lang="ru-RU" altLang="ru-RU" sz="1200" b="1"/>
              <a:t>ПРОСТЫЕ  ЛОГИЧЕСКИЕ  ВЫРАЖЕНИЯ</a:t>
            </a:r>
          </a:p>
          <a:p>
            <a:pPr algn="just">
              <a:spcBef>
                <a:spcPct val="40000"/>
              </a:spcBef>
            </a:pPr>
            <a:r>
              <a:rPr lang="ru-RU" altLang="ru-RU" sz="1200">
                <a:latin typeface="Century Gothic" pitchFamily="34" charset="0"/>
              </a:rPr>
              <a:t>     </a:t>
            </a:r>
            <a:r>
              <a:rPr lang="ru-RU" altLang="ru-RU" sz="1400"/>
              <a:t>В ы р а ж е н и я, состоящие из имени поля логического типа или одного отношения</a:t>
            </a:r>
          </a:p>
          <a:p>
            <a:pPr algn="just">
              <a:spcBef>
                <a:spcPct val="40000"/>
              </a:spcBef>
            </a:pPr>
            <a:r>
              <a:rPr lang="ru-RU" altLang="ru-RU" sz="1200" b="1">
                <a:solidFill>
                  <a:srgbClr val="FF6600"/>
                </a:solidFill>
                <a:latin typeface="Century Gothic" pitchFamily="34" charset="0"/>
              </a:rPr>
              <a:t>РУССКИЙ </a:t>
            </a:r>
            <a:r>
              <a:rPr lang="en-US" altLang="ru-RU" sz="1200" b="1">
                <a:solidFill>
                  <a:srgbClr val="FF6600"/>
                </a:solidFill>
                <a:latin typeface="Century Gothic" pitchFamily="34" charset="0"/>
              </a:rPr>
              <a:t>&gt; </a:t>
            </a:r>
            <a:r>
              <a:rPr lang="ru-RU" altLang="ru-RU" sz="1200" b="1">
                <a:solidFill>
                  <a:srgbClr val="FF6600"/>
                </a:solidFill>
                <a:latin typeface="Century Gothic" pitchFamily="34" charset="0"/>
              </a:rPr>
              <a:t>ИСТОРИЯ</a:t>
            </a:r>
          </a:p>
          <a:p>
            <a:pPr algn="just"/>
            <a:r>
              <a:rPr lang="ru-RU" altLang="ru-RU" sz="1200" b="1">
                <a:solidFill>
                  <a:srgbClr val="FF6600"/>
                </a:solidFill>
                <a:latin typeface="Century Gothic" pitchFamily="34" charset="0"/>
              </a:rPr>
              <a:t>ДАТА </a:t>
            </a:r>
            <a:r>
              <a:rPr lang="en-US" altLang="ru-RU" sz="1200" b="1">
                <a:solidFill>
                  <a:srgbClr val="FF6600"/>
                </a:solidFill>
                <a:latin typeface="Century Gothic" pitchFamily="34" charset="0"/>
              </a:rPr>
              <a:t>&lt; 05.12.06</a:t>
            </a:r>
          </a:p>
          <a:p>
            <a:pPr algn="just"/>
            <a:r>
              <a:rPr lang="ru-RU" altLang="ru-RU" sz="1200" b="1">
                <a:solidFill>
                  <a:srgbClr val="FF6600"/>
                </a:solidFill>
                <a:latin typeface="Century Gothic" pitchFamily="34" charset="0"/>
              </a:rPr>
              <a:t>ОСАДКИ = </a:t>
            </a:r>
            <a:r>
              <a:rPr lang="en-US" altLang="ru-RU" sz="1200" b="1">
                <a:solidFill>
                  <a:srgbClr val="FF6600"/>
                </a:solidFill>
                <a:latin typeface="Century Gothic" pitchFamily="34" charset="0"/>
              </a:rPr>
              <a:t>“</a:t>
            </a:r>
            <a:r>
              <a:rPr lang="ru-RU" altLang="ru-RU" sz="1200" b="1">
                <a:solidFill>
                  <a:srgbClr val="FF6600"/>
                </a:solidFill>
                <a:latin typeface="Century Gothic" pitchFamily="34" charset="0"/>
              </a:rPr>
              <a:t>дождь</a:t>
            </a:r>
            <a:r>
              <a:rPr lang="en-US" altLang="ru-RU" sz="1200" b="1">
                <a:solidFill>
                  <a:srgbClr val="FF6600"/>
                </a:solidFill>
                <a:latin typeface="Century Gothic" pitchFamily="34" charset="0"/>
              </a:rPr>
              <a:t>”</a:t>
            </a:r>
            <a:endParaRPr lang="ru-RU" altLang="ru-RU" sz="1200" b="1">
              <a:solidFill>
                <a:srgbClr val="FF6600"/>
              </a:solidFill>
              <a:latin typeface="Century Gothic" pitchFamily="34" charset="0"/>
            </a:endParaRPr>
          </a:p>
        </p:txBody>
      </p:sp>
      <p:sp>
        <p:nvSpPr>
          <p:cNvPr id="10328" name="Text Box 191"/>
          <p:cNvSpPr txBox="1">
            <a:spLocks noChangeArrowheads="1"/>
          </p:cNvSpPr>
          <p:nvPr/>
        </p:nvSpPr>
        <p:spPr bwMode="auto">
          <a:xfrm>
            <a:off x="358775" y="5365750"/>
            <a:ext cx="464502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altLang="ru-RU" sz="1200"/>
              <a:t>  </a:t>
            </a:r>
            <a:r>
              <a:rPr lang="ru-RU" altLang="ru-RU" sz="1200" b="1"/>
              <a:t>СЛОЖНЫЕ  ЛОГИЧЕСКИЕ  ВЫРАЖЕНИЯ</a:t>
            </a:r>
          </a:p>
          <a:p>
            <a:pPr algn="just">
              <a:spcBef>
                <a:spcPct val="30000"/>
              </a:spcBef>
            </a:pPr>
            <a:r>
              <a:rPr lang="ru-RU" altLang="ru-RU" sz="1200">
                <a:latin typeface="Century Gothic" pitchFamily="34" charset="0"/>
              </a:rPr>
              <a:t>    </a:t>
            </a:r>
            <a:r>
              <a:rPr lang="ru-RU" altLang="ru-RU" sz="1400"/>
              <a:t>Выражения, содержащие логические операции</a:t>
            </a:r>
          </a:p>
          <a:p>
            <a:pPr algn="just">
              <a:spcBef>
                <a:spcPct val="30000"/>
              </a:spcBef>
            </a:pPr>
            <a:r>
              <a:rPr lang="ru-RU" altLang="ru-RU" sz="1400" b="1">
                <a:solidFill>
                  <a:srgbClr val="FF6600"/>
                </a:solidFill>
                <a:latin typeface="Century Gothic" pitchFamily="34" charset="0"/>
              </a:rPr>
              <a:t>ДАТА = 17.03.04  и </a:t>
            </a:r>
            <a:r>
              <a:rPr lang="en-US" altLang="ru-RU" sz="1400" b="1">
                <a:solidFill>
                  <a:srgbClr val="FF6600"/>
                </a:solidFill>
                <a:latin typeface="Century Gothic" pitchFamily="34" charset="0"/>
              </a:rPr>
              <a:t> </a:t>
            </a:r>
            <a:r>
              <a:rPr lang="ru-RU" altLang="ru-RU" sz="1400" b="1">
                <a:solidFill>
                  <a:srgbClr val="FF6600"/>
                </a:solidFill>
                <a:latin typeface="Century Gothic" pitchFamily="34" charset="0"/>
              </a:rPr>
              <a:t>ВЛАЖНОСТЬ </a:t>
            </a:r>
            <a:r>
              <a:rPr lang="en-US" altLang="ru-RU" sz="1400" b="1">
                <a:solidFill>
                  <a:srgbClr val="FF6600"/>
                </a:solidFill>
                <a:latin typeface="Century Gothic" pitchFamily="34" charset="0"/>
              </a:rPr>
              <a:t>&lt; 100</a:t>
            </a:r>
            <a:r>
              <a:rPr lang="en-US" altLang="ru-RU" sz="1200">
                <a:solidFill>
                  <a:srgbClr val="FF6600"/>
                </a:solidFill>
                <a:latin typeface="Century Gothic" pitchFamily="34" charset="0"/>
              </a:rPr>
              <a:t> </a:t>
            </a:r>
            <a:r>
              <a:rPr lang="ru-RU" altLang="ru-RU" sz="1200">
                <a:solidFill>
                  <a:srgbClr val="FF6600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10329" name="Line 192"/>
          <p:cNvSpPr>
            <a:spLocks noChangeShapeType="1"/>
          </p:cNvSpPr>
          <p:nvPr/>
        </p:nvSpPr>
        <p:spPr bwMode="auto">
          <a:xfrm>
            <a:off x="3671888" y="1377950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0" name="Rectangle 24"/>
          <p:cNvSpPr>
            <a:spLocks noChangeArrowheads="1"/>
          </p:cNvSpPr>
          <p:nvPr/>
        </p:nvSpPr>
        <p:spPr bwMode="auto">
          <a:xfrm>
            <a:off x="287338" y="728663"/>
            <a:ext cx="8569325" cy="68421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0331" name="Text Box 23"/>
          <p:cNvSpPr txBox="1">
            <a:spLocks noChangeArrowheads="1"/>
          </p:cNvSpPr>
          <p:nvPr/>
        </p:nvSpPr>
        <p:spPr bwMode="auto">
          <a:xfrm>
            <a:off x="503238" y="787400"/>
            <a:ext cx="8208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b="1">
                <a:solidFill>
                  <a:srgbClr val="FF6600"/>
                </a:solidFill>
              </a:rPr>
              <a:t>. выбрать</a:t>
            </a:r>
            <a:r>
              <a:rPr lang="ru-RU" altLang="ru-RU"/>
              <a:t>   </a:t>
            </a:r>
            <a:r>
              <a:rPr lang="en-US" altLang="ru-RU"/>
              <a:t>&lt;</a:t>
            </a:r>
            <a:r>
              <a:rPr lang="ru-RU" altLang="ru-RU"/>
              <a:t>список  полей</a:t>
            </a:r>
            <a:r>
              <a:rPr lang="en-US" altLang="ru-RU"/>
              <a:t>&gt;</a:t>
            </a:r>
            <a:r>
              <a:rPr lang="ru-RU" altLang="ru-RU"/>
              <a:t>   </a:t>
            </a:r>
            <a:r>
              <a:rPr lang="ru-RU" altLang="ru-RU" b="1">
                <a:solidFill>
                  <a:srgbClr val="FF6600"/>
                </a:solidFill>
              </a:rPr>
              <a:t>где</a:t>
            </a:r>
            <a:r>
              <a:rPr lang="ru-RU" altLang="ru-RU"/>
              <a:t>   </a:t>
            </a:r>
            <a:r>
              <a:rPr lang="en-US" altLang="ru-RU"/>
              <a:t>&lt;</a:t>
            </a:r>
            <a:r>
              <a:rPr lang="ru-RU" altLang="ru-RU"/>
              <a:t>условие  выбора</a:t>
            </a:r>
            <a:r>
              <a:rPr lang="en-US" altLang="ru-RU"/>
              <a:t>&gt;</a:t>
            </a:r>
            <a:r>
              <a:rPr lang="ru-RU" altLang="ru-RU"/>
              <a:t> </a:t>
            </a:r>
          </a:p>
        </p:txBody>
      </p:sp>
      <p:sp>
        <p:nvSpPr>
          <p:cNvPr id="10332" name="Rectangle 26"/>
          <p:cNvSpPr>
            <a:spLocks noChangeArrowheads="1"/>
          </p:cNvSpPr>
          <p:nvPr/>
        </p:nvSpPr>
        <p:spPr bwMode="auto">
          <a:xfrm>
            <a:off x="287338" y="1773238"/>
            <a:ext cx="4789487" cy="7556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0333" name="Text Box 27"/>
          <p:cNvSpPr txBox="1">
            <a:spLocks noChangeArrowheads="1"/>
          </p:cNvSpPr>
          <p:nvPr/>
        </p:nvSpPr>
        <p:spPr bwMode="auto">
          <a:xfrm>
            <a:off x="395288" y="1773238"/>
            <a:ext cx="4572000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ru-RU" altLang="ru-RU" sz="1600"/>
              <a:t>     Список полей в команде выборки записывается через запятые </a:t>
            </a:r>
          </a:p>
          <a:p>
            <a:pPr algn="just">
              <a:lnSpc>
                <a:spcPct val="90000"/>
              </a:lnSpc>
            </a:pPr>
            <a:r>
              <a:rPr lang="ru-RU" altLang="ru-RU" sz="1600"/>
              <a:t>(например: АВТОР, НАЗВАНИЕ, ГОД)</a:t>
            </a:r>
            <a:endParaRPr lang="ru-RU" altLang="ru-RU" sz="1600" i="1">
              <a:latin typeface="Century Gothic" pitchFamily="34" charset="0"/>
            </a:endParaRPr>
          </a:p>
        </p:txBody>
      </p:sp>
      <p:sp>
        <p:nvSpPr>
          <p:cNvPr id="10334" name="Text Box 198"/>
          <p:cNvSpPr txBox="1">
            <a:spLocks noChangeArrowheads="1"/>
          </p:cNvSpPr>
          <p:nvPr/>
        </p:nvSpPr>
        <p:spPr bwMode="auto">
          <a:xfrm>
            <a:off x="5400675" y="6381750"/>
            <a:ext cx="147478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/>
              <a:t>приоритеты</a:t>
            </a:r>
          </a:p>
        </p:txBody>
      </p:sp>
      <p:sp>
        <p:nvSpPr>
          <p:cNvPr id="10335" name="Line 200"/>
          <p:cNvSpPr>
            <a:spLocks noChangeShapeType="1"/>
          </p:cNvSpPr>
          <p:nvPr/>
        </p:nvSpPr>
        <p:spPr bwMode="auto">
          <a:xfrm>
            <a:off x="6875463" y="6561138"/>
            <a:ext cx="187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5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160338" y="55563"/>
            <a:ext cx="840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>
                <a:solidFill>
                  <a:srgbClr val="006699"/>
                </a:solidFill>
              </a:rPr>
              <a:t>УСЛОВИЯ  ВЫБОРА  И  ПРОСТЫЕ  ЛОГИЧЕСКИЕ  ВЫРАЖЕНИЯ</a:t>
            </a:r>
          </a:p>
        </p:txBody>
      </p:sp>
      <p:graphicFrame>
        <p:nvGraphicFramePr>
          <p:cNvPr id="2283" name="Group 235"/>
          <p:cNvGraphicFramePr>
            <a:graphicFrameLocks noGrp="1"/>
          </p:cNvGraphicFramePr>
          <p:nvPr/>
        </p:nvGraphicFramePr>
        <p:xfrm>
          <a:off x="3178175" y="3824288"/>
          <a:ext cx="5749925" cy="2773580"/>
        </p:xfrm>
        <a:graphic>
          <a:graphicData uri="http://schemas.openxmlformats.org/drawingml/2006/table">
            <a:tbl>
              <a:tblPr/>
              <a:tblGrid>
                <a:gridCol w="815975"/>
                <a:gridCol w="1450975"/>
                <a:gridCol w="1944688"/>
                <a:gridCol w="750887"/>
                <a:gridCol w="787400"/>
              </a:tblGrid>
              <a:tr h="304765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База данных  «Домашняя библиотека»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НОМЕР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АВТОР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НАЗВАНИЕ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ГОД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ПОЛКА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Беляев А. Р.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Человек-амфибия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0002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Кервуд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Д.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Бродяги севера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0003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Тургенев И. С.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Повести и рассказы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1982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Олеша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Ю. К.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Избранное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1987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0005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Беляев А. Р.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Звезда КЭЦ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1990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Тынянов Ю. Н.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Кюхля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1979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0007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Толстой Л. Н.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Повести и рассказы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1986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2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0008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Беляев А. Р.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Избранное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1994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2356" name="Rectangle 14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3319463" y="728663"/>
            <a:ext cx="118268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Погода</a:t>
            </a:r>
          </a:p>
        </p:txBody>
      </p:sp>
      <p:sp>
        <p:nvSpPr>
          <p:cNvPr id="12357" name="Rectangle 146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735513" y="728663"/>
            <a:ext cx="19859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Успеваемость</a:t>
            </a:r>
          </a:p>
        </p:txBody>
      </p:sp>
      <p:sp>
        <p:nvSpPr>
          <p:cNvPr id="12358" name="Rectangle 1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907213" y="728663"/>
            <a:ext cx="19859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Факультативы </a:t>
            </a:r>
          </a:p>
        </p:txBody>
      </p:sp>
      <p:sp>
        <p:nvSpPr>
          <p:cNvPr id="12359" name="Line 149"/>
          <p:cNvSpPr>
            <a:spLocks noChangeShapeType="1"/>
          </p:cNvSpPr>
          <p:nvPr/>
        </p:nvSpPr>
        <p:spPr bwMode="auto">
          <a:xfrm>
            <a:off x="1692275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60" name="Line 150"/>
          <p:cNvSpPr>
            <a:spLocks noChangeShapeType="1"/>
          </p:cNvSpPr>
          <p:nvPr/>
        </p:nvSpPr>
        <p:spPr bwMode="auto">
          <a:xfrm>
            <a:off x="39243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61" name="Line 151"/>
          <p:cNvSpPr>
            <a:spLocks noChangeShapeType="1"/>
          </p:cNvSpPr>
          <p:nvPr/>
        </p:nvSpPr>
        <p:spPr bwMode="auto">
          <a:xfrm>
            <a:off x="56515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62" name="Line 152"/>
          <p:cNvSpPr>
            <a:spLocks noChangeShapeType="1"/>
          </p:cNvSpPr>
          <p:nvPr/>
        </p:nvSpPr>
        <p:spPr bwMode="auto">
          <a:xfrm>
            <a:off x="7885113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63" name="Rectangle 143"/>
          <p:cNvSpPr>
            <a:spLocks noChangeArrowheads="1"/>
          </p:cNvSpPr>
          <p:nvPr/>
        </p:nvSpPr>
        <p:spPr bwMode="auto">
          <a:xfrm>
            <a:off x="250825" y="728663"/>
            <a:ext cx="2833688" cy="360362"/>
          </a:xfrm>
          <a:prstGeom prst="rect">
            <a:avLst/>
          </a:prstGeom>
          <a:solidFill>
            <a:srgbClr val="FFFFCC"/>
          </a:solidFill>
          <a:ln w="38100">
            <a:solidFill>
              <a:srgbClr val="FF66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FF6600"/>
                </a:solidFill>
              </a:rPr>
              <a:t>Домашняя библиотека</a:t>
            </a:r>
          </a:p>
        </p:txBody>
      </p:sp>
      <p:graphicFrame>
        <p:nvGraphicFramePr>
          <p:cNvPr id="2270" name="Group 222"/>
          <p:cNvGraphicFramePr>
            <a:graphicFrameLocks noGrp="1"/>
          </p:cNvGraphicFramePr>
          <p:nvPr/>
        </p:nvGraphicFramePr>
        <p:xfrm>
          <a:off x="250825" y="1397000"/>
          <a:ext cx="6842125" cy="1157288"/>
        </p:xfrm>
        <a:graphic>
          <a:graphicData uri="http://schemas.openxmlformats.org/drawingml/2006/table">
            <a:tbl>
              <a:tblPr/>
              <a:tblGrid>
                <a:gridCol w="2484438"/>
                <a:gridCol w="1044575"/>
                <a:gridCol w="1079500"/>
                <a:gridCol w="2233612"/>
              </a:tblGrid>
              <a:tr h="3049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Высказывания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записи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Логические выражения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4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Книга стоит ниже пятой полки.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Истина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ПОЛКА 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 5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33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Автор книги – Толстой Л. Н.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Ложь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АВТОР = 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“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Толстой Л. Н.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4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2391" name="Text Box 223"/>
          <p:cNvSpPr txBox="1">
            <a:spLocks noChangeArrowheads="1"/>
          </p:cNvSpPr>
          <p:nvPr/>
        </p:nvSpPr>
        <p:spPr bwMode="auto">
          <a:xfrm>
            <a:off x="7235825" y="1376363"/>
            <a:ext cx="1692275" cy="13700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altLang="ru-RU" sz="1200"/>
              <a:t>Вывести названия книг, фамилии и инициалы авторов, фамилии которых начинаются с буквы «О» и далее по алфавиту</a:t>
            </a:r>
          </a:p>
        </p:txBody>
      </p:sp>
      <p:sp>
        <p:nvSpPr>
          <p:cNvPr id="12392" name="Line 224"/>
          <p:cNvSpPr>
            <a:spLocks noChangeShapeType="1"/>
          </p:cNvSpPr>
          <p:nvPr/>
        </p:nvSpPr>
        <p:spPr bwMode="auto">
          <a:xfrm>
            <a:off x="8172450" y="2744788"/>
            <a:ext cx="0" cy="32385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393" name="Text Box 225"/>
          <p:cNvSpPr txBox="1">
            <a:spLocks noChangeArrowheads="1"/>
          </p:cNvSpPr>
          <p:nvPr/>
        </p:nvSpPr>
        <p:spPr bwMode="auto">
          <a:xfrm>
            <a:off x="3167063" y="3068638"/>
            <a:ext cx="5719762" cy="3698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800" b="1"/>
              <a:t>. </a:t>
            </a:r>
            <a:r>
              <a:rPr lang="ru-RU" altLang="ru-RU" sz="1800" b="1">
                <a:solidFill>
                  <a:srgbClr val="FF6600"/>
                </a:solidFill>
              </a:rPr>
              <a:t>выбрать</a:t>
            </a:r>
            <a:r>
              <a:rPr lang="ru-RU" altLang="ru-RU" sz="1800"/>
              <a:t> АВТОР</a:t>
            </a:r>
            <a:r>
              <a:rPr lang="ru-RU" altLang="ru-RU" sz="1800" b="1"/>
              <a:t>,</a:t>
            </a:r>
            <a:r>
              <a:rPr lang="ru-RU" altLang="ru-RU" sz="1800"/>
              <a:t> НАЗВАНИЕ  </a:t>
            </a:r>
            <a:r>
              <a:rPr lang="ru-RU" altLang="ru-RU" sz="1800" b="1">
                <a:solidFill>
                  <a:srgbClr val="FF6600"/>
                </a:solidFill>
              </a:rPr>
              <a:t>где </a:t>
            </a:r>
            <a:r>
              <a:rPr lang="ru-RU" altLang="ru-RU" sz="1800"/>
              <a:t> АВТОР </a:t>
            </a:r>
            <a:r>
              <a:rPr lang="en-US" altLang="ru-RU" sz="1800"/>
              <a:t>&gt;= “</a:t>
            </a:r>
            <a:r>
              <a:rPr lang="ru-RU" altLang="ru-RU" sz="1800"/>
              <a:t>О</a:t>
            </a:r>
            <a:r>
              <a:rPr lang="en-US" altLang="ru-RU" sz="1800"/>
              <a:t>”</a:t>
            </a:r>
            <a:endParaRPr lang="ru-RU" altLang="ru-RU" sz="1800"/>
          </a:p>
        </p:txBody>
      </p:sp>
      <p:sp>
        <p:nvSpPr>
          <p:cNvPr id="12394" name="Line 226"/>
          <p:cNvSpPr>
            <a:spLocks noChangeShapeType="1"/>
          </p:cNvSpPr>
          <p:nvPr/>
        </p:nvSpPr>
        <p:spPr bwMode="auto">
          <a:xfrm>
            <a:off x="8172450" y="3429000"/>
            <a:ext cx="0" cy="39528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326" name="Group 278"/>
          <p:cNvGraphicFramePr>
            <a:graphicFrameLocks noGrp="1"/>
          </p:cNvGraphicFramePr>
          <p:nvPr/>
        </p:nvGraphicFramePr>
        <p:xfrm>
          <a:off x="287338" y="4005263"/>
          <a:ext cx="2339975" cy="1766886"/>
        </p:xfrm>
        <a:graphic>
          <a:graphicData uri="http://schemas.openxmlformats.org/drawingml/2006/table">
            <a:tbl>
              <a:tblPr/>
              <a:tblGrid>
                <a:gridCol w="1260475"/>
                <a:gridCol w="1079500"/>
              </a:tblGrid>
              <a:tr h="3033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АВТОР 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НАЗВАНИЕ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573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Тургенев И. С.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Повести      и рассказы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4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Олеша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Ю. К.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Избранное 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4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Тынянов Ю. Н.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Кюхля 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573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Толстой Л. Н.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Повести и рассказы</a:t>
                      </a:r>
                    </a:p>
                  </a:txBody>
                  <a:tcPr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2415" name="Line 279"/>
          <p:cNvSpPr>
            <a:spLocks noChangeShapeType="1"/>
          </p:cNvSpPr>
          <p:nvPr/>
        </p:nvSpPr>
        <p:spPr bwMode="auto">
          <a:xfrm rot="5400000">
            <a:off x="2897188" y="4275138"/>
            <a:ext cx="0" cy="53975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533400"/>
            <a:ext cx="9144000" cy="630872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3315" name="Rectangle 3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675688" y="73025"/>
            <a:ext cx="395287" cy="368300"/>
          </a:xfrm>
          <a:prstGeom prst="rect">
            <a:avLst/>
          </a:prstGeom>
          <a:solidFill>
            <a:srgbClr val="FF9966"/>
          </a:solidFill>
          <a:ln w="57150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altLang="ru-RU" sz="2000" b="1">
                <a:solidFill>
                  <a:schemeClr val="bg1"/>
                </a:solidFill>
                <a:sym typeface="Webdings" pitchFamily="18" charset="2"/>
              </a:rPr>
              <a:t>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60338" y="55563"/>
            <a:ext cx="840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>
                <a:solidFill>
                  <a:srgbClr val="006699"/>
                </a:solidFill>
              </a:rPr>
              <a:t>УСЛОВИЯ  ВЫБОРА  И  ПРОСТЫЕ  ЛОГИЧЕСКИЕ  ВЫРАЖЕНИЯ</a:t>
            </a:r>
          </a:p>
        </p:txBody>
      </p:sp>
      <p:graphicFrame>
        <p:nvGraphicFramePr>
          <p:cNvPr id="5288" name="Group 168"/>
          <p:cNvGraphicFramePr>
            <a:graphicFrameLocks noGrp="1"/>
          </p:cNvGraphicFramePr>
          <p:nvPr/>
        </p:nvGraphicFramePr>
        <p:xfrm>
          <a:off x="3167063" y="3824288"/>
          <a:ext cx="5761037" cy="2773364"/>
        </p:xfrm>
        <a:graphic>
          <a:graphicData uri="http://schemas.openxmlformats.org/drawingml/2006/table">
            <a:tbl>
              <a:tblPr/>
              <a:tblGrid>
                <a:gridCol w="914400"/>
                <a:gridCol w="1174750"/>
                <a:gridCol w="1395412"/>
                <a:gridCol w="1096963"/>
                <a:gridCol w="1179512"/>
              </a:tblGrid>
              <a:tr h="388938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База данных  «Погода»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8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ДЕНЬ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ОСАДКИ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(градусы  С)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ДАВЛЕНИЕ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(мм рт.ст.)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ВЛАЖНОСТЬ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(проценты)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50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15.03.04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Снег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- 3</a:t>
                      </a: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50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16.03.04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осадков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49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17.03.04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Туман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0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18.03.04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Дождь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745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0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19.03.04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осадков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363" name="Rectangle 9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0825" y="728663"/>
            <a:ext cx="2833688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Домашняя библиотека</a:t>
            </a:r>
          </a:p>
        </p:txBody>
      </p:sp>
      <p:sp>
        <p:nvSpPr>
          <p:cNvPr id="13364" name="Rectangle 97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735513" y="728663"/>
            <a:ext cx="19859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Успеваемость</a:t>
            </a:r>
          </a:p>
        </p:txBody>
      </p:sp>
      <p:sp>
        <p:nvSpPr>
          <p:cNvPr id="13365" name="Rectangle 98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907213" y="728663"/>
            <a:ext cx="19859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Факультативы </a:t>
            </a:r>
          </a:p>
        </p:txBody>
      </p:sp>
      <p:sp>
        <p:nvSpPr>
          <p:cNvPr id="13366" name="Line 99"/>
          <p:cNvSpPr>
            <a:spLocks noChangeShapeType="1"/>
          </p:cNvSpPr>
          <p:nvPr/>
        </p:nvSpPr>
        <p:spPr bwMode="auto">
          <a:xfrm>
            <a:off x="1692275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7" name="Line 100"/>
          <p:cNvSpPr>
            <a:spLocks noChangeShapeType="1"/>
          </p:cNvSpPr>
          <p:nvPr/>
        </p:nvSpPr>
        <p:spPr bwMode="auto">
          <a:xfrm>
            <a:off x="39243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8" name="Line 101"/>
          <p:cNvSpPr>
            <a:spLocks noChangeShapeType="1"/>
          </p:cNvSpPr>
          <p:nvPr/>
        </p:nvSpPr>
        <p:spPr bwMode="auto">
          <a:xfrm>
            <a:off x="56515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69" name="Line 102"/>
          <p:cNvSpPr>
            <a:spLocks noChangeShapeType="1"/>
          </p:cNvSpPr>
          <p:nvPr/>
        </p:nvSpPr>
        <p:spPr bwMode="auto">
          <a:xfrm>
            <a:off x="7885113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70" name="Rectangle 96"/>
          <p:cNvSpPr>
            <a:spLocks noChangeArrowheads="1"/>
          </p:cNvSpPr>
          <p:nvPr/>
        </p:nvSpPr>
        <p:spPr bwMode="auto">
          <a:xfrm>
            <a:off x="3319463" y="728663"/>
            <a:ext cx="1182687" cy="360362"/>
          </a:xfrm>
          <a:prstGeom prst="rect">
            <a:avLst/>
          </a:prstGeom>
          <a:solidFill>
            <a:srgbClr val="FFFFCC"/>
          </a:solidFill>
          <a:ln w="38100">
            <a:solidFill>
              <a:srgbClr val="FF66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FF6600"/>
                </a:solidFill>
              </a:rPr>
              <a:t>Погода</a:t>
            </a:r>
          </a:p>
        </p:txBody>
      </p:sp>
      <p:graphicFrame>
        <p:nvGraphicFramePr>
          <p:cNvPr id="5259" name="Group 139"/>
          <p:cNvGraphicFramePr>
            <a:graphicFrameLocks noGrp="1"/>
          </p:cNvGraphicFramePr>
          <p:nvPr/>
        </p:nvGraphicFramePr>
        <p:xfrm>
          <a:off x="250825" y="1433513"/>
          <a:ext cx="6300788" cy="1370013"/>
        </p:xfrm>
        <a:graphic>
          <a:graphicData uri="http://schemas.openxmlformats.org/drawingml/2006/table">
            <a:tbl>
              <a:tblPr/>
              <a:tblGrid>
                <a:gridCol w="2557463"/>
                <a:gridCol w="971550"/>
                <a:gridCol w="1079500"/>
                <a:gridCol w="1692275"/>
              </a:tblGrid>
              <a:tr h="5181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Высказывания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записи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Логические выражения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3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Идет дождь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Ложь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ОСАДКИ = 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“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дождь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Давление больше 745 мм рт. ст.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Истина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ДАВЛЕНИЕ 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 74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3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Влажность не 100 %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Ложь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ВЛАЖНОСТЬ 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&lt;&gt; 100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398" name="Text Box 133"/>
          <p:cNvSpPr txBox="1">
            <a:spLocks noChangeArrowheads="1"/>
          </p:cNvSpPr>
          <p:nvPr/>
        </p:nvSpPr>
        <p:spPr bwMode="auto">
          <a:xfrm>
            <a:off x="6767513" y="1776413"/>
            <a:ext cx="2160587" cy="100488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altLang="ru-RU" sz="1200"/>
              <a:t>Вывести даты и влажность, соответствующие тем дням, когда атмосферное давление было выше 745 мм рт. ст.</a:t>
            </a:r>
          </a:p>
        </p:txBody>
      </p:sp>
      <p:sp>
        <p:nvSpPr>
          <p:cNvPr id="13399" name="Line 134"/>
          <p:cNvSpPr>
            <a:spLocks noChangeShapeType="1"/>
          </p:cNvSpPr>
          <p:nvPr/>
        </p:nvSpPr>
        <p:spPr bwMode="auto">
          <a:xfrm>
            <a:off x="8172450" y="2781300"/>
            <a:ext cx="0" cy="3238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400" name="Text Box 135"/>
          <p:cNvSpPr txBox="1">
            <a:spLocks noChangeArrowheads="1"/>
          </p:cNvSpPr>
          <p:nvPr/>
        </p:nvSpPr>
        <p:spPr bwMode="auto">
          <a:xfrm>
            <a:off x="2411413" y="3105150"/>
            <a:ext cx="6475412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/>
              <a:t>. </a:t>
            </a:r>
            <a:r>
              <a:rPr lang="ru-RU" altLang="ru-RU" sz="2000" b="1">
                <a:solidFill>
                  <a:srgbClr val="FF6600"/>
                </a:solidFill>
              </a:rPr>
              <a:t>выбрать</a:t>
            </a:r>
            <a:r>
              <a:rPr lang="ru-RU" altLang="ru-RU" sz="2000"/>
              <a:t> ДЕНЬ</a:t>
            </a:r>
            <a:r>
              <a:rPr lang="ru-RU" altLang="ru-RU" sz="2000" b="1"/>
              <a:t>,</a:t>
            </a:r>
            <a:r>
              <a:rPr lang="ru-RU" altLang="ru-RU" sz="2000"/>
              <a:t> ВЛАЖНОСТЬ  </a:t>
            </a:r>
            <a:r>
              <a:rPr lang="ru-RU" altLang="ru-RU" sz="2000" b="1">
                <a:solidFill>
                  <a:srgbClr val="FF6600"/>
                </a:solidFill>
              </a:rPr>
              <a:t>где </a:t>
            </a:r>
            <a:r>
              <a:rPr lang="ru-RU" altLang="ru-RU" sz="2000"/>
              <a:t> ДАВЛЕНИЕ </a:t>
            </a:r>
            <a:r>
              <a:rPr lang="en-US" altLang="ru-RU" sz="2000"/>
              <a:t>&gt;</a:t>
            </a:r>
            <a:r>
              <a:rPr lang="ru-RU" altLang="ru-RU" sz="2000"/>
              <a:t> 745</a:t>
            </a:r>
          </a:p>
        </p:txBody>
      </p:sp>
      <p:sp>
        <p:nvSpPr>
          <p:cNvPr id="13401" name="Line 136"/>
          <p:cNvSpPr>
            <a:spLocks noChangeShapeType="1"/>
          </p:cNvSpPr>
          <p:nvPr/>
        </p:nvSpPr>
        <p:spPr bwMode="auto">
          <a:xfrm>
            <a:off x="8172450" y="3465513"/>
            <a:ext cx="0" cy="39528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5294" name="Group 174"/>
          <p:cNvGraphicFramePr>
            <a:graphicFrameLocks noGrp="1"/>
          </p:cNvGraphicFramePr>
          <p:nvPr/>
        </p:nvGraphicFramePr>
        <p:xfrm>
          <a:off x="287338" y="4005263"/>
          <a:ext cx="2339975" cy="1125846"/>
        </p:xfrm>
        <a:graphic>
          <a:graphicData uri="http://schemas.openxmlformats.org/drawingml/2006/table">
            <a:tbl>
              <a:tblPr/>
              <a:tblGrid>
                <a:gridCol w="1044575"/>
                <a:gridCol w="1295400"/>
              </a:tblGrid>
              <a:tr h="3030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ДЕНЬ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ВЛАЖНОСТЬ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4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15.03.04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16.03.04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19.03.04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3419" name="Line 164"/>
          <p:cNvSpPr>
            <a:spLocks noChangeShapeType="1"/>
          </p:cNvSpPr>
          <p:nvPr/>
        </p:nvSpPr>
        <p:spPr bwMode="auto">
          <a:xfrm rot="5400000">
            <a:off x="2897188" y="4203700"/>
            <a:ext cx="0" cy="5397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4339" name="Rectangle 3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675688" y="73025"/>
            <a:ext cx="395287" cy="368300"/>
          </a:xfrm>
          <a:prstGeom prst="rect">
            <a:avLst/>
          </a:prstGeom>
          <a:solidFill>
            <a:srgbClr val="FF9966"/>
          </a:solidFill>
          <a:ln w="57150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altLang="ru-RU" sz="2000" b="1">
                <a:solidFill>
                  <a:schemeClr val="bg1"/>
                </a:solidFill>
                <a:sym typeface="Webdings" pitchFamily="18" charset="2"/>
              </a:rPr>
              <a:t>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60338" y="55563"/>
            <a:ext cx="840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>
                <a:solidFill>
                  <a:srgbClr val="006699"/>
                </a:solidFill>
              </a:rPr>
              <a:t>УСЛОВИЯ  ВЫБОРА  И  ПРОСТЫЕ  ЛОГИЧЕСКИЕ  ВЫРАЖЕНИЯ</a:t>
            </a:r>
          </a:p>
        </p:txBody>
      </p:sp>
      <p:graphicFrame>
        <p:nvGraphicFramePr>
          <p:cNvPr id="6310" name="Group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254752"/>
              </p:ext>
            </p:extLst>
          </p:nvPr>
        </p:nvGraphicFramePr>
        <p:xfrm>
          <a:off x="3168650" y="3824288"/>
          <a:ext cx="5759450" cy="2773363"/>
        </p:xfrm>
        <a:graphic>
          <a:graphicData uri="http://schemas.openxmlformats.org/drawingml/2006/table">
            <a:tbl>
              <a:tblPr/>
              <a:tblGrid>
                <a:gridCol w="1187450"/>
                <a:gridCol w="792163"/>
                <a:gridCol w="792162"/>
                <a:gridCol w="684213"/>
                <a:gridCol w="755650"/>
                <a:gridCol w="828675"/>
                <a:gridCol w="719137"/>
              </a:tblGrid>
              <a:tr h="454025">
                <a:tc grid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База данных  «Успеваемость»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УЧЕНИК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РУССКИЙ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АЛГЕБРА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ХИМИЯ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ФИЗИКА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ИСТОРИЯ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МУЗЫКА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65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Аликин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Петр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63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Ботов Иван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</a:tr>
              <a:tr h="463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Волков Илья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63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Галкина Нина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sp>
        <p:nvSpPr>
          <p:cNvPr id="14393" name="Rectangle 11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0825" y="728663"/>
            <a:ext cx="2833688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Домашняя библиотека</a:t>
            </a:r>
          </a:p>
        </p:txBody>
      </p:sp>
      <p:sp>
        <p:nvSpPr>
          <p:cNvPr id="14394" name="Rectangle 11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19463" y="728663"/>
            <a:ext cx="118268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Погода</a:t>
            </a:r>
          </a:p>
        </p:txBody>
      </p:sp>
      <p:sp>
        <p:nvSpPr>
          <p:cNvPr id="14395" name="Rectangle 1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6907213" y="728663"/>
            <a:ext cx="19859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Факультативы </a:t>
            </a:r>
          </a:p>
        </p:txBody>
      </p:sp>
      <p:sp>
        <p:nvSpPr>
          <p:cNvPr id="14396" name="Line 121"/>
          <p:cNvSpPr>
            <a:spLocks noChangeShapeType="1"/>
          </p:cNvSpPr>
          <p:nvPr/>
        </p:nvSpPr>
        <p:spPr bwMode="auto">
          <a:xfrm>
            <a:off x="1692275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7" name="Line 122"/>
          <p:cNvSpPr>
            <a:spLocks noChangeShapeType="1"/>
          </p:cNvSpPr>
          <p:nvPr/>
        </p:nvSpPr>
        <p:spPr bwMode="auto">
          <a:xfrm>
            <a:off x="39243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8" name="Line 123"/>
          <p:cNvSpPr>
            <a:spLocks noChangeShapeType="1"/>
          </p:cNvSpPr>
          <p:nvPr/>
        </p:nvSpPr>
        <p:spPr bwMode="auto">
          <a:xfrm>
            <a:off x="56515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99" name="Line 124"/>
          <p:cNvSpPr>
            <a:spLocks noChangeShapeType="1"/>
          </p:cNvSpPr>
          <p:nvPr/>
        </p:nvSpPr>
        <p:spPr bwMode="auto">
          <a:xfrm>
            <a:off x="7885113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00" name="Rectangle 119"/>
          <p:cNvSpPr>
            <a:spLocks noChangeArrowheads="1"/>
          </p:cNvSpPr>
          <p:nvPr/>
        </p:nvSpPr>
        <p:spPr bwMode="auto">
          <a:xfrm>
            <a:off x="4735513" y="728663"/>
            <a:ext cx="1985962" cy="360362"/>
          </a:xfrm>
          <a:prstGeom prst="rect">
            <a:avLst/>
          </a:prstGeom>
          <a:solidFill>
            <a:srgbClr val="FFFFCC"/>
          </a:solidFill>
          <a:ln w="38100">
            <a:solidFill>
              <a:srgbClr val="FF66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FF6600"/>
                </a:solidFill>
              </a:rPr>
              <a:t>Успеваемость</a:t>
            </a:r>
          </a:p>
        </p:txBody>
      </p:sp>
      <p:graphicFrame>
        <p:nvGraphicFramePr>
          <p:cNvPr id="6273" name="Group 129"/>
          <p:cNvGraphicFramePr>
            <a:graphicFrameLocks noGrp="1"/>
          </p:cNvGraphicFramePr>
          <p:nvPr/>
        </p:nvGraphicFramePr>
        <p:xfrm>
          <a:off x="250825" y="1412875"/>
          <a:ext cx="6300788" cy="1370013"/>
        </p:xfrm>
        <a:graphic>
          <a:graphicData uri="http://schemas.openxmlformats.org/drawingml/2006/table">
            <a:tbl>
              <a:tblPr/>
              <a:tblGrid>
                <a:gridCol w="2557463"/>
                <a:gridCol w="971550"/>
                <a:gridCol w="1079500"/>
                <a:gridCol w="1692275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Высказывания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записи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Логические выражения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Оценка по физике – 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Истина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ФИЗИКА =5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Оценка по химии выше 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Ложь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ХИМИЯ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&gt;3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Оценка по алгебре ниже 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Истина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АЛГЕБРА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&lt;5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4428" name="Text Box 156"/>
          <p:cNvSpPr txBox="1">
            <a:spLocks noChangeArrowheads="1"/>
          </p:cNvSpPr>
          <p:nvPr/>
        </p:nvSpPr>
        <p:spPr bwMode="auto">
          <a:xfrm>
            <a:off x="6767513" y="1755775"/>
            <a:ext cx="2160587" cy="1004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altLang="ru-RU" sz="1200"/>
              <a:t>Требуется вывести список учеников, у которых сумма баллов по гуманитарным предметам больше, чем по естественным</a:t>
            </a:r>
          </a:p>
        </p:txBody>
      </p:sp>
      <p:sp>
        <p:nvSpPr>
          <p:cNvPr id="14429" name="Line 157"/>
          <p:cNvSpPr>
            <a:spLocks noChangeShapeType="1"/>
          </p:cNvSpPr>
          <p:nvPr/>
        </p:nvSpPr>
        <p:spPr bwMode="auto">
          <a:xfrm>
            <a:off x="8172450" y="2760663"/>
            <a:ext cx="0" cy="3238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0" name="Text Box 158"/>
          <p:cNvSpPr txBox="1">
            <a:spLocks noChangeArrowheads="1"/>
          </p:cNvSpPr>
          <p:nvPr/>
        </p:nvSpPr>
        <p:spPr bwMode="auto">
          <a:xfrm>
            <a:off x="684213" y="3084513"/>
            <a:ext cx="8202612" cy="4000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/>
              <a:t>. </a:t>
            </a:r>
            <a:r>
              <a:rPr lang="ru-RU" altLang="ru-RU" sz="2000" b="1">
                <a:solidFill>
                  <a:srgbClr val="FF6600"/>
                </a:solidFill>
              </a:rPr>
              <a:t>выбрать</a:t>
            </a:r>
            <a:r>
              <a:rPr lang="ru-RU" altLang="ru-RU" sz="2000"/>
              <a:t> </a:t>
            </a:r>
            <a:r>
              <a:rPr lang="ru-RU" altLang="ru-RU" sz="1400">
                <a:latin typeface="Arial Narrow" pitchFamily="34" charset="0"/>
              </a:rPr>
              <a:t>УЧЕНИК</a:t>
            </a:r>
            <a:r>
              <a:rPr lang="ru-RU" altLang="ru-RU" sz="2000"/>
              <a:t>  </a:t>
            </a:r>
            <a:r>
              <a:rPr lang="ru-RU" altLang="ru-RU" sz="2000" b="1">
                <a:solidFill>
                  <a:srgbClr val="FF6600"/>
                </a:solidFill>
              </a:rPr>
              <a:t>где </a:t>
            </a:r>
            <a:r>
              <a:rPr lang="ru-RU" altLang="ru-RU" sz="2000"/>
              <a:t> </a:t>
            </a:r>
            <a:r>
              <a:rPr lang="ru-RU" altLang="ru-RU" sz="1400">
                <a:latin typeface="Arial Narrow" pitchFamily="34" charset="0"/>
              </a:rPr>
              <a:t>РУССКИЙ + ИСТОРИЯ + МУЗЫКА </a:t>
            </a:r>
            <a:r>
              <a:rPr lang="en-US" altLang="ru-RU" sz="1400">
                <a:latin typeface="Arial Narrow" pitchFamily="34" charset="0"/>
              </a:rPr>
              <a:t>&gt;</a:t>
            </a:r>
            <a:r>
              <a:rPr lang="ru-RU" altLang="ru-RU" sz="1400">
                <a:latin typeface="Arial Narrow" pitchFamily="34" charset="0"/>
              </a:rPr>
              <a:t> АЛГЕБРА + ХИМИЯ + МУЗЫКА</a:t>
            </a:r>
          </a:p>
        </p:txBody>
      </p:sp>
      <p:sp>
        <p:nvSpPr>
          <p:cNvPr id="14431" name="Line 159"/>
          <p:cNvSpPr>
            <a:spLocks noChangeShapeType="1"/>
          </p:cNvSpPr>
          <p:nvPr/>
        </p:nvSpPr>
        <p:spPr bwMode="auto">
          <a:xfrm>
            <a:off x="8172450" y="3444875"/>
            <a:ext cx="0" cy="3952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432" name="Text Box 163"/>
          <p:cNvSpPr txBox="1">
            <a:spLocks noChangeArrowheads="1"/>
          </p:cNvSpPr>
          <p:nvPr/>
        </p:nvSpPr>
        <p:spPr bwMode="auto">
          <a:xfrm>
            <a:off x="968375" y="4184650"/>
            <a:ext cx="1725613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/>
              <a:t>Ботов Иван</a:t>
            </a:r>
          </a:p>
          <a:p>
            <a:r>
              <a:rPr lang="ru-RU" altLang="ru-RU" sz="2000"/>
              <a:t>Галкина Нина</a:t>
            </a:r>
          </a:p>
        </p:txBody>
      </p:sp>
      <p:sp>
        <p:nvSpPr>
          <p:cNvPr id="14433" name="Line 164"/>
          <p:cNvSpPr>
            <a:spLocks noChangeShapeType="1"/>
          </p:cNvSpPr>
          <p:nvPr/>
        </p:nvSpPr>
        <p:spPr bwMode="auto">
          <a:xfrm rot="5400000">
            <a:off x="2897188" y="4203700"/>
            <a:ext cx="0" cy="5397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549275"/>
            <a:ext cx="9144000" cy="6308725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ru-RU" altLang="ru-RU"/>
          </a:p>
        </p:txBody>
      </p:sp>
      <p:sp>
        <p:nvSpPr>
          <p:cNvPr id="15363" name="Rectangle 3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8675688" y="73025"/>
            <a:ext cx="395287" cy="368300"/>
          </a:xfrm>
          <a:prstGeom prst="rect">
            <a:avLst/>
          </a:prstGeom>
          <a:solidFill>
            <a:srgbClr val="FF9966"/>
          </a:solidFill>
          <a:ln w="57150">
            <a:solidFill>
              <a:srgbClr val="FF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altLang="ru-RU" sz="2000" b="1">
                <a:solidFill>
                  <a:schemeClr val="bg1"/>
                </a:solidFill>
                <a:sym typeface="Webdings" pitchFamily="18" charset="2"/>
              </a:rPr>
              <a:t>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60338" y="55563"/>
            <a:ext cx="840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2000" b="1">
                <a:solidFill>
                  <a:srgbClr val="006699"/>
                </a:solidFill>
              </a:rPr>
              <a:t>УСЛОВИЯ  ВЫБОРА  И  ПРОСТЫЕ  ЛОГИЧЕСКИЕ  ВЫРАЖЕНИЯ</a:t>
            </a:r>
          </a:p>
        </p:txBody>
      </p:sp>
      <p:graphicFrame>
        <p:nvGraphicFramePr>
          <p:cNvPr id="7300" name="Group 132"/>
          <p:cNvGraphicFramePr>
            <a:graphicFrameLocks noGrp="1"/>
          </p:cNvGraphicFramePr>
          <p:nvPr/>
        </p:nvGraphicFramePr>
        <p:xfrm>
          <a:off x="3167063" y="3824288"/>
          <a:ext cx="5761037" cy="2773364"/>
        </p:xfrm>
        <a:graphic>
          <a:graphicData uri="http://schemas.openxmlformats.org/drawingml/2006/table">
            <a:tbl>
              <a:tblPr/>
              <a:tblGrid>
                <a:gridCol w="1558925"/>
                <a:gridCol w="1312862"/>
                <a:gridCol w="1890713"/>
                <a:gridCol w="998537"/>
              </a:tblGrid>
              <a:tr h="461963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База данных  «Факультативы»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ФАМИЛИЯ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ГЕОЛОГИЯ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ЦВЕТОВОДСТВО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ТАНЦЫ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635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Русанов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Семенов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Зотова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</a:tr>
              <a:tr h="46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Шляпина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9E0FF"/>
                    </a:solidFill>
                  </a:tcPr>
                </a:tc>
              </a:tr>
            </a:tbl>
          </a:graphicData>
        </a:graphic>
      </p:graphicFrame>
      <p:sp>
        <p:nvSpPr>
          <p:cNvPr id="15399" name="Rectangle 7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250825" y="728663"/>
            <a:ext cx="2833688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Домашняя библиотека</a:t>
            </a:r>
          </a:p>
        </p:txBody>
      </p:sp>
      <p:sp>
        <p:nvSpPr>
          <p:cNvPr id="15400" name="Rectangle 80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3319463" y="728663"/>
            <a:ext cx="1182687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Погода</a:t>
            </a:r>
          </a:p>
        </p:txBody>
      </p:sp>
      <p:sp>
        <p:nvSpPr>
          <p:cNvPr id="15401" name="Rectangle 8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735513" y="728663"/>
            <a:ext cx="1985962" cy="3603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400"/>
              <a:t>Успеваемость</a:t>
            </a:r>
          </a:p>
        </p:txBody>
      </p:sp>
      <p:sp>
        <p:nvSpPr>
          <p:cNvPr id="15402" name="Line 83"/>
          <p:cNvSpPr>
            <a:spLocks noChangeShapeType="1"/>
          </p:cNvSpPr>
          <p:nvPr/>
        </p:nvSpPr>
        <p:spPr bwMode="auto">
          <a:xfrm>
            <a:off x="1692275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3" name="Line 84"/>
          <p:cNvSpPr>
            <a:spLocks noChangeShapeType="1"/>
          </p:cNvSpPr>
          <p:nvPr/>
        </p:nvSpPr>
        <p:spPr bwMode="auto">
          <a:xfrm>
            <a:off x="39243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4" name="Line 85"/>
          <p:cNvSpPr>
            <a:spLocks noChangeShapeType="1"/>
          </p:cNvSpPr>
          <p:nvPr/>
        </p:nvSpPr>
        <p:spPr bwMode="auto">
          <a:xfrm>
            <a:off x="5651500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5" name="Line 86"/>
          <p:cNvSpPr>
            <a:spLocks noChangeShapeType="1"/>
          </p:cNvSpPr>
          <p:nvPr/>
        </p:nvSpPr>
        <p:spPr bwMode="auto">
          <a:xfrm>
            <a:off x="7885113" y="549275"/>
            <a:ext cx="0" cy="17938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06" name="Rectangle 82"/>
          <p:cNvSpPr>
            <a:spLocks noChangeArrowheads="1"/>
          </p:cNvSpPr>
          <p:nvPr/>
        </p:nvSpPr>
        <p:spPr bwMode="auto">
          <a:xfrm>
            <a:off x="6907213" y="728663"/>
            <a:ext cx="1985962" cy="360362"/>
          </a:xfrm>
          <a:prstGeom prst="rect">
            <a:avLst/>
          </a:prstGeom>
          <a:solidFill>
            <a:srgbClr val="FFFFCC"/>
          </a:solidFill>
          <a:ln w="38100">
            <a:solidFill>
              <a:srgbClr val="FF6600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1600" b="1">
                <a:solidFill>
                  <a:srgbClr val="FF6600"/>
                </a:solidFill>
              </a:rPr>
              <a:t>Факультативы </a:t>
            </a:r>
          </a:p>
        </p:txBody>
      </p:sp>
      <p:graphicFrame>
        <p:nvGraphicFramePr>
          <p:cNvPr id="7295" name="Group 127"/>
          <p:cNvGraphicFramePr>
            <a:graphicFrameLocks noGrp="1"/>
          </p:cNvGraphicFramePr>
          <p:nvPr/>
        </p:nvGraphicFramePr>
        <p:xfrm>
          <a:off x="250825" y="1397000"/>
          <a:ext cx="6373813" cy="1370013"/>
        </p:xfrm>
        <a:graphic>
          <a:graphicData uri="http://schemas.openxmlformats.org/drawingml/2006/table">
            <a:tbl>
              <a:tblPr/>
              <a:tblGrid>
                <a:gridCol w="2700338"/>
                <a:gridCol w="828675"/>
                <a:gridCol w="1008062"/>
                <a:gridCol w="1836738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Высказывания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№ записи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Логические выражения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Фамилия ученика - Русанов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Истина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ФАМИЛИЯ = 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“</a:t>
                      </a: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Русанов</a:t>
                      </a:r>
                      <a:r>
                        <a:rPr kumimoji="0" lang="en-US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</a:t>
                      </a:r>
                      <a:endParaRPr kumimoji="0" lang="ru-RU" alt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03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Ученик занимается цветоводством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Ложь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ЦВЕТОВОДСТВО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Ученик занимается танцами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Истина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ТАНЦЫ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5434" name="Text Box 117"/>
          <p:cNvSpPr txBox="1">
            <a:spLocks noChangeArrowheads="1"/>
          </p:cNvSpPr>
          <p:nvPr/>
        </p:nvSpPr>
        <p:spPr bwMode="auto">
          <a:xfrm>
            <a:off x="6732588" y="2105025"/>
            <a:ext cx="2160587" cy="6397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/>
            <a:r>
              <a:rPr lang="ru-RU" altLang="ru-RU" sz="1200"/>
              <a:t>Требуется вывести список фамилий всех учеников, посещающих танцы</a:t>
            </a:r>
          </a:p>
        </p:txBody>
      </p:sp>
      <p:sp>
        <p:nvSpPr>
          <p:cNvPr id="15435" name="Line 118"/>
          <p:cNvSpPr>
            <a:spLocks noChangeShapeType="1"/>
          </p:cNvSpPr>
          <p:nvPr/>
        </p:nvSpPr>
        <p:spPr bwMode="auto">
          <a:xfrm>
            <a:off x="8137525" y="2744788"/>
            <a:ext cx="0" cy="32385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36" name="Text Box 119"/>
          <p:cNvSpPr txBox="1">
            <a:spLocks noChangeArrowheads="1"/>
          </p:cNvSpPr>
          <p:nvPr/>
        </p:nvSpPr>
        <p:spPr bwMode="auto">
          <a:xfrm>
            <a:off x="3203575" y="3068638"/>
            <a:ext cx="5648325" cy="4619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b="1"/>
              <a:t>. </a:t>
            </a:r>
            <a:r>
              <a:rPr lang="ru-RU" altLang="ru-RU" b="1">
                <a:solidFill>
                  <a:srgbClr val="FF6600"/>
                </a:solidFill>
              </a:rPr>
              <a:t>выбрать</a:t>
            </a:r>
            <a:r>
              <a:rPr lang="ru-RU" altLang="ru-RU"/>
              <a:t> </a:t>
            </a:r>
            <a:r>
              <a:rPr lang="ru-RU" altLang="ru-RU" sz="1600"/>
              <a:t>ФАМИЛИЯ</a:t>
            </a:r>
            <a:r>
              <a:rPr lang="ru-RU" altLang="ru-RU"/>
              <a:t>  </a:t>
            </a:r>
            <a:r>
              <a:rPr lang="ru-RU" altLang="ru-RU" b="1">
                <a:solidFill>
                  <a:srgbClr val="FF6600"/>
                </a:solidFill>
              </a:rPr>
              <a:t>где </a:t>
            </a:r>
            <a:r>
              <a:rPr lang="ru-RU" altLang="ru-RU"/>
              <a:t> </a:t>
            </a:r>
            <a:r>
              <a:rPr lang="ru-RU" altLang="ru-RU" sz="1600"/>
              <a:t>ТАНЦЫ</a:t>
            </a:r>
          </a:p>
        </p:txBody>
      </p:sp>
      <p:sp>
        <p:nvSpPr>
          <p:cNvPr id="15437" name="Line 120"/>
          <p:cNvSpPr>
            <a:spLocks noChangeShapeType="1"/>
          </p:cNvSpPr>
          <p:nvPr/>
        </p:nvSpPr>
        <p:spPr bwMode="auto">
          <a:xfrm>
            <a:off x="8137525" y="3429000"/>
            <a:ext cx="0" cy="39528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438" name="Line 133"/>
          <p:cNvSpPr>
            <a:spLocks noChangeShapeType="1"/>
          </p:cNvSpPr>
          <p:nvPr/>
        </p:nvSpPr>
        <p:spPr bwMode="auto">
          <a:xfrm rot="5400000">
            <a:off x="2897188" y="4203700"/>
            <a:ext cx="0" cy="5397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321" name="Group 153"/>
          <p:cNvGraphicFramePr>
            <a:graphicFrameLocks noGrp="1"/>
          </p:cNvGraphicFramePr>
          <p:nvPr/>
        </p:nvGraphicFramePr>
        <p:xfrm>
          <a:off x="1331913" y="4035425"/>
          <a:ext cx="1295400" cy="1125846"/>
        </p:xfrm>
        <a:graphic>
          <a:graphicData uri="http://schemas.openxmlformats.org/drawingml/2006/table">
            <a:tbl>
              <a:tblPr/>
              <a:tblGrid>
                <a:gridCol w="1295400"/>
              </a:tblGrid>
              <a:tr h="3030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ФАМИЛИЯ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274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Русанов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Зотова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41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Шляпина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694" marB="4569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722313" y="115888"/>
            <a:ext cx="7772400" cy="936625"/>
          </a:xfrm>
        </p:spPr>
        <p:txBody>
          <a:bodyPr/>
          <a:lstStyle/>
          <a:p>
            <a:r>
              <a:rPr lang="ru-RU" altLang="ru-RU" smtClean="0"/>
              <a:t>ЗАДАНИЕ </a:t>
            </a:r>
          </a:p>
        </p:txBody>
      </p:sp>
      <p:sp>
        <p:nvSpPr>
          <p:cNvPr id="16387" name="Rectangle 1"/>
          <p:cNvSpPr>
            <a:spLocks noChangeArrowheads="1"/>
          </p:cNvSpPr>
          <p:nvPr/>
        </p:nvSpPr>
        <p:spPr bwMode="auto">
          <a:xfrm>
            <a:off x="77788" y="1052513"/>
            <a:ext cx="8856662" cy="267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>
                <a:ea typeface="Times New Roman" pitchFamily="18" charset="0"/>
                <a:cs typeface="Verdana" pitchFamily="34" charset="0"/>
              </a:rPr>
              <a:t>Дана таблица БД «Расписание поездов»:</a:t>
            </a:r>
          </a:p>
          <a:p>
            <a:r>
              <a:rPr lang="ru-RU" altLang="ru-RU">
                <a:ea typeface="Times New Roman" pitchFamily="18" charset="0"/>
                <a:cs typeface="Verdana" pitchFamily="34" charset="0"/>
              </a:rPr>
              <a:t>Какие поезда будут соответствовать следующим запросам:</a:t>
            </a:r>
            <a:endParaRPr lang="ru-RU" altLang="ru-RU"/>
          </a:p>
          <a:p>
            <a:r>
              <a:rPr lang="ru-RU" altLang="ru-RU">
                <a:cs typeface="Times New Roman" pitchFamily="18" charset="0"/>
              </a:rPr>
              <a:t>а) стоянка &lt; 30</a:t>
            </a:r>
            <a:endParaRPr lang="ru-RU" altLang="ru-RU"/>
          </a:p>
          <a:p>
            <a:r>
              <a:rPr lang="ru-RU" altLang="ru-RU">
                <a:cs typeface="Times New Roman" pitchFamily="18" charset="0"/>
              </a:rPr>
              <a:t>б) куда = ”Москва”</a:t>
            </a:r>
            <a:endParaRPr lang="ru-RU" altLang="ru-RU"/>
          </a:p>
          <a:p>
            <a:r>
              <a:rPr lang="ru-RU" altLang="ru-RU">
                <a:cs typeface="Times New Roman" pitchFamily="18" charset="0"/>
              </a:rPr>
              <a:t>в) откуда= «Н.Тагил»</a:t>
            </a:r>
            <a:endParaRPr lang="ru-RU" altLang="ru-RU"/>
          </a:p>
          <a:p>
            <a:r>
              <a:rPr lang="ru-RU" altLang="ru-RU">
                <a:cs typeface="Times New Roman" pitchFamily="18" charset="0"/>
              </a:rPr>
              <a:t>г) время прибытия &gt;12:00</a:t>
            </a:r>
          </a:p>
          <a:p>
            <a:r>
              <a:rPr lang="ru-RU" altLang="ru-RU">
                <a:cs typeface="Times New Roman" pitchFamily="18" charset="0"/>
              </a:rPr>
              <a:t>д) время отправления =05</a:t>
            </a:r>
            <a:r>
              <a:rPr lang="en-US" altLang="ru-RU">
                <a:cs typeface="Times New Roman" pitchFamily="18" charset="0"/>
              </a:rPr>
              <a:t>:43</a:t>
            </a:r>
            <a:r>
              <a:rPr lang="ru-RU" altLang="ru-RU"/>
              <a:t>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0825" y="4076700"/>
          <a:ext cx="8642350" cy="1951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8274"/>
                <a:gridCol w="1584431"/>
                <a:gridCol w="1656450"/>
                <a:gridCol w="1728470"/>
                <a:gridCol w="1454095"/>
                <a:gridCol w="1210630"/>
              </a:tblGrid>
              <a:tr h="48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№ поезда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Откуда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Куда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время прибытия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время отправления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стоянка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Тюмень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С.-Петербург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23:25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00:08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339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Чита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03:09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03:32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285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Серов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05:10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05:43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Н.Тагил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05:10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05:43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265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Н.Тагил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Симферополь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19:11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19:45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Свердловск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Брест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23:35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23:58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91" marR="6859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84213" y="188913"/>
            <a:ext cx="7772400" cy="936625"/>
          </a:xfrm>
        </p:spPr>
        <p:txBody>
          <a:bodyPr/>
          <a:lstStyle/>
          <a:p>
            <a:r>
              <a:rPr lang="ru-RU" altLang="ru-RU" smtClean="0"/>
              <a:t>ЗАДАНИЕ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1125538"/>
            <a:ext cx="8928100" cy="37433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2800" dirty="0" smtClean="0"/>
              <a:t>Для БД </a:t>
            </a:r>
            <a:r>
              <a:rPr lang="ru-RU" sz="2800" b="1" dirty="0" smtClean="0"/>
              <a:t>«Расписание поездов»</a:t>
            </a:r>
            <a:r>
              <a:rPr lang="ru-RU" sz="2800" dirty="0" smtClean="0"/>
              <a:t> составьте </a:t>
            </a:r>
            <a:r>
              <a:rPr lang="ru-RU" sz="2800" b="1" dirty="0" smtClean="0"/>
              <a:t>запросы</a:t>
            </a:r>
            <a:r>
              <a:rPr lang="ru-RU" sz="2800" dirty="0" smtClean="0"/>
              <a:t>, с помощью которых можно вывести информацию о поездах</a:t>
            </a:r>
          </a:p>
          <a:p>
            <a:pPr marL="176213" indent="0">
              <a:buFontTx/>
              <a:buNone/>
              <a:defRPr/>
            </a:pPr>
            <a:r>
              <a:rPr lang="ru-RU" sz="2800" dirty="0" smtClean="0"/>
              <a:t>а) отправляющихся не позднее 6 утра,</a:t>
            </a:r>
          </a:p>
          <a:p>
            <a:pPr marL="176213" indent="0">
              <a:buFontTx/>
              <a:buNone/>
              <a:defRPr/>
            </a:pPr>
            <a:r>
              <a:rPr lang="ru-RU" sz="2800" dirty="0" smtClean="0"/>
              <a:t>б) имеющих стоянку более 30 минут</a:t>
            </a:r>
          </a:p>
          <a:p>
            <a:pPr marL="176213" indent="0">
              <a:buFontTx/>
              <a:buNone/>
              <a:defRPr/>
            </a:pPr>
            <a:r>
              <a:rPr lang="ru-RU" sz="2800" dirty="0" smtClean="0"/>
              <a:t>в) отправляющихся из Свердловска</a:t>
            </a:r>
          </a:p>
          <a:p>
            <a:pPr marL="176213" indent="0">
              <a:buFontTx/>
              <a:buNone/>
              <a:defRPr/>
            </a:pPr>
            <a:r>
              <a:rPr lang="ru-RU" sz="2800" dirty="0" smtClean="0"/>
              <a:t>г) конечный пункт назначения которых не Москва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8" y="4718050"/>
          <a:ext cx="8640762" cy="1951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8089"/>
                <a:gridCol w="1584140"/>
                <a:gridCol w="1656146"/>
                <a:gridCol w="1728152"/>
                <a:gridCol w="1453828"/>
                <a:gridCol w="1210407"/>
              </a:tblGrid>
              <a:tr h="487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№ поезда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Откуда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Куда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время прибытия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время отправления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стоянка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Тюмень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С.-Петербург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23:25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00:08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339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Чита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03:09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03:32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285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Серов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05:10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05:43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Н.Тагил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Москва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05:10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05:43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265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Н.Тагил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Симферополь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19:11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19:45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Свердловск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Брест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23:35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23:58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ЗАДАНИЯ стр. </a:t>
            </a:r>
            <a:r>
              <a:rPr lang="ru-RU" b="1" dirty="0" smtClean="0"/>
              <a:t>105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1981200"/>
            <a:ext cx="5038328" cy="4114800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/>
              <a:t>№ 6</a:t>
            </a:r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r>
              <a:rPr lang="ru-RU" sz="4400" dirty="0" smtClean="0"/>
              <a:t>№ 7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143001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Новая презентация">
  <a:themeElements>
    <a:clrScheme name="">
      <a:dk1>
        <a:srgbClr val="000000"/>
      </a:dk1>
      <a:lt1>
        <a:srgbClr val="DDDDDD"/>
      </a:lt1>
      <a:dk2>
        <a:srgbClr val="000000"/>
      </a:dk2>
      <a:lt2>
        <a:srgbClr val="808080"/>
      </a:lt2>
      <a:accent1>
        <a:srgbClr val="FFFFFF"/>
      </a:accent1>
      <a:accent2>
        <a:srgbClr val="00FF00"/>
      </a:accent2>
      <a:accent3>
        <a:srgbClr val="EBEBEB"/>
      </a:accent3>
      <a:accent4>
        <a:srgbClr val="000000"/>
      </a:accent4>
      <a:accent5>
        <a:srgbClr val="FFFFFF"/>
      </a:accent5>
      <a:accent6>
        <a:srgbClr val="00E700"/>
      </a:accent6>
      <a:hlink>
        <a:srgbClr val="FF3300"/>
      </a:hlink>
      <a:folHlink>
        <a:srgbClr val="0066FF"/>
      </a:folHlink>
    </a:clrScheme>
    <a:fontScheme name="Новая презентац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Новая презентаци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Новая презентация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Новая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Office\Шаблоны\Новая презентация.pot</Template>
  <TotalTime>3950</TotalTime>
  <Words>1035</Words>
  <Application>Microsoft Office PowerPoint</Application>
  <PresentationFormat>Экран (4:3)</PresentationFormat>
  <Paragraphs>440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Новая презентация</vt:lpstr>
      <vt:lpstr>Условия выбора и простые логические выражения</vt:lpstr>
      <vt:lpstr>План урока:</vt:lpstr>
      <vt:lpstr>Алгебра логики</vt:lpstr>
      <vt:lpstr>Проверка ДЗ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</vt:lpstr>
      <vt:lpstr>ЗАДАНИЕ </vt:lpstr>
      <vt:lpstr>ЗАДАНИЯ стр. 105</vt:lpstr>
    </vt:vector>
  </TitlesOfParts>
  <Company>None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WWW</dc:creator>
  <cp:lastModifiedBy>Strukov</cp:lastModifiedBy>
  <cp:revision>763</cp:revision>
  <dcterms:created xsi:type="dcterms:W3CDTF">2004-06-05T18:04:36Z</dcterms:created>
  <dcterms:modified xsi:type="dcterms:W3CDTF">2016-02-15T20:30:31Z</dcterms:modified>
</cp:coreProperties>
</file>