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8" r:id="rId3"/>
    <p:sldId id="262" r:id="rId4"/>
    <p:sldId id="260" r:id="rId5"/>
    <p:sldId id="259" r:id="rId6"/>
    <p:sldId id="261" r:id="rId7"/>
    <p:sldId id="263" r:id="rId8"/>
    <p:sldId id="257" r:id="rId9"/>
    <p:sldId id="266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99FFCC"/>
    <a:srgbClr val="990000"/>
    <a:srgbClr val="00CC00"/>
    <a:srgbClr val="0000FF"/>
    <a:srgbClr val="FF00FF"/>
    <a:srgbClr val="FF0066"/>
    <a:srgbClr val="FF5050"/>
    <a:srgbClr val="42B257"/>
    <a:srgbClr val="CC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4660"/>
  </p:normalViewPr>
  <p:slideViewPr>
    <p:cSldViewPr snapToGrid="0">
      <p:cViewPr>
        <p:scale>
          <a:sx n="120" d="100"/>
          <a:sy n="120" d="100"/>
        </p:scale>
        <p:origin x="-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2400" dirty="0" smtClean="0">
                <a:solidFill>
                  <a:srgbClr val="0000CC"/>
                </a:solidFill>
                <a:latin typeface="Arial Black" pitchFamily="34" charset="0"/>
              </a:rPr>
              <a:t>СТАТИСТИКА</a:t>
            </a:r>
          </a:p>
          <a:p>
            <a:pPr>
              <a:defRPr/>
            </a:pPr>
            <a:r>
              <a:rPr lang="ru-RU" sz="2400" dirty="0" smtClean="0">
                <a:solidFill>
                  <a:srgbClr val="993300"/>
                </a:solidFill>
                <a:latin typeface="Arial Black" pitchFamily="34" charset="0"/>
              </a:rPr>
              <a:t>наиболее</a:t>
            </a:r>
            <a:r>
              <a:rPr lang="ru-RU" sz="2400" baseline="0" dirty="0" smtClean="0">
                <a:solidFill>
                  <a:srgbClr val="993300"/>
                </a:solidFill>
                <a:latin typeface="Arial Black" pitchFamily="34" charset="0"/>
              </a:rPr>
              <a:t> посещаемые детьми сайты</a:t>
            </a:r>
            <a:endParaRPr lang="ru-RU" sz="2400" dirty="0">
              <a:solidFill>
                <a:srgbClr val="993300"/>
              </a:solidFill>
              <a:latin typeface="Arial Black" pitchFamily="34" charset="0"/>
            </a:endParaRPr>
          </a:p>
        </c:rich>
      </c:tx>
      <c:layout>
        <c:manualLayout>
          <c:xMode val="edge"/>
          <c:yMode val="edge"/>
          <c:x val="1.2501936127237651E-3"/>
          <c:y val="1.0173389808730662E-2"/>
        </c:manualLayout>
      </c:layout>
    </c:title>
    <c:plotArea>
      <c:layout>
        <c:manualLayout>
          <c:layoutTarget val="inner"/>
          <c:xMode val="edge"/>
          <c:yMode val="edge"/>
          <c:x val="0.16643395963171098"/>
          <c:y val="0.18980307111170872"/>
          <c:w val="0.54111419594365839"/>
          <c:h val="0.720336718375256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СТАТИСТИКА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Социальные сети</c:v>
                </c:pt>
                <c:pt idx="1">
                  <c:v>Интернет-магазины</c:v>
                </c:pt>
                <c:pt idx="2">
                  <c:v>Порносайты</c:v>
                </c:pt>
                <c:pt idx="3">
                  <c:v>Почта</c:v>
                </c:pt>
                <c:pt idx="4">
                  <c:v>Нелегальное ПО</c:v>
                </c:pt>
                <c:pt idx="5">
                  <c:v>Азартные игры, агрессивные сайты, наркотики, сквернословие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59</c:v>
                </c:pt>
                <c:pt idx="1">
                  <c:v>9.1</c:v>
                </c:pt>
                <c:pt idx="2">
                  <c:v>8.8000000000000007</c:v>
                </c:pt>
                <c:pt idx="3">
                  <c:v>5.7</c:v>
                </c:pt>
                <c:pt idx="4">
                  <c:v>3.4</c:v>
                </c:pt>
                <c:pt idx="5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Социальные сети</c:v>
                </c:pt>
                <c:pt idx="1">
                  <c:v>Интернет-магазины</c:v>
                </c:pt>
                <c:pt idx="2">
                  <c:v>Порносайты</c:v>
                </c:pt>
                <c:pt idx="3">
                  <c:v>Почта</c:v>
                </c:pt>
                <c:pt idx="4">
                  <c:v>Нелегальное ПО</c:v>
                </c:pt>
                <c:pt idx="5">
                  <c:v>Азартные игры, агрессивные сайты, наркотики, сквернословие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0266236600705756"/>
          <c:y val="0"/>
          <c:w val="0.28614731129623289"/>
          <c:h val="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E0E13-B01F-4269-8E20-698A6C7092FF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F51E7-1C95-4B38-BA68-016F63B57E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66842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30.08.2020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490" r="20825"/>
          <a:stretch/>
        </p:blipFill>
        <p:spPr>
          <a:xfrm>
            <a:off x="2" y="1"/>
            <a:ext cx="1909011" cy="6858001"/>
          </a:xfrm>
          <a:prstGeom prst="rect">
            <a:avLst/>
          </a:prstGeom>
        </p:spPr>
      </p:pic>
      <p:sp>
        <p:nvSpPr>
          <p:cNvPr id="28" name="Прямоугольник 27"/>
          <p:cNvSpPr/>
          <p:nvPr userDrawn="1"/>
        </p:nvSpPr>
        <p:spPr>
          <a:xfrm>
            <a:off x="1796716" y="1"/>
            <a:ext cx="7347282" cy="6858000"/>
          </a:xfrm>
          <a:prstGeom prst="rect">
            <a:avLst/>
          </a:prstGeom>
          <a:gradFill flip="none" rotWithShape="1">
            <a:gsLst>
              <a:gs pos="0">
                <a:srgbClr val="E0EDF5"/>
              </a:gs>
              <a:gs pos="46000">
                <a:srgbClr val="C8D8F6"/>
              </a:gs>
              <a:gs pos="100000">
                <a:srgbClr val="7088E3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9144000" cy="5152305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-2" y="5053263"/>
            <a:ext cx="9144000" cy="1804737"/>
          </a:xfrm>
          <a:prstGeom prst="rect">
            <a:avLst/>
          </a:prstGeom>
          <a:gradFill flip="none" rotWithShape="1">
            <a:gsLst>
              <a:gs pos="0">
                <a:srgbClr val="E0EDF5"/>
              </a:gs>
              <a:gs pos="46000">
                <a:srgbClr val="C8D8F6"/>
              </a:gs>
              <a:gs pos="100000">
                <a:srgbClr val="7088E3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0" y="5053263"/>
            <a:ext cx="9144000" cy="0"/>
          </a:xfrm>
          <a:prstGeom prst="line">
            <a:avLst/>
          </a:prstGeom>
          <a:ln w="1016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567559" y="4430111"/>
            <a:ext cx="7961586" cy="2191406"/>
          </a:xfrm>
          <a:prstGeom prst="ellipse">
            <a:avLst/>
          </a:prstGeom>
          <a:solidFill>
            <a:srgbClr val="3F4A83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26979" y="5707117"/>
            <a:ext cx="3310759" cy="701983"/>
          </a:xfrm>
        </p:spPr>
        <p:txBody>
          <a:bodyPr>
            <a:noAutofit/>
          </a:bodyPr>
          <a:lstStyle/>
          <a:p>
            <a:r>
              <a:rPr lang="en-US" sz="16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31.08.</a:t>
            </a:r>
            <a:r>
              <a:rPr lang="ru-RU" sz="16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2020</a:t>
            </a:r>
          </a:p>
          <a:p>
            <a:r>
              <a:rPr lang="ru-RU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педагог-психолог Шин Л. Ю.</a:t>
            </a:r>
            <a:endParaRPr lang="ru-RU" sz="1600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1959" y="4319750"/>
            <a:ext cx="6258910" cy="134007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BancoDi" panose="04000405000000000000" pitchFamily="82" charset="0"/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  <a:latin typeface="Arial Black" pitchFamily="34" charset="0"/>
              </a:rPr>
              <a:t>Опасные </a:t>
            </a:r>
            <a:r>
              <a:rPr lang="ru-RU" sz="2400" b="1" dirty="0" err="1" smtClean="0">
                <a:solidFill>
                  <a:srgbClr val="FFFF00"/>
                </a:solidFill>
                <a:latin typeface="Arial Black" pitchFamily="34" charset="0"/>
              </a:rPr>
              <a:t>интернет-сообщества</a:t>
            </a:r>
            <a:r>
              <a:rPr lang="ru-RU" sz="2400" b="1" dirty="0" smtClean="0">
                <a:solidFill>
                  <a:srgbClr val="FFFF00"/>
                </a:solidFill>
                <a:latin typeface="Arial Black" pitchFamily="34" charset="0"/>
              </a:rPr>
              <a:t>: как защитить детей и подростков</a:t>
            </a:r>
            <a:endParaRPr lang="ru-RU" sz="24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394491" y="1113183"/>
            <a:ext cx="4051385" cy="4783120"/>
          </a:xfrm>
          <a:prstGeom prst="ellipse">
            <a:avLst/>
          </a:prstGeom>
          <a:noFill/>
          <a:ln w="9">
            <a:solidFill>
              <a:srgbClr val="40937D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auto">
          <a:xfrm>
            <a:off x="3698627" y="914556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3430613" y="5498412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4310949" y="439670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7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374010" y="200418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4525303" y="3208322"/>
            <a:ext cx="508888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9"/>
          <p:cNvSpPr>
            <a:spLocks noChangeArrowheads="1"/>
          </p:cNvSpPr>
          <p:nvPr/>
        </p:nvSpPr>
        <p:spPr bwMode="auto">
          <a:xfrm>
            <a:off x="4280133" y="548884"/>
            <a:ext cx="4619296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2563" indent="-182563"/>
            <a:r>
              <a:rPr lang="ru-RU" sz="2000" b="1" dirty="0" err="1" smtClean="0">
                <a:solidFill>
                  <a:srgbClr val="FF0066"/>
                </a:solidFill>
              </a:rPr>
              <a:t>Кибербуллинг</a:t>
            </a:r>
            <a:r>
              <a:rPr lang="ru-RU" sz="2000" b="1" dirty="0" smtClean="0">
                <a:solidFill>
                  <a:srgbClr val="FF0066"/>
                </a:solidFill>
              </a:rPr>
              <a:t> (психологическое насилие, запугивание через Интернет)</a:t>
            </a:r>
          </a:p>
          <a:p>
            <a:pPr eaLnBrk="1" hangingPunct="1"/>
            <a:r>
              <a:rPr lang="ru-RU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 </a:t>
            </a:r>
            <a:endParaRPr lang="ru-RU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  <p:sp>
        <p:nvSpPr>
          <p:cNvPr id="11" name="TextBox 20"/>
          <p:cNvSpPr>
            <a:spLocks noChangeArrowheads="1"/>
          </p:cNvSpPr>
          <p:nvPr/>
        </p:nvSpPr>
        <p:spPr bwMode="auto">
          <a:xfrm>
            <a:off x="5002106" y="1610160"/>
            <a:ext cx="35968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2563" indent="-182563"/>
            <a:r>
              <a:rPr lang="ru-RU" sz="2000" dirty="0" smtClean="0">
                <a:solidFill>
                  <a:srgbClr val="CC0099"/>
                </a:solidFill>
              </a:rPr>
              <a:t>Вовлечение в действия сексуального характера (педофилия, детская порнография и др.)</a:t>
            </a:r>
          </a:p>
        </p:txBody>
      </p:sp>
      <p:sp>
        <p:nvSpPr>
          <p:cNvPr id="12" name="TextBox 21"/>
          <p:cNvSpPr>
            <a:spLocks noChangeArrowheads="1"/>
          </p:cNvSpPr>
          <p:nvPr/>
        </p:nvSpPr>
        <p:spPr bwMode="auto">
          <a:xfrm>
            <a:off x="5133673" y="2932112"/>
            <a:ext cx="37261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2563" indent="-182563"/>
            <a:r>
              <a:rPr lang="ru-RU" sz="2000" dirty="0" smtClean="0">
                <a:solidFill>
                  <a:srgbClr val="FF0066"/>
                </a:solidFill>
              </a:rPr>
              <a:t>Получение обманным путем персональных данных ребенка или родителей</a:t>
            </a:r>
          </a:p>
        </p:txBody>
      </p:sp>
      <p:sp>
        <p:nvSpPr>
          <p:cNvPr id="13" name="TextBox 22"/>
          <p:cNvSpPr>
            <a:spLocks noChangeArrowheads="1"/>
          </p:cNvSpPr>
          <p:nvPr/>
        </p:nvSpPr>
        <p:spPr bwMode="auto">
          <a:xfrm>
            <a:off x="4832200" y="3967172"/>
            <a:ext cx="39886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2563" indent="-182563"/>
            <a:r>
              <a:rPr lang="ru-RU" sz="1600" dirty="0" smtClean="0">
                <a:solidFill>
                  <a:srgbClr val="CC0099"/>
                </a:solidFill>
              </a:rPr>
              <a:t>Предоставление вредоносной информации (деструктивного, агрессивного, экстремистского, сексуального или иного характера), способной изменить поведение и психологическое состояние</a:t>
            </a:r>
          </a:p>
        </p:txBody>
      </p: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996628" y="5448563"/>
            <a:ext cx="48400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2563" indent="-182563"/>
            <a:r>
              <a:rPr lang="ru-RU" sz="2000" dirty="0" smtClean="0">
                <a:solidFill>
                  <a:srgbClr val="FF0066"/>
                </a:solidFill>
              </a:rPr>
              <a:t>Часто ребенок подвергается воздействию нескольких угроз одновременно</a:t>
            </a:r>
          </a:p>
        </p:txBody>
      </p:sp>
      <p:sp>
        <p:nvSpPr>
          <p:cNvPr id="15" name="Oval 7"/>
          <p:cNvSpPr>
            <a:spLocks noChangeArrowheads="1"/>
          </p:cNvSpPr>
          <p:nvPr/>
        </p:nvSpPr>
        <p:spPr bwMode="auto">
          <a:xfrm>
            <a:off x="441434" y="1119352"/>
            <a:ext cx="4025820" cy="477695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583324" y="1434662"/>
            <a:ext cx="3673366" cy="4240924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7" name="Oval 9"/>
          <p:cNvSpPr>
            <a:spLocks noChangeArrowheads="1"/>
          </p:cNvSpPr>
          <p:nvPr/>
        </p:nvSpPr>
        <p:spPr bwMode="auto">
          <a:xfrm>
            <a:off x="399223" y="4726721"/>
            <a:ext cx="2769646" cy="194209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8" name="TextBox 18"/>
          <p:cNvSpPr>
            <a:spLocks noChangeArrowheads="1"/>
          </p:cNvSpPr>
          <p:nvPr/>
        </p:nvSpPr>
        <p:spPr bwMode="auto">
          <a:xfrm>
            <a:off x="597439" y="4991734"/>
            <a:ext cx="224035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FF0000"/>
                </a:solidFill>
              </a:rPr>
              <a:t>Ребенок и угрозы Интернета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52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394491" y="1113183"/>
            <a:ext cx="4051385" cy="4783120"/>
          </a:xfrm>
          <a:prstGeom prst="ellipse">
            <a:avLst/>
          </a:prstGeom>
          <a:noFill/>
          <a:ln w="9">
            <a:solidFill>
              <a:srgbClr val="40937D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auto">
          <a:xfrm>
            <a:off x="3698627" y="914556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3430613" y="5498412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4310949" y="439670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7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374010" y="200418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4525303" y="3208322"/>
            <a:ext cx="508888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9"/>
          <p:cNvSpPr>
            <a:spLocks noChangeArrowheads="1"/>
          </p:cNvSpPr>
          <p:nvPr/>
        </p:nvSpPr>
        <p:spPr bwMode="auto">
          <a:xfrm>
            <a:off x="4303987" y="986205"/>
            <a:ext cx="461929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2000" b="1" dirty="0" smtClean="0">
                <a:solidFill>
                  <a:srgbClr val="FF0066"/>
                </a:solidFill>
              </a:rPr>
              <a:t>Посещение вредоносных сайтов</a:t>
            </a:r>
          </a:p>
          <a:p>
            <a:pPr eaLnBrk="1" hangingPunct="1"/>
            <a:r>
              <a:rPr lang="ru-RU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. </a:t>
            </a:r>
            <a:endParaRPr lang="ru-RU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  <p:sp>
        <p:nvSpPr>
          <p:cNvPr id="11" name="TextBox 20"/>
          <p:cNvSpPr>
            <a:spLocks noChangeArrowheads="1"/>
          </p:cNvSpPr>
          <p:nvPr/>
        </p:nvSpPr>
        <p:spPr bwMode="auto">
          <a:xfrm>
            <a:off x="5010057" y="1689673"/>
            <a:ext cx="359681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2000" b="1" dirty="0" smtClean="0">
                <a:solidFill>
                  <a:srgbClr val="CC0099"/>
                </a:solidFill>
              </a:rPr>
              <a:t>Рискованное общение через социальные сети и </a:t>
            </a:r>
            <a:r>
              <a:rPr lang="ru-RU" sz="2000" b="1" dirty="0" err="1" smtClean="0">
                <a:solidFill>
                  <a:srgbClr val="CC0099"/>
                </a:solidFill>
              </a:rPr>
              <a:t>мессенджеры</a:t>
            </a:r>
            <a:endParaRPr lang="ru-RU" sz="2000" b="1" dirty="0" smtClean="0">
              <a:solidFill>
                <a:srgbClr val="CC0099"/>
              </a:solidFill>
            </a:endParaRPr>
          </a:p>
        </p:txBody>
      </p:sp>
      <p:sp>
        <p:nvSpPr>
          <p:cNvPr id="12" name="TextBox 21"/>
          <p:cNvSpPr>
            <a:spLocks noChangeArrowheads="1"/>
          </p:cNvSpPr>
          <p:nvPr/>
        </p:nvSpPr>
        <p:spPr bwMode="auto">
          <a:xfrm>
            <a:off x="5133673" y="2932112"/>
            <a:ext cx="37261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2000" b="1" dirty="0" err="1" smtClean="0">
                <a:solidFill>
                  <a:srgbClr val="FF0066"/>
                </a:solidFill>
              </a:rPr>
              <a:t>Интернет-рассылки</a:t>
            </a:r>
            <a:r>
              <a:rPr lang="ru-RU" sz="2000" b="1" dirty="0" smtClean="0">
                <a:solidFill>
                  <a:srgbClr val="FF0066"/>
                </a:solidFill>
              </a:rPr>
              <a:t> сомнительного содержания</a:t>
            </a:r>
            <a:endParaRPr lang="ru-RU" sz="2000" b="1" dirty="0">
              <a:solidFill>
                <a:srgbClr val="FF0066"/>
              </a:solidFill>
            </a:endParaRPr>
          </a:p>
        </p:txBody>
      </p:sp>
      <p:sp>
        <p:nvSpPr>
          <p:cNvPr id="13" name="TextBox 22"/>
          <p:cNvSpPr>
            <a:spLocks noChangeArrowheads="1"/>
          </p:cNvSpPr>
          <p:nvPr/>
        </p:nvSpPr>
        <p:spPr bwMode="auto">
          <a:xfrm>
            <a:off x="4840151" y="4110296"/>
            <a:ext cx="39886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2000" b="1" dirty="0" smtClean="0">
                <a:solidFill>
                  <a:srgbClr val="CC0099"/>
                </a:solidFill>
              </a:rPr>
              <a:t>Вовлечение в деструктивные </a:t>
            </a:r>
            <a:r>
              <a:rPr lang="ru-RU" sz="2000" b="1" dirty="0" err="1" smtClean="0">
                <a:solidFill>
                  <a:srgbClr val="CC0099"/>
                </a:solidFill>
              </a:rPr>
              <a:t>Интернет-сообщества</a:t>
            </a:r>
            <a:r>
              <a:rPr lang="ru-RU" sz="2000" b="1" dirty="0" smtClean="0">
                <a:solidFill>
                  <a:srgbClr val="CC0099"/>
                </a:solidFill>
              </a:rPr>
              <a:t> и сетевые игры</a:t>
            </a:r>
          </a:p>
        </p:txBody>
      </p: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988676" y="5265683"/>
            <a:ext cx="48400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2000" b="1" dirty="0" smtClean="0">
                <a:solidFill>
                  <a:srgbClr val="FF0066"/>
                </a:solidFill>
              </a:rPr>
              <a:t>Предложение сомнительной встречи «в реале» (опасные контакты) после общения в Интернете</a:t>
            </a:r>
            <a:endParaRPr lang="ru-RU" sz="2000" b="1" dirty="0">
              <a:solidFill>
                <a:srgbClr val="FF0066"/>
              </a:solidFill>
            </a:endParaRPr>
          </a:p>
        </p:txBody>
      </p:sp>
      <p:sp>
        <p:nvSpPr>
          <p:cNvPr id="15" name="Oval 7"/>
          <p:cNvSpPr>
            <a:spLocks noChangeArrowheads="1"/>
          </p:cNvSpPr>
          <p:nvPr/>
        </p:nvSpPr>
        <p:spPr bwMode="auto">
          <a:xfrm>
            <a:off x="441434" y="1119352"/>
            <a:ext cx="4025820" cy="477695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583324" y="1434662"/>
            <a:ext cx="3673366" cy="4240924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7" name="Oval 9"/>
          <p:cNvSpPr>
            <a:spLocks noChangeArrowheads="1"/>
          </p:cNvSpPr>
          <p:nvPr/>
        </p:nvSpPr>
        <p:spPr bwMode="auto">
          <a:xfrm>
            <a:off x="399223" y="4726721"/>
            <a:ext cx="2769646" cy="194209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8" name="TextBox 18"/>
          <p:cNvSpPr>
            <a:spLocks noChangeArrowheads="1"/>
          </p:cNvSpPr>
          <p:nvPr/>
        </p:nvSpPr>
        <p:spPr bwMode="auto">
          <a:xfrm>
            <a:off x="597439" y="4991734"/>
            <a:ext cx="224035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FF0000"/>
                </a:solidFill>
              </a:rPr>
              <a:t>Ребенок и угрозы Интернета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52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1922" y="309467"/>
            <a:ext cx="6726307" cy="88322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 Black" pitchFamily="34" charset="0"/>
              </a:rPr>
              <a:t>СТАТИСТИКА</a:t>
            </a:r>
            <a:endParaRPr lang="ru-RU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92409" y="1280160"/>
            <a:ext cx="6893781" cy="489680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b="1" dirty="0" smtClean="0"/>
              <a:t>По данным, приводимым ресурсом </a:t>
            </a:r>
            <a:r>
              <a:rPr lang="en-US" sz="2800" b="1" dirty="0" smtClean="0">
                <a:latin typeface="Arial Rounded MT Bold" pitchFamily="34" charset="0"/>
              </a:rPr>
              <a:t>letidor.ru</a:t>
            </a:r>
            <a:r>
              <a:rPr lang="ru-RU" sz="2800" b="1" dirty="0" smtClean="0"/>
              <a:t>,</a:t>
            </a:r>
            <a:r>
              <a:rPr lang="en-US" sz="2800" b="1" dirty="0" smtClean="0">
                <a:latin typeface="Arial Rounded MT Bold" pitchFamily="34" charset="0"/>
              </a:rPr>
              <a:t> </a:t>
            </a:r>
            <a:r>
              <a:rPr lang="ru-RU" sz="2800" b="1" dirty="0" smtClean="0"/>
              <a:t>в России 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990000"/>
                </a:solidFill>
              </a:rPr>
              <a:t>свыше 90% подростков от 13 лет и старше 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990000"/>
                </a:solidFill>
              </a:rPr>
              <a:t>около 70% детей 9-10 лет  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3F4A83"/>
                </a:solidFill>
                <a:latin typeface="Arial Black" pitchFamily="34" charset="0"/>
              </a:rPr>
              <a:t>пользуются 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3F4A83"/>
                </a:solidFill>
                <a:latin typeface="Arial Black" pitchFamily="34" charset="0"/>
              </a:rPr>
              <a:t>Интернетом 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Arial Black" pitchFamily="34" charset="0"/>
              </a:rPr>
              <a:t>БЕСКОНТРОЛЬНО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7030A0"/>
                </a:solidFill>
              </a:rPr>
              <a:t>более 80% родителей считают пребывание ребенка в Интернете относительно безопасным</a:t>
            </a:r>
          </a:p>
          <a:p>
            <a:pPr algn="ctr">
              <a:buNone/>
            </a:pPr>
            <a:endParaRPr lang="ru-RU" sz="4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5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1906" y="278294"/>
          <a:ext cx="8579457" cy="6329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394491" y="1113183"/>
            <a:ext cx="4051385" cy="4783120"/>
          </a:xfrm>
          <a:prstGeom prst="ellipse">
            <a:avLst/>
          </a:prstGeom>
          <a:noFill/>
          <a:ln w="9">
            <a:solidFill>
              <a:srgbClr val="40937D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auto">
          <a:xfrm>
            <a:off x="3698627" y="914556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3430613" y="5498412"/>
            <a:ext cx="508888" cy="680356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4310949" y="439670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7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374010" y="2004180"/>
            <a:ext cx="510267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4525303" y="3208322"/>
            <a:ext cx="508888" cy="676679"/>
          </a:xfrm>
          <a:prstGeom prst="ellipse">
            <a:avLst/>
          </a:prstGeom>
          <a:solidFill>
            <a:srgbClr val="40937D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9"/>
          <p:cNvSpPr>
            <a:spLocks noChangeArrowheads="1"/>
          </p:cNvSpPr>
          <p:nvPr/>
        </p:nvSpPr>
        <p:spPr bwMode="auto">
          <a:xfrm>
            <a:off x="4264230" y="779471"/>
            <a:ext cx="461929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1800" b="1" dirty="0" smtClean="0">
                <a:solidFill>
                  <a:srgbClr val="0000CC"/>
                </a:solidFill>
              </a:rPr>
              <a:t>ночные часы: если ребенок часто выглядит явно не выспавшимся – это повод насторожиться</a:t>
            </a:r>
            <a:r>
              <a:rPr lang="ru-RU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. </a:t>
            </a:r>
            <a:endParaRPr lang="ru-RU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  <p:sp>
        <p:nvSpPr>
          <p:cNvPr id="11" name="TextBox 20"/>
          <p:cNvSpPr>
            <a:spLocks noChangeArrowheads="1"/>
          </p:cNvSpPr>
          <p:nvPr/>
        </p:nvSpPr>
        <p:spPr bwMode="auto">
          <a:xfrm>
            <a:off x="4986203" y="1936164"/>
            <a:ext cx="379203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1800" b="1" dirty="0" smtClean="0">
                <a:solidFill>
                  <a:srgbClr val="002060"/>
                </a:solidFill>
              </a:rPr>
              <a:t>период после окончания уроков, когда родители еще не пришли с работы</a:t>
            </a:r>
          </a:p>
        </p:txBody>
      </p:sp>
      <p:sp>
        <p:nvSpPr>
          <p:cNvPr id="12" name="TextBox 21"/>
          <p:cNvSpPr>
            <a:spLocks noChangeArrowheads="1"/>
          </p:cNvSpPr>
          <p:nvPr/>
        </p:nvSpPr>
        <p:spPr bwMode="auto">
          <a:xfrm>
            <a:off x="5093916" y="3234262"/>
            <a:ext cx="37261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1800" b="1" dirty="0" smtClean="0">
                <a:solidFill>
                  <a:srgbClr val="0000CC"/>
                </a:solidFill>
              </a:rPr>
              <a:t>период самостоятельного передвижения в транспорте</a:t>
            </a:r>
          </a:p>
        </p:txBody>
      </p:sp>
      <p:sp>
        <p:nvSpPr>
          <p:cNvPr id="13" name="TextBox 22"/>
          <p:cNvSpPr>
            <a:spLocks noChangeArrowheads="1"/>
          </p:cNvSpPr>
          <p:nvPr/>
        </p:nvSpPr>
        <p:spPr bwMode="auto">
          <a:xfrm>
            <a:off x="4895811" y="4356786"/>
            <a:ext cx="398867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1800" b="1" dirty="0" smtClean="0">
                <a:solidFill>
                  <a:srgbClr val="002060"/>
                </a:solidFill>
              </a:rPr>
              <a:t>каникулы – свободного времени много, а энергии еще больше</a:t>
            </a:r>
          </a:p>
        </p:txBody>
      </p: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980725" y="5400855"/>
            <a:ext cx="484001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5113" indent="-265113"/>
            <a:r>
              <a:rPr lang="ru-RU" sz="1800" b="1" dirty="0" smtClean="0">
                <a:solidFill>
                  <a:srgbClr val="0000CC"/>
                </a:solidFill>
              </a:rPr>
              <a:t>отдых в детских лагерях часто превращается в ежедневное многочасовое «сидение в Интернете»</a:t>
            </a:r>
            <a:endParaRPr lang="ru-RU" sz="1800" b="1" dirty="0">
              <a:solidFill>
                <a:srgbClr val="0000CC"/>
              </a:solidFill>
            </a:endParaRPr>
          </a:p>
        </p:txBody>
      </p:sp>
      <p:sp>
        <p:nvSpPr>
          <p:cNvPr id="15" name="Oval 7"/>
          <p:cNvSpPr>
            <a:spLocks noChangeArrowheads="1"/>
          </p:cNvSpPr>
          <p:nvPr/>
        </p:nvSpPr>
        <p:spPr bwMode="auto">
          <a:xfrm>
            <a:off x="441434" y="1119352"/>
            <a:ext cx="4025820" cy="477695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583324" y="1434662"/>
            <a:ext cx="3673366" cy="4240924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7" name="Oval 9"/>
          <p:cNvSpPr>
            <a:spLocks noChangeArrowheads="1"/>
          </p:cNvSpPr>
          <p:nvPr/>
        </p:nvSpPr>
        <p:spPr bwMode="auto">
          <a:xfrm>
            <a:off x="399223" y="4726721"/>
            <a:ext cx="2769646" cy="194209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8" name="TextBox 18"/>
          <p:cNvSpPr>
            <a:spLocks noChangeArrowheads="1"/>
          </p:cNvSpPr>
          <p:nvPr/>
        </p:nvSpPr>
        <p:spPr bwMode="auto">
          <a:xfrm>
            <a:off x="597439" y="4991734"/>
            <a:ext cx="224035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FF0000"/>
                </a:solidFill>
              </a:rPr>
              <a:t>Время суток и угрозы Интернета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52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原创设计师QQ598969553          _4"/>
          <p:cNvSpPr/>
          <p:nvPr/>
        </p:nvSpPr>
        <p:spPr>
          <a:xfrm>
            <a:off x="4333461" y="2982873"/>
            <a:ext cx="147063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5" name="原创设计师QQ598969553          _5"/>
          <p:cNvSpPr/>
          <p:nvPr/>
        </p:nvSpPr>
        <p:spPr>
          <a:xfrm rot="5400000">
            <a:off x="4844252" y="3576615"/>
            <a:ext cx="1553587" cy="366104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6" name="原创设计师QQ598969553          _6"/>
          <p:cNvSpPr/>
          <p:nvPr/>
        </p:nvSpPr>
        <p:spPr>
          <a:xfrm rot="8183085">
            <a:off x="2969055" y="4013125"/>
            <a:ext cx="3095144" cy="48813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7" name="原创设计师QQ598969553          _7"/>
          <p:cNvSpPr/>
          <p:nvPr/>
        </p:nvSpPr>
        <p:spPr>
          <a:xfrm>
            <a:off x="5474027" y="3035686"/>
            <a:ext cx="294036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</a:t>
            </a:r>
          </a:p>
        </p:txBody>
      </p:sp>
      <p:sp>
        <p:nvSpPr>
          <p:cNvPr id="8" name="原创设计师QQ598969553          _8"/>
          <p:cNvSpPr/>
          <p:nvPr/>
        </p:nvSpPr>
        <p:spPr>
          <a:xfrm>
            <a:off x="5645427" y="2378440"/>
            <a:ext cx="1473186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9" name="原创设计师QQ598969553          _9"/>
          <p:cNvSpPr/>
          <p:nvPr/>
        </p:nvSpPr>
        <p:spPr>
          <a:xfrm rot="5400000">
            <a:off x="6158766" y="2972182"/>
            <a:ext cx="1553587" cy="366104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0" name="原创设计师QQ598969553          _10"/>
          <p:cNvSpPr/>
          <p:nvPr/>
        </p:nvSpPr>
        <p:spPr>
          <a:xfrm rot="8183085">
            <a:off x="4411501" y="3362279"/>
            <a:ext cx="2983628" cy="488138"/>
          </a:xfrm>
          <a:prstGeom prst="roundRect">
            <a:avLst>
              <a:gd name="adj" fmla="val 50000"/>
            </a:avLst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1" name="原创设计师QQ598969553          _11"/>
          <p:cNvSpPr/>
          <p:nvPr/>
        </p:nvSpPr>
        <p:spPr>
          <a:xfrm>
            <a:off x="6788541" y="2431253"/>
            <a:ext cx="294036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</a:t>
            </a:r>
          </a:p>
        </p:txBody>
      </p:sp>
      <p:sp>
        <p:nvSpPr>
          <p:cNvPr id="12" name="原创设计师QQ598969553          _12"/>
          <p:cNvSpPr/>
          <p:nvPr/>
        </p:nvSpPr>
        <p:spPr>
          <a:xfrm>
            <a:off x="6925586" y="1774008"/>
            <a:ext cx="1507540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3" name="原创设计师QQ598969553          _13"/>
          <p:cNvSpPr/>
          <p:nvPr/>
        </p:nvSpPr>
        <p:spPr>
          <a:xfrm rot="5400000">
            <a:off x="7473280" y="2367750"/>
            <a:ext cx="1553587" cy="366104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" name="原创设计师QQ598969553          _14"/>
          <p:cNvSpPr/>
          <p:nvPr/>
        </p:nvSpPr>
        <p:spPr>
          <a:xfrm rot="8183085">
            <a:off x="5626171" y="2824832"/>
            <a:ext cx="3108680" cy="488138"/>
          </a:xfrm>
          <a:prstGeom prst="roundRect">
            <a:avLst>
              <a:gd name="adj" fmla="val 50000"/>
            </a:avLst>
          </a:prstGeom>
          <a:solidFill>
            <a:srgbClr val="42B2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5" name="原创设计师QQ598969553          _15"/>
          <p:cNvSpPr/>
          <p:nvPr/>
        </p:nvSpPr>
        <p:spPr>
          <a:xfrm>
            <a:off x="8103056" y="1826821"/>
            <a:ext cx="294036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</a:t>
            </a:r>
          </a:p>
        </p:txBody>
      </p:sp>
      <p:sp>
        <p:nvSpPr>
          <p:cNvPr id="16" name="原创设计师QQ598969553          _16"/>
          <p:cNvSpPr txBox="1"/>
          <p:nvPr/>
        </p:nvSpPr>
        <p:spPr>
          <a:xfrm rot="18958774">
            <a:off x="3794017" y="4114510"/>
            <a:ext cx="1369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</a:rPr>
              <a:t>вовлечение</a:t>
            </a:r>
            <a:endParaRPr lang="en-US" b="1" dirty="0">
              <a:solidFill>
                <a:srgbClr val="FF0066"/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17" name="原创设计师QQ598969553          _17"/>
          <p:cNvSpPr txBox="1"/>
          <p:nvPr/>
        </p:nvSpPr>
        <p:spPr>
          <a:xfrm rot="18958774">
            <a:off x="5123814" y="3457262"/>
            <a:ext cx="1436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C0066"/>
                </a:solidFill>
              </a:rPr>
              <a:t>запугивание</a:t>
            </a:r>
            <a:endParaRPr lang="en-US" b="1" dirty="0">
              <a:solidFill>
                <a:srgbClr val="CC0066"/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18" name="原创设计师QQ598969553          _18"/>
          <p:cNvSpPr txBox="1"/>
          <p:nvPr/>
        </p:nvSpPr>
        <p:spPr>
          <a:xfrm rot="18958774">
            <a:off x="5951524" y="2887888"/>
            <a:ext cx="2447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изменение поведения</a:t>
            </a:r>
            <a:endParaRPr lang="en-US" b="1" dirty="0">
              <a:solidFill>
                <a:srgbClr val="C00000"/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19" name="原创设计师QQ598969553          _19"/>
          <p:cNvSpPr txBox="1"/>
          <p:nvPr/>
        </p:nvSpPr>
        <p:spPr>
          <a:xfrm>
            <a:off x="1862592" y="661887"/>
            <a:ext cx="37112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ru-RU" sz="1600" dirty="0" smtClean="0"/>
              <a:t>      </a:t>
            </a:r>
            <a:r>
              <a:rPr lang="ru-RU" sz="3600" b="1" dirty="0" smtClean="0">
                <a:solidFill>
                  <a:srgbClr val="990000"/>
                </a:solidFill>
                <a:latin typeface="Arial Black" pitchFamily="34" charset="0"/>
              </a:rPr>
              <a:t>Типичный алгоритм воздействия Интернет- угроз </a:t>
            </a:r>
          </a:p>
        </p:txBody>
      </p:sp>
      <p:sp>
        <p:nvSpPr>
          <p:cNvPr id="23" name="原创设计师QQ598969553          _23"/>
          <p:cNvSpPr txBox="1"/>
          <p:nvPr/>
        </p:nvSpPr>
        <p:spPr>
          <a:xfrm>
            <a:off x="1584382" y="3264169"/>
            <a:ext cx="22737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1100" b="1" dirty="0" smtClean="0">
                <a:solidFill>
                  <a:schemeClr val="accent6"/>
                </a:solidFill>
                <a:latin typeface="+mn-ea"/>
                <a:cs typeface="Open Sans" panose="020B0606030504020204" pitchFamily="34" charset="0"/>
              </a:rPr>
              <a:t> 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24" name="原创设计师QQ598969553          _24"/>
          <p:cNvSpPr txBox="1"/>
          <p:nvPr/>
        </p:nvSpPr>
        <p:spPr>
          <a:xfrm>
            <a:off x="1580691" y="4115762"/>
            <a:ext cx="22737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Open Sans" panose="020B0606030504020204" pitchFamily="34" charset="0"/>
              </a:rPr>
              <a:t> 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25" name="原创设计师QQ598969553          _25"/>
          <p:cNvSpPr txBox="1"/>
          <p:nvPr/>
        </p:nvSpPr>
        <p:spPr>
          <a:xfrm>
            <a:off x="1580691" y="4966552"/>
            <a:ext cx="22737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1100" b="1" dirty="0" smtClean="0">
                <a:solidFill>
                  <a:schemeClr val="accent6"/>
                </a:solidFill>
                <a:latin typeface="+mn-ea"/>
                <a:cs typeface="Open Sans" panose="020B0606030504020204" pitchFamily="34" charset="0"/>
              </a:rPr>
              <a:t> 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924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9923" y="387030"/>
            <a:ext cx="7886700" cy="8988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Признаки негативного воздействия Интернета</a:t>
            </a:r>
            <a:endParaRPr lang="ru-RU" sz="3200" b="1" i="1" dirty="0">
              <a:ln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2775067" y="3816927"/>
            <a:ext cx="5264150" cy="775342"/>
            <a:chOff x="1248" y="1313"/>
            <a:chExt cx="3316" cy="477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solidFill>
              <a:srgbClr val="FF505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644" y="1313"/>
              <a:ext cx="2920" cy="4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pPr marL="265113" indent="-265113"/>
              <a:r>
                <a:rPr lang="ru-RU" dirty="0" smtClean="0"/>
                <a:t>     </a:t>
              </a:r>
              <a:r>
                <a:rPr lang="ru-RU" b="1" dirty="0" smtClean="0">
                  <a:solidFill>
                    <a:srgbClr val="0000FF"/>
                  </a:solidFill>
                </a:rPr>
                <a:t>Нестабильное эмоциональное состояние, чувство страха</a:t>
              </a:r>
              <a:r>
                <a:rPr lang="ru-RU" sz="2400" b="1" dirty="0" smtClean="0">
                  <a:solidFill>
                    <a:srgbClr val="0000FF"/>
                  </a:solidFill>
                </a:rPr>
                <a:t>.</a:t>
              </a: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2790971" y="1470826"/>
            <a:ext cx="6059488" cy="646113"/>
            <a:chOff x="1248" y="2004"/>
            <a:chExt cx="3817" cy="407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solidFill>
              <a:srgbClr val="00B05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44" y="2004"/>
              <a:ext cx="3321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b="1" dirty="0" smtClean="0">
                  <a:solidFill>
                    <a:srgbClr val="0000FF"/>
                  </a:solidFill>
                </a:rPr>
                <a:t>Навязчивое стремление к компьютеру, планшету, смартфону при каждой свободной минуте.</a:t>
              </a:r>
              <a:endParaRPr lang="en-US" b="1" dirty="0">
                <a:solidFill>
                  <a:srgbClr val="0000FF"/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2759165" y="2218566"/>
            <a:ext cx="5224463" cy="830263"/>
            <a:chOff x="1248" y="2547"/>
            <a:chExt cx="3291" cy="523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solidFill>
              <a:srgbClr val="00B0F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74" y="2547"/>
              <a:ext cx="2765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dirty="0" smtClean="0"/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Недосыпание, физическое недомогание.</a:t>
              </a:r>
            </a:p>
            <a:p>
              <a:pPr algn="l"/>
              <a:endParaRPr lang="en-US" sz="2400" dirty="0"/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2751215" y="3069439"/>
            <a:ext cx="5620975" cy="830263"/>
            <a:chOff x="1248" y="3155"/>
            <a:chExt cx="3360" cy="523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C0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754" y="3155"/>
              <a:ext cx="285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dirty="0" smtClean="0"/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Появление новых особенностей поведения.</a:t>
              </a:r>
            </a:p>
            <a:p>
              <a:pPr algn="l"/>
              <a:endParaRPr lang="en-US" sz="2400" dirty="0"/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98" name="Group 22"/>
          <p:cNvGrpSpPr>
            <a:grpSpLocks/>
          </p:cNvGrpSpPr>
          <p:nvPr/>
        </p:nvGrpSpPr>
        <p:grpSpPr bwMode="auto">
          <a:xfrm>
            <a:off x="2783019" y="5682255"/>
            <a:ext cx="5113339" cy="555625"/>
            <a:chOff x="1248" y="3230"/>
            <a:chExt cx="3221" cy="350"/>
          </a:xfrm>
        </p:grpSpPr>
        <p:sp>
          <p:nvSpPr>
            <p:cNvPr id="9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00FF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dirty="0">
                <a:solidFill>
                  <a:srgbClr val="993300"/>
                </a:solidFill>
              </a:endParaRPr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747" y="3252"/>
              <a:ext cx="2722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265113" indent="-265113" algn="just"/>
              <a:r>
                <a:rPr lang="ru-RU" b="1" dirty="0" smtClean="0">
                  <a:solidFill>
                    <a:srgbClr val="0000FF"/>
                  </a:solidFill>
                </a:rPr>
                <a:t>Непонятные, нерациональные действия.</a:t>
              </a:r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/>
                <a:t>6</a:t>
              </a:r>
              <a:endParaRPr lang="en-US" sz="2400" b="1" dirty="0"/>
            </a:p>
          </p:txBody>
        </p:sp>
      </p:grpSp>
      <p:grpSp>
        <p:nvGrpSpPr>
          <p:cNvPr id="28" name="Group 22"/>
          <p:cNvGrpSpPr>
            <a:grpSpLocks/>
          </p:cNvGrpSpPr>
          <p:nvPr/>
        </p:nvGrpSpPr>
        <p:grpSpPr bwMode="auto">
          <a:xfrm>
            <a:off x="2760492" y="4724956"/>
            <a:ext cx="5850693" cy="727076"/>
            <a:chOff x="1248" y="3122"/>
            <a:chExt cx="3526" cy="458"/>
          </a:xfrm>
        </p:grpSpPr>
        <p:sp>
          <p:nvSpPr>
            <p:cNvPr id="2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0066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31" name="Text Box 25"/>
            <p:cNvSpPr txBox="1">
              <a:spLocks noChangeArrowheads="1"/>
            </p:cNvSpPr>
            <p:nvPr/>
          </p:nvSpPr>
          <p:spPr bwMode="gray">
            <a:xfrm>
              <a:off x="1573" y="3122"/>
              <a:ext cx="3201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65113" indent="-265113"/>
              <a:r>
                <a:rPr lang="ru-RU" dirty="0" smtClean="0"/>
                <a:t>     </a:t>
              </a:r>
              <a:r>
                <a:rPr lang="ru-RU" b="1" dirty="0" smtClean="0">
                  <a:solidFill>
                    <a:srgbClr val="0000FF"/>
                  </a:solidFill>
                </a:rPr>
                <a:t>Появление деструктивной атрибутики (чаще – на руках и ногах), слов, ранее чуждых ребенку.</a:t>
              </a:r>
            </a:p>
          </p:txBody>
        </p:sp>
        <p:sp>
          <p:nvSpPr>
            <p:cNvPr id="3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5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69"/>
          <p:cNvGrpSpPr/>
          <p:nvPr/>
        </p:nvGrpSpPr>
        <p:grpSpPr>
          <a:xfrm>
            <a:off x="119270" y="715617"/>
            <a:ext cx="4110824" cy="5470498"/>
            <a:chOff x="1946350" y="1119486"/>
            <a:chExt cx="3162364" cy="3162364"/>
          </a:xfrm>
        </p:grpSpPr>
        <p:sp>
          <p:nvSpPr>
            <p:cNvPr id="5" name="椭圆 170"/>
            <p:cNvSpPr/>
            <p:nvPr/>
          </p:nvSpPr>
          <p:spPr>
            <a:xfrm>
              <a:off x="1946350" y="1119486"/>
              <a:ext cx="3162364" cy="316236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5400000" scaled="1"/>
              <a:tileRect/>
            </a:gradFill>
            <a:ln w="19050" cap="flat" cmpd="sng" algn="ctr">
              <a:gradFill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794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1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171"/>
            <p:cNvGrpSpPr/>
            <p:nvPr/>
          </p:nvGrpSpPr>
          <p:grpSpPr>
            <a:xfrm>
              <a:off x="2257711" y="1402820"/>
              <a:ext cx="2573038" cy="2573038"/>
              <a:chOff x="3739822" y="2440887"/>
              <a:chExt cx="1970936" cy="1970936"/>
            </a:xfrm>
          </p:grpSpPr>
          <p:sp>
            <p:nvSpPr>
              <p:cNvPr id="7" name="圆角矩形 172"/>
              <p:cNvSpPr/>
              <p:nvPr/>
            </p:nvSpPr>
            <p:spPr>
              <a:xfrm>
                <a:off x="3739822" y="2440887"/>
                <a:ext cx="1970936" cy="197093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100000">
                    <a:sysClr val="window" lastClr="FFFFFF"/>
                  </a:gs>
                  <a:gs pos="0">
                    <a:srgbClr val="B8BBBC"/>
                  </a:gs>
                </a:gsLst>
                <a:lin ang="54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1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椭圆 173"/>
              <p:cNvSpPr>
                <a:spLocks noChangeAspect="1"/>
              </p:cNvSpPr>
              <p:nvPr/>
            </p:nvSpPr>
            <p:spPr>
              <a:xfrm>
                <a:off x="3837054" y="2549460"/>
                <a:ext cx="1776466" cy="1776466"/>
              </a:xfrm>
              <a:prstGeom prst="ellipse">
                <a:avLst/>
              </a:prstGeom>
              <a:gradFill>
                <a:gsLst>
                  <a:gs pos="0">
                    <a:srgbClr val="ED492C"/>
                  </a:gs>
                  <a:gs pos="100000">
                    <a:srgbClr val="DE163D"/>
                  </a:gs>
                </a:gsLst>
                <a:lin ang="27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7" name="圆角矩形 202"/>
          <p:cNvSpPr/>
          <p:nvPr/>
        </p:nvSpPr>
        <p:spPr bwMode="auto">
          <a:xfrm flipH="1">
            <a:off x="3982668" y="917539"/>
            <a:ext cx="4636546" cy="1762049"/>
          </a:xfrm>
          <a:prstGeom prst="roundRect">
            <a:avLst>
              <a:gd name="adj" fmla="val 50000"/>
            </a:avLst>
          </a:prstGeom>
          <a:solidFill>
            <a:srgbClr val="99FFCC"/>
          </a:solidFill>
          <a:ln w="12700" cap="flat" cmpd="sng" algn="ctr">
            <a:gradFill>
              <a:gsLst>
                <a:gs pos="0">
                  <a:srgbClr val="E1203D"/>
                </a:gs>
                <a:gs pos="100000">
                  <a:srgbClr val="ED492E"/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905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圆角矩形 203"/>
          <p:cNvSpPr/>
          <p:nvPr/>
        </p:nvSpPr>
        <p:spPr bwMode="auto">
          <a:xfrm flipH="1">
            <a:off x="3974711" y="4261901"/>
            <a:ext cx="4620645" cy="1948068"/>
          </a:xfrm>
          <a:prstGeom prst="roundRect">
            <a:avLst>
              <a:gd name="adj" fmla="val 50000"/>
            </a:avLst>
          </a:prstGeom>
          <a:solidFill>
            <a:srgbClr val="99FFCC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>
            <a:outerShdw blurRad="381000" dist="1905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206"/>
          <p:cNvSpPr/>
          <p:nvPr/>
        </p:nvSpPr>
        <p:spPr>
          <a:xfrm flipH="1">
            <a:off x="1009815" y="2210464"/>
            <a:ext cx="2385391" cy="31700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FFFF00"/>
                </a:solidFill>
                <a:latin typeface="Arial Black" pitchFamily="34" charset="0"/>
              </a:rPr>
              <a:t>Деструктивное поведение – </a:t>
            </a:r>
          </a:p>
          <a:p>
            <a:pPr algn="ctr"/>
            <a:r>
              <a:rPr lang="ru-RU" sz="2000" b="1" dirty="0" smtClean="0">
                <a:solidFill>
                  <a:srgbClr val="0000FF"/>
                </a:solidFill>
              </a:rPr>
              <a:t>разрушительное поведение, характерно отклонение от социальных норм поведения и морали.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zh-CN" sz="2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rowalliaUPC" panose="020B0604020202020204" pitchFamily="34" charset="-34"/>
            </a:endParaRPr>
          </a:p>
        </p:txBody>
      </p:sp>
      <p:sp>
        <p:nvSpPr>
          <p:cNvPr id="42" name="文本框 96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405023" y="1005990"/>
            <a:ext cx="38166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ru-RU" b="1" dirty="0" smtClean="0">
                <a:solidFill>
                  <a:srgbClr val="993300"/>
                </a:solidFill>
              </a:rPr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 Внешняя </a:t>
            </a:r>
            <a:r>
              <a:rPr lang="ru-RU" b="1" dirty="0" smtClean="0">
                <a:solidFill>
                  <a:srgbClr val="990000"/>
                </a:solidFill>
              </a:rPr>
              <a:t>– вандализм, физическое и психологическое насилие (</a:t>
            </a:r>
            <a:r>
              <a:rPr lang="ru-RU" b="1" dirty="0" err="1" smtClean="0">
                <a:solidFill>
                  <a:srgbClr val="990000"/>
                </a:solidFill>
              </a:rPr>
              <a:t>буллинг</a:t>
            </a:r>
            <a:r>
              <a:rPr lang="ru-RU" b="1" dirty="0" smtClean="0">
                <a:solidFill>
                  <a:srgbClr val="990000"/>
                </a:solidFill>
              </a:rPr>
              <a:t>), экстремизм, терроризм, жестокость к людям и животным и др.</a:t>
            </a:r>
            <a:endParaRPr lang="ru-RU" b="1" dirty="0">
              <a:solidFill>
                <a:srgbClr val="990000"/>
              </a:solidFill>
            </a:endParaRPr>
          </a:p>
        </p:txBody>
      </p:sp>
      <p:sp>
        <p:nvSpPr>
          <p:cNvPr id="44" name="文本框 98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627660" y="4333461"/>
            <a:ext cx="35701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8804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Внутренняя</a:t>
            </a:r>
            <a:r>
              <a:rPr lang="ru-RU" b="1" dirty="0" smtClean="0">
                <a:solidFill>
                  <a:srgbClr val="990000"/>
                </a:solidFill>
              </a:rPr>
              <a:t> – саморазрушение, </a:t>
            </a:r>
            <a:r>
              <a:rPr lang="ru-RU" b="1" dirty="0" err="1" smtClean="0">
                <a:solidFill>
                  <a:srgbClr val="990000"/>
                </a:solidFill>
              </a:rPr>
              <a:t>аутоагрессия</a:t>
            </a:r>
            <a:r>
              <a:rPr lang="ru-RU" b="1" dirty="0" smtClean="0">
                <a:solidFill>
                  <a:srgbClr val="990000"/>
                </a:solidFill>
              </a:rPr>
              <a:t>, </a:t>
            </a:r>
            <a:r>
              <a:rPr lang="ru-RU" b="1" dirty="0" err="1" smtClean="0">
                <a:solidFill>
                  <a:srgbClr val="990000"/>
                </a:solidFill>
              </a:rPr>
              <a:t>аддиктивное</a:t>
            </a:r>
            <a:r>
              <a:rPr lang="ru-RU" b="1" dirty="0" smtClean="0">
                <a:solidFill>
                  <a:srgbClr val="990000"/>
                </a:solidFill>
              </a:rPr>
              <a:t> (зависимое поведение), алкоголизм, наркомания, экстремальные увлечения, суицидальное поведение.</a:t>
            </a:r>
            <a:endParaRPr lang="zh-CN" altLang="en-US" b="1" kern="0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98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285753" y="3237507"/>
            <a:ext cx="48582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880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3200" kern="0" dirty="0" smtClean="0">
                <a:solidFill>
                  <a:srgbClr val="990000"/>
                </a:solidFill>
                <a:latin typeface="Arial Black" pitchFamily="34" charset="0"/>
                <a:ea typeface="微软雅黑" panose="020B0503020204020204" pitchFamily="34" charset="-122"/>
              </a:rPr>
              <a:t>НАПРАВЛЕННОСТЬ</a:t>
            </a:r>
            <a:endParaRPr lang="zh-CN" altLang="en-US" sz="3200" kern="0" dirty="0">
              <a:solidFill>
                <a:srgbClr val="990000"/>
              </a:solidFill>
              <a:latin typeface="Arial Black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46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1" grpId="0"/>
      <p:bldP spid="42" grpId="0"/>
      <p:bldP spid="44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387030"/>
            <a:ext cx="7498080" cy="8988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ПРОФИЛАКТИКА</a:t>
            </a:r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3200" b="1" dirty="0" smtClean="0">
                <a:solidFill>
                  <a:srgbClr val="993300"/>
                </a:solidFill>
                <a:latin typeface="Arial Black" pitchFamily="34" charset="0"/>
              </a:rPr>
              <a:t>вовлечения в опасные </a:t>
            </a:r>
            <a:r>
              <a:rPr lang="ru-RU" sz="3200" b="1" dirty="0" err="1" smtClean="0">
                <a:solidFill>
                  <a:srgbClr val="993300"/>
                </a:solidFill>
                <a:latin typeface="Arial Black" pitchFamily="34" charset="0"/>
              </a:rPr>
              <a:t>интернет-сообщества</a:t>
            </a:r>
            <a:endParaRPr lang="ru-RU" sz="3200" b="1" i="1" dirty="0">
              <a:ln/>
              <a:solidFill>
                <a:srgbClr val="9933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735249" y="3839684"/>
            <a:ext cx="6154869" cy="752586"/>
            <a:chOff x="1248" y="1327"/>
            <a:chExt cx="3852" cy="463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solidFill>
              <a:srgbClr val="FF505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669" y="1327"/>
              <a:ext cx="3431" cy="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pPr marL="265113" indent="-265113"/>
              <a:r>
                <a:rPr lang="ru-RU" dirty="0" smtClean="0"/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Разъяснительная и просветительская работа.</a:t>
              </a:r>
            </a:p>
            <a:p>
              <a:pPr marL="265113" indent="-265113"/>
              <a:r>
                <a:rPr lang="ru-RU" b="1" dirty="0" smtClean="0">
                  <a:solidFill>
                    <a:srgbClr val="0000FF"/>
                  </a:solidFill>
                </a:rPr>
                <a:t>Формирование позитивных жизненных перспектив.</a:t>
              </a: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790971" y="1470824"/>
            <a:ext cx="6059488" cy="596900"/>
            <a:chOff x="1248" y="2004"/>
            <a:chExt cx="3817" cy="376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solidFill>
              <a:srgbClr val="00B05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44" y="2004"/>
              <a:ext cx="332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65113" indent="-265113"/>
              <a:r>
                <a:rPr lang="ru-RU" b="1" dirty="0" smtClean="0">
                  <a:solidFill>
                    <a:srgbClr val="0000FF"/>
                  </a:solidFill>
                </a:rPr>
                <a:t>Ключевой фактор – родительский контроль.</a:t>
              </a: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759165" y="2226503"/>
            <a:ext cx="5868989" cy="830263"/>
            <a:chOff x="1248" y="2552"/>
            <a:chExt cx="3697" cy="523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solidFill>
              <a:srgbClr val="00B0F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649" y="2552"/>
              <a:ext cx="329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dirty="0" smtClean="0"/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Ограничение времени пребывания в Интернете.</a:t>
              </a:r>
            </a:p>
            <a:p>
              <a:pPr algn="l"/>
              <a:endParaRPr lang="en-US" sz="2400" dirty="0"/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2751215" y="3069439"/>
            <a:ext cx="6209839" cy="830263"/>
            <a:chOff x="1248" y="3155"/>
            <a:chExt cx="3712" cy="523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C0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638" y="3155"/>
              <a:ext cx="3322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rgbClr val="0000FF"/>
                  </a:solidFill>
                </a:rPr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Установка защитного программного обеспечения.</a:t>
              </a:r>
            </a:p>
            <a:p>
              <a:pPr algn="l"/>
              <a:endParaRPr lang="en-US" sz="2400" dirty="0"/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2783019" y="5566371"/>
            <a:ext cx="5105403" cy="671513"/>
            <a:chOff x="1248" y="3157"/>
            <a:chExt cx="3216" cy="423"/>
          </a:xfrm>
        </p:grpSpPr>
        <p:sp>
          <p:nvSpPr>
            <p:cNvPr id="9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00FF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dirty="0">
                <a:solidFill>
                  <a:srgbClr val="993300"/>
                </a:solidFill>
              </a:endParaRPr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734" y="3157"/>
              <a:ext cx="2369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65113" indent="-265113" algn="just"/>
              <a:r>
                <a:rPr lang="ru-RU" b="1" dirty="0" smtClean="0">
                  <a:solidFill>
                    <a:srgbClr val="0000FF"/>
                  </a:solidFill>
                </a:rPr>
                <a:t>Позитивное общение. </a:t>
              </a:r>
            </a:p>
            <a:p>
              <a:pPr marL="265113" indent="-265113" algn="just"/>
              <a:r>
                <a:rPr lang="ru-RU" b="1" dirty="0" smtClean="0">
                  <a:solidFill>
                    <a:srgbClr val="0000FF"/>
                  </a:solidFill>
                </a:rPr>
                <a:t>«Есть другой мир, выйди!» </a:t>
              </a:r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/>
                <a:t>6</a:t>
              </a:r>
              <a:endParaRPr lang="en-US" sz="2400" b="1" dirty="0"/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2760492" y="4875766"/>
            <a:ext cx="5898813" cy="576263"/>
            <a:chOff x="1248" y="3217"/>
            <a:chExt cx="3555" cy="363"/>
          </a:xfrm>
        </p:grpSpPr>
        <p:sp>
          <p:nvSpPr>
            <p:cNvPr id="2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solidFill>
              <a:srgbClr val="FF0066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31" name="Text Box 25"/>
            <p:cNvSpPr txBox="1">
              <a:spLocks noChangeArrowheads="1"/>
            </p:cNvSpPr>
            <p:nvPr/>
          </p:nvSpPr>
          <p:spPr bwMode="gray">
            <a:xfrm>
              <a:off x="1664" y="3217"/>
              <a:ext cx="313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65113" indent="-265113"/>
              <a:r>
                <a:rPr lang="ru-RU" dirty="0" smtClean="0"/>
                <a:t> </a:t>
              </a:r>
              <a:r>
                <a:rPr lang="ru-RU" b="1" dirty="0" smtClean="0">
                  <a:solidFill>
                    <a:srgbClr val="0000FF"/>
                  </a:solidFill>
                </a:rPr>
                <a:t>Наличие значимой для школьника деятельности.</a:t>
              </a:r>
            </a:p>
          </p:txBody>
        </p:sp>
        <p:sp>
          <p:nvSpPr>
            <p:cNvPr id="3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5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443</Words>
  <Application>Microsoft Office PowerPoint</Application>
  <PresentationFormat>Экран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Опасные интернет-сообщества: как защитить детей и подростков</vt:lpstr>
      <vt:lpstr>Слайд 2</vt:lpstr>
      <vt:lpstr>Слайд 3</vt:lpstr>
      <vt:lpstr>СТАТИСТИКА</vt:lpstr>
      <vt:lpstr> </vt:lpstr>
      <vt:lpstr>Слайд 6</vt:lpstr>
      <vt:lpstr>Слайд 7</vt:lpstr>
      <vt:lpstr>Признаки негативного воздействия Интернета</vt:lpstr>
      <vt:lpstr>Слайд 9</vt:lpstr>
      <vt:lpstr>ПРОФИЛАКТИКА вовлечения в опасные интернет-сообщества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ЛЮДА</cp:lastModifiedBy>
  <cp:revision>53</cp:revision>
  <dcterms:created xsi:type="dcterms:W3CDTF">2014-11-21T11:00:06Z</dcterms:created>
  <dcterms:modified xsi:type="dcterms:W3CDTF">2020-08-30T09:53:50Z</dcterms:modified>
</cp:coreProperties>
</file>