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0" r:id="rId2"/>
    <p:sldId id="261" r:id="rId3"/>
    <p:sldId id="262" r:id="rId4"/>
    <p:sldId id="264" r:id="rId5"/>
    <p:sldId id="278" r:id="rId6"/>
    <p:sldId id="267" r:id="rId7"/>
    <p:sldId id="270" r:id="rId8"/>
    <p:sldId id="272" r:id="rId9"/>
    <p:sldId id="275" r:id="rId10"/>
    <p:sldId id="273" r:id="rId11"/>
    <p:sldId id="281" r:id="rId12"/>
    <p:sldId id="274" r:id="rId13"/>
    <p:sldId id="283" r:id="rId14"/>
    <p:sldId id="27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92345-E4FF-4A25-A0A1-682037CFC8C2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A4607-7F37-4EE9-A779-75417B69CD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8200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4607-7F37-4EE9-A779-75417B69CD3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443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FF49E-3811-4D7B-9A43-359F8407EA5C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D44EC-31B9-41E6-A0BF-F2C25D143152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ACD2D-3E33-4D30-99D6-7A0C4F781E1C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9F0A9-EE96-4C09-A3F1-7791E47317AD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9ADB4-5F12-4ABE-901D-F4210F9BDB28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D97B2-4085-4BEF-85CE-13C04F97F9EC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25C4-087B-46D6-AAB8-035DB34871E3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9096-A14F-43F7-A40E-056D67265F06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50385-EA78-4B67-B701-4B4E25A169A5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D42A-DD45-4CD9-AF75-57BFA316F968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ED8C5-72BE-4324-812C-9C55836EB58A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5309C-69D1-449C-924D-BC37F42A57C5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824DE-1288-45C4-AB0F-45DCA0CD3A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381000"/>
            <a:ext cx="82296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D08EC-07D5-489A-B344-8643910B878C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CE1A8-2DEA-40E3-AE6C-261C96329E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48D0-011A-41DD-AEBA-345FE1279734}" type="datetime1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://perunica.ru/uploads/posts/2011-12/1323017719_sdfsahsh.jpeg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img1.liveinternet.ru/images/attach/c/2/84/119/84119749_81976247_2463410.jpg" TargetMode="External"/><Relationship Id="rId11" Type="http://schemas.microsoft.com/office/2007/relationships/hdphoto" Target="../media/hdphoto3.wdp"/><Relationship Id="rId5" Type="http://schemas.microsoft.com/office/2007/relationships/hdphoto" Target="../media/hdphoto1.wdp"/><Relationship Id="rId10" Type="http://schemas.openxmlformats.org/officeDocument/2006/relationships/image" Target="../media/image3.jpeg"/><Relationship Id="rId4" Type="http://schemas.openxmlformats.org/officeDocument/2006/relationships/image" Target="../media/image1.jpeg"/><Relationship Id="rId9" Type="http://schemas.openxmlformats.org/officeDocument/2006/relationships/hyperlink" Target="http://images.yandex.ru/yandsearch?p=5&amp;text=%D1%8D%D0%BC%D0%BE%D1%86%D0%B8%D0%BE%D0%BD%D0%B0%D0%BB%D1%8C%D0%BD%D0%BE%D0%B5%20%D0%B2%D1%8B%D0%B3%D0%BE%D1%80%D0%B0%D0%BD%D0%B8%D0%B5%20%D0%BF%D0%B5%D0%B4%D0%B0%D0%B3%D0%BE%D0%B3%D0%BE%D0%B2&amp;img_url=http://cpk.moy.su/img/Emotsionalnoye-vygoraniye.jpg&amp;pos=165&amp;rpt=simage&amp;nojs=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5" Type="http://schemas.openxmlformats.org/officeDocument/2006/relationships/image" Target="../media/image8.jpe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jpeg"/><Relationship Id="rId7" Type="http://schemas.microsoft.com/office/2007/relationships/hdphoto" Target="../media/hdphoto7.wdp"/><Relationship Id="rId2" Type="http://schemas.openxmlformats.org/officeDocument/2006/relationships/hyperlink" Target="http://img1.liveinternet.ru/images/attach/c/1/57/446/57446306_DenisRaev5147216.jpg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6.wdp"/><Relationship Id="rId9" Type="http://schemas.microsoft.com/office/2007/relationships/hdphoto" Target="../media/hdphoto8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jpeg"/><Relationship Id="rId7" Type="http://schemas.microsoft.com/office/2007/relationships/hdphoto" Target="../media/hdphoto10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microsoft.com/office/2007/relationships/hdphoto" Target="../media/hdphoto9.wdp"/><Relationship Id="rId4" Type="http://schemas.openxmlformats.org/officeDocument/2006/relationships/image" Target="../media/image15.jpeg"/><Relationship Id="rId9" Type="http://schemas.microsoft.com/office/2007/relationships/hdphoto" Target="../media/hdphoto1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hyperlink" Target="http://images.yandex.ru/yandsearch?p=2&amp;text=%D0%BA%D0%BE%D0%B3%D0%B4%D0%B0%20%D0%BF%D0%B5%D0%B4%D0%B0%D0%B3%D0%BE%D0%B3%D0%B8%20%D1%81%D0%B0%D0%BC%D0%B8%20%D0%BD%D0%B0%D1%87%D0%B8%D0%BD%D0%B0%D1%8E%D1%82%20%D0%B7%D0%B0%D0%BD%D0%B8%D0%BC%D0%B0%D1%82%D1%8C%D1%81%D1%8F%20%D1%81%D0%B2%D0%BE%D0%B8%D0%BC%20%D0%B7%D0%B4%D0%BE%D1%80%D0%BE%D0%B2%D1%8C%D0%B5%D0%BC.&amp;img_url=http://agelesswomantoday.typepad.com/.a/6a01310fe564c6970c014e60ec7aff970c-800wi&amp;pos=87&amp;rpt=simage&amp;nojs=1" TargetMode="External"/><Relationship Id="rId10" Type="http://schemas.microsoft.com/office/2007/relationships/hdphoto" Target="../media/hdphoto14.wdp"/><Relationship Id="rId4" Type="http://schemas.microsoft.com/office/2007/relationships/hdphoto" Target="../media/hdphoto12.wdp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6.wdp"/><Relationship Id="rId5" Type="http://schemas.openxmlformats.org/officeDocument/2006/relationships/image" Target="../media/image27.jpeg"/><Relationship Id="rId10" Type="http://schemas.openxmlformats.org/officeDocument/2006/relationships/image" Target="../media/image30.jpeg"/><Relationship Id="rId4" Type="http://schemas.microsoft.com/office/2007/relationships/hdphoto" Target="../media/hdphoto15.wdp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microsoft.com/office/2007/relationships/hdphoto" Target="../media/hdphoto18.wdp"/><Relationship Id="rId9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microsoft.com/office/2007/relationships/hdphoto" Target="../media/hdphoto2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323528" y="260648"/>
            <a:ext cx="8429625" cy="61436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buFont typeface="Wingdings" pitchFamily="2" charset="2"/>
              <a:buNone/>
              <a:defRPr/>
            </a:pPr>
            <a:endParaRPr lang="ru-RU" sz="3600" dirty="0">
              <a:solidFill>
                <a:schemeClr val="hlink"/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ru-RU" sz="3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ru-RU" sz="3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algn="r"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Бог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может простить нам грехи наши, 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algn="r"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но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нервная система никогда.</a:t>
            </a:r>
          </a:p>
          <a:p>
            <a:pPr algn="r">
              <a:buFont typeface="Wingdings" pitchFamily="2" charset="2"/>
              <a:buNone/>
              <a:defRPr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                                            Уильям ДЖЕМС</a:t>
            </a:r>
            <a:endParaRPr lang="ru-RU" sz="2400" b="1" kern="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56324" name="Picture 5" descr="http://perunica.ru/uploads/posts/2011-12/1323017719_sdfsahsh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2852936"/>
            <a:ext cx="2040423" cy="2379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6" descr="http://img1.liveinternet.ru/images/attach/c/2/84/119/84119749_81976247_246341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914822"/>
            <a:ext cx="2887166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827584" y="188640"/>
            <a:ext cx="7560840" cy="158417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СОХРАНЕНИЕ ПСИХОЛОГИЧЕСКОГО ЗДОРОВЬЯ ПЕДАГОГОВ</a:t>
            </a:r>
            <a:br>
              <a:rPr kumimoji="0" lang="ru-RU" sz="2800" b="1" i="0" u="none" strike="noStrike" kern="1200" cap="none" spc="0" normalizeH="0" baseline="0" noProof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1900" b="1" i="0" u="none" strike="noStrike" kern="1200" cap="none" spc="0" normalizeH="0" baseline="0" noProof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ПРОФИЛАКТИКА ЭМОЦИОНАЛЬНОГО ВЫГОРАНИЯ.</a:t>
            </a:r>
            <a:endParaRPr kumimoji="0" lang="ru-RU" sz="1900" b="1" i="0" u="none" strike="noStrike" kern="1200" cap="none" spc="0" normalizeH="0" baseline="0" noProof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6" descr="http://im2-tub-ru.yandex.net/i?id=539143060-00-72&amp;n=21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5400000">
            <a:off x="6296509" y="3529089"/>
            <a:ext cx="2055773" cy="1542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1</a:t>
            </a:fld>
            <a:endParaRPr lang="ru-RU" b="1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4920073" y="5518420"/>
            <a:ext cx="3754760" cy="78986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«Школа-гимназия №6» г. Джанкоя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Психолого-педагогический семинар-практикум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Шин Л. Ю.</a:t>
            </a:r>
          </a:p>
          <a:p>
            <a:pPr marL="342900" lvl="0" indent="-342900" algn="r">
              <a:spcBef>
                <a:spcPct val="20000"/>
              </a:spcBef>
            </a:pPr>
            <a:r>
              <a:rPr lang="en-US" sz="1200" b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25.03.2020</a:t>
            </a:r>
            <a:endParaRPr lang="en-US" sz="12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Юля\презентации для психолога\126 фоны для презентаций\Фон для презентаций\HJ092_350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0"/>
            <a:ext cx="400052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Tahoma"/>
                <a:ea typeface="Calibri"/>
              </a:rPr>
              <a:t>Требования  </a:t>
            </a:r>
            <a:r>
              <a:rPr lang="ru-RU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Tahoma"/>
                <a:ea typeface="Calibri"/>
              </a:rPr>
              <a:t>к </a:t>
            </a:r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Tahoma"/>
                <a:ea typeface="Calibri"/>
              </a:rPr>
              <a:t>личностным </a:t>
            </a:r>
          </a:p>
          <a:p>
            <a:pPr algn="ctr"/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Tahoma"/>
                <a:ea typeface="Calibri"/>
              </a:rPr>
              <a:t>качествам педагога.</a:t>
            </a:r>
            <a:endParaRPr lang="ru-RU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000108"/>
            <a:ext cx="2357454" cy="1143008"/>
          </a:xfrm>
          <a:prstGeom prst="round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Профессиональная направленность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596" y="2500306"/>
            <a:ext cx="1857388" cy="1000132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Эмпатия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34" y="3714752"/>
            <a:ext cx="2071702" cy="1071570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Педагогический такт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57554" y="4000504"/>
            <a:ext cx="2200284" cy="121444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Педагогический оптимизм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14678" y="1142984"/>
            <a:ext cx="2357454" cy="121444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Культура профессионального общения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28992" y="2571744"/>
            <a:ext cx="2200284" cy="121444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Педагогическая рефлексия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57554" y="5500702"/>
            <a:ext cx="2200284" cy="1214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Авторитетность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Личность педагога - Фото 17561/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929175"/>
            <a:ext cx="2693076" cy="1928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Выгнутая влево стрелка 14"/>
          <p:cNvSpPr/>
          <p:nvPr/>
        </p:nvSpPr>
        <p:spPr>
          <a:xfrm>
            <a:off x="2857488" y="2714620"/>
            <a:ext cx="571504" cy="6446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Выгнутая влево стрелка 15"/>
          <p:cNvSpPr/>
          <p:nvPr/>
        </p:nvSpPr>
        <p:spPr>
          <a:xfrm>
            <a:off x="0" y="2714620"/>
            <a:ext cx="500066" cy="5732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Выгнутая влево стрелка 16"/>
          <p:cNvSpPr/>
          <p:nvPr/>
        </p:nvSpPr>
        <p:spPr>
          <a:xfrm>
            <a:off x="142844" y="3929066"/>
            <a:ext cx="500066" cy="5732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Выгнутая влево стрелка 17"/>
          <p:cNvSpPr/>
          <p:nvPr/>
        </p:nvSpPr>
        <p:spPr>
          <a:xfrm>
            <a:off x="2857488" y="1285860"/>
            <a:ext cx="571504" cy="6446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Выгнутая влево стрелка 18"/>
          <p:cNvSpPr/>
          <p:nvPr/>
        </p:nvSpPr>
        <p:spPr>
          <a:xfrm>
            <a:off x="2714612" y="5715016"/>
            <a:ext cx="571504" cy="6446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лево стрелка 19"/>
          <p:cNvSpPr/>
          <p:nvPr/>
        </p:nvSpPr>
        <p:spPr>
          <a:xfrm>
            <a:off x="2857488" y="4286256"/>
            <a:ext cx="571504" cy="6446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Выгнутая влево стрелка 20"/>
          <p:cNvSpPr/>
          <p:nvPr/>
        </p:nvSpPr>
        <p:spPr>
          <a:xfrm>
            <a:off x="0" y="1285860"/>
            <a:ext cx="357158" cy="501772"/>
          </a:xfrm>
          <a:prstGeom prst="curvedRightArrow">
            <a:avLst>
              <a:gd name="adj1" fmla="val 25000"/>
              <a:gd name="adj2" fmla="val 70245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858016" y="1643050"/>
            <a:ext cx="2285984" cy="135732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Новые требования к оформлению документации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857884" y="2928934"/>
            <a:ext cx="2714612" cy="135732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Введение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общеразвивающие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классы, группы детей с ОВЗ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15140" y="4214818"/>
            <a:ext cx="2428860" cy="1357322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Внедрение интерактивных методов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715008" y="5500678"/>
            <a:ext cx="2285984" cy="135732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Открытые мероприятия, конкурсы и др.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rot="5400000">
            <a:off x="1678761" y="821513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6200000" flipH="1">
            <a:off x="3607587" y="607199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2</a:t>
            </a:fld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378407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Обои листья, зеленые, крупный план, ветка 1920x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19" y="0"/>
            <a:ext cx="9130181" cy="68579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og - Helpstudentam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136576"/>
            <a:ext cx="2238254" cy="27274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4577840" y="136576"/>
            <a:ext cx="4680520" cy="9968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Профессия педагога – одна  из наиболее энергоемких.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07504" y="3341859"/>
            <a:ext cx="5904656" cy="319719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деформации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 отражение личностных противоречий между мобилизацией педагога и наличием внутренних энергоресурсов 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Работа как испытание Profispace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949653" y="1700808"/>
            <a:ext cx="2998136" cy="29808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3</a:t>
            </a:fld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9816490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28625" y="357188"/>
            <a:ext cx="8429625" cy="6143625"/>
          </a:xfrm>
          <a:prstGeom prst="rect">
            <a:avLst/>
          </a:prstGeom>
          <a:solidFill>
            <a:srgbClr val="FFFF00"/>
          </a:solidFill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900" kern="0" dirty="0">
              <a:latin typeface="+mn-lt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5939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dirty="0" smtClean="0">
                <a:solidFill>
                  <a:schemeClr val="accent2"/>
                </a:solidFill>
              </a:rPr>
              <a:t>ЕСТЕСТВЕННЫЕ СПОСОБЫ</a:t>
            </a:r>
            <a:br>
              <a:rPr lang="ru-RU" altLang="ru-RU" sz="3200" dirty="0" smtClean="0">
                <a:solidFill>
                  <a:schemeClr val="accent2"/>
                </a:solidFill>
              </a:rPr>
            </a:br>
            <a:r>
              <a:rPr lang="ru-RU" altLang="ru-RU" sz="3200" dirty="0" smtClean="0">
                <a:solidFill>
                  <a:schemeClr val="accent2"/>
                </a:solidFill>
              </a:rPr>
              <a:t>РЕГУЛЯЦИИ ОРГАНИЗМА</a:t>
            </a:r>
            <a:r>
              <a:rPr lang="ru-RU" altLang="ru-RU" sz="3200" dirty="0" smtClean="0"/>
              <a:t> </a:t>
            </a:r>
          </a:p>
        </p:txBody>
      </p:sp>
      <p:sp>
        <p:nvSpPr>
          <p:cNvPr id="59396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971925" cy="3614738"/>
          </a:xfrm>
        </p:spPr>
        <p:txBody>
          <a:bodyPr/>
          <a:lstStyle/>
          <a:p>
            <a:pPr eaLnBrk="1" hangingPunct="1"/>
            <a:r>
              <a:rPr lang="ru-RU" altLang="ru-RU" sz="2800" dirty="0" smtClean="0"/>
              <a:t>длительный сон</a:t>
            </a:r>
          </a:p>
          <a:p>
            <a:pPr eaLnBrk="1" hangingPunct="1"/>
            <a:r>
              <a:rPr lang="ru-RU" altLang="ru-RU" sz="2800" dirty="0" smtClean="0"/>
              <a:t> вкусная еда</a:t>
            </a:r>
          </a:p>
          <a:p>
            <a:pPr eaLnBrk="1" hangingPunct="1"/>
            <a:r>
              <a:rPr lang="ru-RU" altLang="ru-RU" sz="2800" dirty="0" smtClean="0"/>
              <a:t>общение с природой и животными</a:t>
            </a:r>
          </a:p>
          <a:p>
            <a:pPr eaLnBrk="1" hangingPunct="1"/>
            <a:r>
              <a:rPr lang="ru-RU" altLang="ru-RU" sz="2800" dirty="0" smtClean="0"/>
              <a:t> баня, массаж</a:t>
            </a:r>
          </a:p>
          <a:p>
            <a:pPr eaLnBrk="1" hangingPunct="1"/>
            <a:r>
              <a:rPr lang="ru-RU" altLang="ru-RU" sz="2800" dirty="0" smtClean="0"/>
              <a:t> движение, танцы</a:t>
            </a:r>
          </a:p>
          <a:p>
            <a:pPr eaLnBrk="1" hangingPunct="1"/>
            <a:r>
              <a:rPr lang="ru-RU" altLang="ru-RU" sz="2800" dirty="0" smtClean="0"/>
              <a:t> музыка </a:t>
            </a:r>
          </a:p>
        </p:txBody>
      </p:sp>
      <p:pic>
        <p:nvPicPr>
          <p:cNvPr id="59397" name="i-main-pic" descr="Картинка 6 из 6020">
            <a:hlinkClick r:id="rId2"/>
          </p:cNvPr>
          <p:cNvPicPr>
            <a:picLocks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2536" y="1291921"/>
            <a:ext cx="2422693" cy="199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214813" y="53578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b="1" kern="0" dirty="0">
                <a:solidFill>
                  <a:schemeClr val="tx2"/>
                </a:solidFill>
              </a:rPr>
              <a:t>П</a:t>
            </a:r>
            <a:r>
              <a:rPr lang="ru-RU" b="1" kern="0" dirty="0" smtClean="0">
                <a:solidFill>
                  <a:schemeClr val="tx2"/>
                </a:solidFill>
              </a:rPr>
              <a:t>РАВИЛЬНЫЙ </a:t>
            </a:r>
            <a:r>
              <a:rPr lang="ru-RU" b="1" kern="0" dirty="0">
                <a:solidFill>
                  <a:schemeClr val="tx2"/>
                </a:solidFill>
              </a:rPr>
              <a:t>ОТДЫХ – ЗАЛОГ ХОРОШЕЙ </a:t>
            </a:r>
            <a:r>
              <a:rPr lang="ru-RU" b="1" kern="0" dirty="0" smtClean="0">
                <a:solidFill>
                  <a:schemeClr val="tx2"/>
                </a:solidFill>
              </a:rPr>
              <a:t>РАБОТОСПОСОБНОСТИ!!!</a:t>
            </a:r>
            <a:endParaRPr lang="ru-RU" b="1" kern="0" dirty="0">
              <a:solidFill>
                <a:schemeClr val="tx2"/>
              </a:solidFill>
            </a:endParaRPr>
          </a:p>
        </p:txBody>
      </p:sp>
      <p:pic>
        <p:nvPicPr>
          <p:cNvPr id="59399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1405358"/>
            <a:ext cx="2016224" cy="124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0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5085184"/>
            <a:ext cx="2731485" cy="158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824DE-1288-45C4-AB0F-45DCA0CD3AD1}" type="slidenum">
              <a:rPr lang="ru-RU" b="1" smtClean="0"/>
              <a:pPr>
                <a:defRPr/>
              </a:pPr>
              <a:t>4</a:t>
            </a:fld>
            <a:endParaRPr lang="ru-RU" b="1" dirty="0"/>
          </a:p>
        </p:txBody>
      </p:sp>
      <p:pic>
        <p:nvPicPr>
          <p:cNvPr id="2054" name="Picture 6" descr="http://bm.img.com.ua/berlin/storage/orig/6/e0/587b7034d292d352d3fa57ad4734fe06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940152" y="3323223"/>
            <a:ext cx="1707532" cy="20345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Обои для рабочего стола-Нежные листочки на фоне голубого неба на стол обо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381000"/>
            <a:ext cx="5267325" cy="45561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 –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лучшее лекарство!</a:t>
            </a:r>
          </a:p>
        </p:txBody>
      </p:sp>
      <p:pic>
        <p:nvPicPr>
          <p:cNvPr id="10244" name="Picture 6" descr="Новые свадебные фотографии. Страница 57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875"/>
            <a:ext cx="670718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4" descr="С ЮБИЛЕЕМ, igorrus!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4086" y="0"/>
            <a:ext cx="374991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4941168"/>
            <a:ext cx="6264696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kern="0" dirty="0" smtClean="0">
                <a:solidFill>
                  <a:srgbClr val="FF0000"/>
                </a:solidFill>
              </a:rPr>
              <a:t>Радость- это, вероятно, лучшее средство преодолеть трудности</a:t>
            </a:r>
            <a:endParaRPr lang="ru-RU" sz="2400" b="1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300192" y="4221088"/>
            <a:ext cx="2843808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2132856"/>
            <a:ext cx="3240360" cy="19211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8388424" y="6482467"/>
            <a:ext cx="334194" cy="365125"/>
          </a:xfrm>
        </p:spPr>
        <p:txBody>
          <a:bodyPr/>
          <a:lstStyle/>
          <a:p>
            <a:pPr>
              <a:defRPr/>
            </a:pPr>
            <a:fld id="{2B8CE1A8-2DEA-40E3-AE6C-261C96329E0C}" type="slidenum">
              <a:rPr lang="ru-RU" b="1" smtClean="0">
                <a:solidFill>
                  <a:srgbClr val="FFFF00"/>
                </a:solidFill>
              </a:rPr>
              <a:pPr>
                <a:defRPr/>
              </a:pPr>
              <a:t>5</a:t>
            </a:fld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500063" y="285750"/>
            <a:ext cx="8215312" cy="6286500"/>
          </a:xfrm>
          <a:prstGeom prst="rect">
            <a:avLst/>
          </a:prstGeom>
          <a:solidFill>
            <a:srgbClr val="FFFF00"/>
          </a:solidFill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ru-RU" sz="2000" b="1" kern="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319264" y="296838"/>
            <a:ext cx="5588000" cy="1506537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3200" kern="0" dirty="0">
                <a:latin typeface="+mn-lt"/>
              </a:rPr>
              <a:t> </a:t>
            </a:r>
            <a:r>
              <a:rPr lang="ru-RU" sz="2800" kern="0" dirty="0">
                <a:latin typeface="+mn-lt"/>
              </a:rPr>
              <a:t>Научитесь без каких либо условий понимать, а лучше уважать или любить всех, начиная с …</a:t>
            </a:r>
          </a:p>
        </p:txBody>
      </p:sp>
      <p:sp>
        <p:nvSpPr>
          <p:cNvPr id="8" name="Прямоугольник 4"/>
          <p:cNvSpPr>
            <a:spLocks noChangeArrowheads="1"/>
          </p:cNvSpPr>
          <p:nvPr/>
        </p:nvSpPr>
        <p:spPr bwMode="auto">
          <a:xfrm>
            <a:off x="334137" y="1951104"/>
            <a:ext cx="40679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400" dirty="0"/>
              <a:t>Определение краткосрочных и долгосрочных целей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6</a:t>
            </a:fld>
            <a:endParaRPr lang="ru-RU" b="1" dirty="0"/>
          </a:p>
        </p:txBody>
      </p:sp>
      <p:pic>
        <p:nvPicPr>
          <p:cNvPr id="5122" name="Picture 2" descr="http://relaxic.net/wp-content/uploads/2013/11/motivator_00019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84018" y="3385339"/>
            <a:ext cx="4432515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374358" y="1772866"/>
            <a:ext cx="4503593" cy="3224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65539" name="Picture 2" descr="D:\воспитатели\Презентации\126 фоны для презентаций\102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42875"/>
            <a:ext cx="85344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536" y="332656"/>
            <a:ext cx="4644008" cy="11521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2400" kern="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Старайтесь не оставлять дела в хаотичном беспорядке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188640"/>
            <a:ext cx="3329488" cy="22156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5580112" y="2636912"/>
            <a:ext cx="320384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Используйте</a:t>
            </a:r>
          </a:p>
          <a:p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«Тайм-аут» </a:t>
            </a:r>
          </a:p>
          <a:p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(отдых на работе)</a:t>
            </a:r>
          </a:p>
        </p:txBody>
      </p:sp>
      <p:pic>
        <p:nvPicPr>
          <p:cNvPr id="8" name="Picture 6" descr="http://im7-tub-ru.yandex.net/i?id=154907628-51-72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005064"/>
            <a:ext cx="3481388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390943">
            <a:off x="856652" y="4197722"/>
            <a:ext cx="321945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b="1" smtClean="0"/>
              <a:pPr/>
              <a:t>7</a:t>
            </a:fld>
            <a:endParaRPr lang="ru-RU" b="1" dirty="0"/>
          </a:p>
        </p:txBody>
      </p:sp>
      <p:pic>
        <p:nvPicPr>
          <p:cNvPr id="9218" name="Picture 2" descr="http://media.istockphoto.com/vectors/desk-with-the-computer-and-books-vector-id480209453?s=170667a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1571612"/>
            <a:ext cx="4000528" cy="27146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28625" y="369942"/>
            <a:ext cx="8429625" cy="6143625"/>
          </a:xfrm>
          <a:prstGeom prst="rect">
            <a:avLst/>
          </a:prstGeom>
          <a:solidFill>
            <a:srgbClr val="FFFF00"/>
          </a:solidFill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900" kern="0" dirty="0">
              <a:latin typeface="+mn-lt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2400" b="1" kern="0" dirty="0">
              <a:solidFill>
                <a:srgbClr val="0000FF"/>
              </a:solidFill>
              <a:latin typeface="+mn-lt"/>
            </a:endParaRPr>
          </a:p>
        </p:txBody>
      </p:sp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5457" y="3235023"/>
            <a:ext cx="3249052" cy="2056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108" y="194455"/>
            <a:ext cx="2520280" cy="1890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https://cdn.playbuzz.com/cdn/97dabc8d-c781-48eb-b855-0f850f89e913/17838de1-636f-4b36-9053-cf6740a744eb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4969" y="203319"/>
            <a:ext cx="2090028" cy="2880320"/>
          </a:xfrm>
          <a:prstGeom prst="rect">
            <a:avLst/>
          </a:prstGeom>
          <a:noFill/>
        </p:spPr>
      </p:pic>
      <p:pic>
        <p:nvPicPr>
          <p:cNvPr id="10244" name="Picture 4" descr="http://www.ljplus.ru/img4/v/i/virtualsushi/Zyavva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203319"/>
            <a:ext cx="1607953" cy="2385996"/>
          </a:xfrm>
          <a:prstGeom prst="rect">
            <a:avLst/>
          </a:prstGeom>
          <a:noFill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8</a:t>
            </a:fld>
            <a:endParaRPr lang="ru-RU" b="1" dirty="0"/>
          </a:p>
        </p:txBody>
      </p:sp>
      <p:pic>
        <p:nvPicPr>
          <p:cNvPr id="4098" name="Picture 2" descr="http://krayon-vlg.ru/upload/medialibrary/508/50844188b21999b11f1042670e129123.jpe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209828" y="4845818"/>
            <a:ext cx="3034097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428625" y="2391141"/>
            <a:ext cx="65452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Визуализация. 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Представьте обидчика маленьким, смешным, растрепанным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, в халате и т.п. </a:t>
            </a:r>
            <a:endParaRPr lang="ru-RU" alt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://img1.liveinternet.ru/images/attach/c/10/110/116/110116805_1371492774_frazki1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3743700"/>
            <a:ext cx="4609848" cy="2965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" descr="D:\воспитатели\Презентации\126 фоны для презентаций\Рисунок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60338"/>
            <a:ext cx="8715375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Заголовок 1"/>
          <p:cNvSpPr>
            <a:spLocks noGrp="1"/>
          </p:cNvSpPr>
          <p:nvPr>
            <p:ph type="title"/>
          </p:nvPr>
        </p:nvSpPr>
        <p:spPr>
          <a:xfrm rot="20117755">
            <a:off x="-107041" y="3562378"/>
            <a:ext cx="2328396" cy="773194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Эмоциональное общение</a:t>
            </a:r>
          </a:p>
        </p:txBody>
      </p:sp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1096176">
            <a:off x="214313" y="4539162"/>
            <a:ext cx="3006725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663" y="4532394"/>
            <a:ext cx="2945025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32429"/>
          <a:stretch/>
        </p:blipFill>
        <p:spPr bwMode="auto">
          <a:xfrm>
            <a:off x="3645233" y="4468518"/>
            <a:ext cx="2175423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516530" y="1190886"/>
            <a:ext cx="2519966" cy="178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9</a:t>
            </a:fld>
            <a:endParaRPr lang="ru-RU" b="1" dirty="0"/>
          </a:p>
        </p:txBody>
      </p:sp>
      <p:pic>
        <p:nvPicPr>
          <p:cNvPr id="3076" name="Picture 4" descr="http://itd2.mycdn.me/image?id=837851601049&amp;t=20&amp;plc=WEB&amp;tkn=*yJwzKS-b7_oRfGP00JhsZVHldNw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21405009">
            <a:off x="175947" y="277075"/>
            <a:ext cx="4200860" cy="290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866717" y="2978204"/>
            <a:ext cx="4572000" cy="13573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kern="0" dirty="0">
                <a:latin typeface="Times New Roman" pitchFamily="18" charset="0"/>
                <a:ea typeface="+mj-ea"/>
                <a:cs typeface="Times New Roman" pitchFamily="18" charset="0"/>
              </a:rPr>
              <a:t>Физические упражнения. </a:t>
            </a:r>
          </a:p>
          <a:p>
            <a:pPr algn="ctr">
              <a:defRPr/>
            </a:pPr>
            <a:r>
              <a:rPr lang="ru-RU" sz="2000" b="1" kern="0" dirty="0">
                <a:latin typeface="Times New Roman" pitchFamily="18" charset="0"/>
                <a:ea typeface="+mj-ea"/>
                <a:cs typeface="Times New Roman" pitchFamily="18" charset="0"/>
              </a:rPr>
              <a:t>Устройте  генеральную уборку в квартире, поработайте в саду, погуляйте, смастерите что-то и т. д.</a:t>
            </a:r>
            <a:br>
              <a:rPr lang="ru-RU" sz="2000" b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000" b="1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260648"/>
            <a:ext cx="8606730" cy="6240165"/>
          </a:xfrm>
          <a:solidFill>
            <a:srgbClr val="FFFF00"/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900" dirty="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400" b="1" dirty="0" smtClean="0">
              <a:solidFill>
                <a:srgbClr val="0000FF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1800" b="1" dirty="0" smtClean="0">
                <a:solidFill>
                  <a:srgbClr val="0000FF"/>
                </a:solidFill>
              </a:rPr>
              <a:t>Овладение умениями и навыками </a:t>
            </a:r>
            <a:r>
              <a:rPr lang="ru-RU" altLang="ru-RU" sz="1800" b="1" dirty="0" err="1" smtClean="0">
                <a:solidFill>
                  <a:srgbClr val="0000FF"/>
                </a:solidFill>
              </a:rPr>
              <a:t>саморегуляции</a:t>
            </a:r>
            <a:r>
              <a:rPr lang="ru-RU" altLang="ru-RU" sz="1800" b="1" dirty="0" smtClean="0">
                <a:solidFill>
                  <a:srgbClr val="0000FF"/>
                </a:solidFill>
              </a:rPr>
              <a:t>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1800" b="1" dirty="0" smtClean="0">
                <a:solidFill>
                  <a:srgbClr val="0000FF"/>
                </a:solidFill>
              </a:rPr>
              <a:t>(релаксация, положительная внутренняя речь, совместная групповая деятельность с коллегами)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10</a:t>
            </a:fld>
            <a:endParaRPr lang="ru-RU" b="1" dirty="0"/>
          </a:p>
        </p:txBody>
      </p:sp>
      <p:pic>
        <p:nvPicPr>
          <p:cNvPr id="6146" name="Picture 2" descr="http://kartik.ru/wp-content/uploads/2017/08/den-schastya-kartinki-1573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5753100" cy="38481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87025"/>
            <a:ext cx="8640960" cy="63709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Стоя, свести лопатки, улыбнуться и подмигивая левым, потом правым глазом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«Очень я собой горжусь, я на многое гожусь».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Положив на лоб левую ладонь, затем правую.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"Я решаю любые задачи, со мною всегда любовь и удача". </a:t>
            </a:r>
          </a:p>
          <a:p>
            <a:pPr algn="ctr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Потирая ладонь о ладонь.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"Я приманиваю удачу, с каждым днем становлюсь богаче".</a:t>
            </a: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Встав на цыпочки, руки над головой сомкнуть в кольцо.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"Я согрета солнечным лучиком, я достойна самого лучшего".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Руки в стороны, кулаки сжать, делая вращения руками.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"На пути у меня нет преграды, все получиться так, как надо".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Руки на поясе, делая наклоны вправо – влево.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"Покой и улыбку всегда берегу, и мне все помогут, и я помогу".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Руки на поясе наклоны вперед-назад.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"Ситуация любая мне подвластна, мир прекрасен - и я прекрасна".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Подпрыгивая на правой, затем на левой ноге.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"Я бодра и энергична, и дела идут отлично".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Сложив руки в замок, делая глубокий вдох.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"Вселенная мне улыбается, и все у меня получается".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971600" y="1"/>
            <a:ext cx="6984776" cy="4046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Повышение энергетического потенциала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11</a:t>
            </a:fld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701675" y="549275"/>
            <a:ext cx="8229600" cy="806450"/>
          </a:xfrm>
        </p:spPr>
        <p:txBody>
          <a:bodyPr>
            <a:normAutofit fontScale="90000"/>
          </a:bodyPr>
          <a:lstStyle/>
          <a:p>
            <a:r>
              <a:rPr lang="ru-RU" altLang="ru-RU" sz="2800" dirty="0" smtClean="0"/>
              <a:t>Упражнение </a:t>
            </a:r>
            <a:br>
              <a:rPr lang="ru-RU" altLang="ru-RU" sz="2800" dirty="0" smtClean="0"/>
            </a:br>
            <a:r>
              <a:rPr lang="ru-RU" altLang="ru-RU" sz="2800" dirty="0" smtClean="0"/>
              <a:t>«Звуковая гимнастика»</a:t>
            </a:r>
            <a:r>
              <a:rPr lang="ru-RU" altLang="ru-RU" dirty="0" smtClean="0"/>
              <a:t/>
            </a:r>
            <a:br>
              <a:rPr lang="ru-RU" altLang="ru-RU" dirty="0" smtClean="0"/>
            </a:br>
            <a:endParaRPr lang="ru-RU" altLang="ru-RU" dirty="0" smtClean="0"/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8175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25" y="3913188"/>
            <a:ext cx="19177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12</a:t>
            </a:fld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39552" y="421887"/>
            <a:ext cx="8064896" cy="59400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Упражнение “Улыбка”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Инструкция: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Закройте глаза и посидите несколько минут,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ни о чем не думая. При этом на вашем лице обязательно,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должна быть улыбка.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Если вам удастся удержать ее 10-15 минут, вы сразу почувствуете, что успокоились, а ваше настроение улучшилось. Во время улыбки мышцы лица создают импульсы, благотворно влияющие на нервную систему. Даже если вы способны только на вымученную улыбку, вам от нее все равно станет легче.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Упражнение “Маска гнева”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Алгоритм релаксации мышц может быть следующим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Инструкция: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Сидя или стоя. С медленным вдохом постепенно нахмурить брови, стремясь сблизить их как можно более сильнее. Задержать дыхание не более чем на секунду, с выдохом опустить брови.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s://im0-tub-ru.yandex.net/i?id=f55f284edcf8f433631aa3705dbaf000&amp;n=33&amp;h=215&amp;w=22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817141" cy="1759844"/>
          </a:xfrm>
          <a:prstGeom prst="rect">
            <a:avLst/>
          </a:prstGeom>
          <a:noFill/>
        </p:spPr>
      </p:pic>
      <p:pic>
        <p:nvPicPr>
          <p:cNvPr id="1030" name="Picture 6" descr="http://retrohelix.com/en/wp-content/uploads/2011/02/golgo13eyemask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3356992"/>
            <a:ext cx="2700808" cy="1328969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b="1" smtClean="0"/>
              <a:pPr/>
              <a:t>13</a:t>
            </a:fld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Рисунок 4" descr="Новые золотые узоры для блога (15 шт.) santa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579" y="4293096"/>
            <a:ext cx="320568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846888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b="1" smtClean="0">
                <a:solidFill>
                  <a:srgbClr val="FFFF00"/>
                </a:solidFill>
              </a:rPr>
              <a:pPr/>
              <a:t>14</a:t>
            </a:fld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7170" name="Picture 2" descr="http://boltai.com/wp-content/uploads/2015/09/jizn-0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691680" y="1268760"/>
            <a:ext cx="6227586" cy="32493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412</Words>
  <Application>Microsoft Office PowerPoint</Application>
  <PresentationFormat>Экран (4:3)</PresentationFormat>
  <Paragraphs>137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   </vt:lpstr>
      <vt:lpstr>Слайд 3</vt:lpstr>
      <vt:lpstr>ЕСТЕСТВЕННЫЕ СПОСОБЫ РЕГУЛЯЦИИ ОРГАНИЗМА </vt:lpstr>
      <vt:lpstr>Слайд 5</vt:lpstr>
      <vt:lpstr>Слайд 6</vt:lpstr>
      <vt:lpstr>Слайд 7</vt:lpstr>
      <vt:lpstr>Слайд 8</vt:lpstr>
      <vt:lpstr>Эмоциональное общение</vt:lpstr>
      <vt:lpstr>Слайд 10</vt:lpstr>
      <vt:lpstr>Слайд 11</vt:lpstr>
      <vt:lpstr>Упражнение  «Звуковая гимнастика» 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ЛЮДА</cp:lastModifiedBy>
  <cp:revision>72</cp:revision>
  <dcterms:created xsi:type="dcterms:W3CDTF">2017-05-12T08:14:37Z</dcterms:created>
  <dcterms:modified xsi:type="dcterms:W3CDTF">2020-04-27T17:14:45Z</dcterms:modified>
</cp:coreProperties>
</file>