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57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63300"/>
    <a:srgbClr val="333300"/>
    <a:srgbClr val="0000FF"/>
    <a:srgbClr val="660033"/>
    <a:srgbClr val="184971"/>
    <a:srgbClr val="660066"/>
    <a:srgbClr val="D60093"/>
    <a:srgbClr val="CC6600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87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191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7643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430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1517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972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5232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977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8364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4403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274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4F7F9-D279-41B6-8C7F-6F11C3691FD3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760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757" y="972065"/>
            <a:ext cx="5115697" cy="3822357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 smtClean="0">
                <a:solidFill>
                  <a:srgbClr val="0000FF"/>
                </a:solidFill>
                <a:latin typeface="+mn-lt"/>
                <a:cs typeface="Aharoni" pitchFamily="2" charset="-79"/>
              </a:rPr>
              <a:t>Особенности развития эмоционального интеллекта у школьников</a:t>
            </a:r>
            <a:endParaRPr lang="en-US" sz="4800" b="1" dirty="0">
              <a:solidFill>
                <a:srgbClr val="0000FF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6616" y="6161723"/>
            <a:ext cx="8490822" cy="513397"/>
          </a:xfrm>
        </p:spPr>
        <p:txBody>
          <a:bodyPr>
            <a:normAutofit fontScale="92500"/>
          </a:bodyPr>
          <a:lstStyle/>
          <a:p>
            <a:pPr algn="l"/>
            <a:r>
              <a:rPr lang="en-US" b="1" dirty="0" smtClean="0">
                <a:solidFill>
                  <a:srgbClr val="002060"/>
                </a:solidFill>
              </a:rPr>
              <a:t>06.11.</a:t>
            </a:r>
            <a:r>
              <a:rPr lang="ru-RU" b="1" dirty="0" smtClean="0">
                <a:solidFill>
                  <a:srgbClr val="002060"/>
                </a:solidFill>
              </a:rPr>
              <a:t>2020    </a:t>
            </a:r>
            <a:r>
              <a:rPr lang="ru-RU" b="1" dirty="0" smtClean="0">
                <a:solidFill>
                  <a:srgbClr val="002060"/>
                </a:solidFill>
              </a:rPr>
              <a:t>	</a:t>
            </a:r>
            <a:r>
              <a:rPr lang="en-US" b="1" dirty="0" smtClean="0">
                <a:solidFill>
                  <a:srgbClr val="002060"/>
                </a:solidFill>
              </a:rPr>
              <a:t>  </a:t>
            </a:r>
            <a:r>
              <a:rPr lang="en-US" b="1" dirty="0" smtClean="0">
                <a:solidFill>
                  <a:srgbClr val="002060"/>
                </a:solidFill>
              </a:rPr>
              <a:t>			</a:t>
            </a:r>
            <a:r>
              <a:rPr lang="ru-RU" b="1" dirty="0" smtClean="0">
                <a:solidFill>
                  <a:srgbClr val="002060"/>
                </a:solidFill>
              </a:rPr>
              <a:t>педагог-психолог </a:t>
            </a:r>
            <a:r>
              <a:rPr lang="ru-RU" b="1" dirty="0" smtClean="0">
                <a:solidFill>
                  <a:srgbClr val="002060"/>
                </a:solidFill>
              </a:rPr>
              <a:t>Шин Л. Ю.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854"/>
            <a:ext cx="6018899" cy="1294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35611"/>
            <a:ext cx="6133494" cy="127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4194" y="137340"/>
            <a:ext cx="3179805" cy="131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2731" y="4833810"/>
            <a:ext cx="3061269" cy="1286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9083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00369"/>
            <a:ext cx="7886700" cy="1101209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Garamond" pitchFamily="18" charset="0"/>
                <a:sym typeface="Garamond" pitchFamily="18" charset="0"/>
              </a:rPr>
              <a:t>Эмоциональный интеллект</a:t>
            </a:r>
            <a:endParaRPr lang="ru-RU" dirty="0">
              <a:solidFill>
                <a:srgbClr val="C00000"/>
              </a:solidFill>
            </a:endParaRPr>
          </a:p>
        </p:txBody>
      </p:sp>
      <p:grpSp>
        <p:nvGrpSpPr>
          <p:cNvPr id="4" name="Shape 200"/>
          <p:cNvGrpSpPr>
            <a:grpSpLocks noGrp="1"/>
          </p:cNvGrpSpPr>
          <p:nvPr>
            <p:ph idx="1"/>
          </p:nvPr>
        </p:nvGrpSpPr>
        <p:grpSpPr bwMode="auto">
          <a:xfrm>
            <a:off x="595699" y="1718533"/>
            <a:ext cx="7886700" cy="4351338"/>
            <a:chOff x="948631" y="721696"/>
            <a:chExt cx="10000516" cy="4260152"/>
          </a:xfrm>
        </p:grpSpPr>
        <p:sp>
          <p:nvSpPr>
            <p:cNvPr id="5" name="Shape 201"/>
            <p:cNvSpPr>
              <a:spLocks noChangeArrowheads="1"/>
            </p:cNvSpPr>
            <p:nvPr/>
          </p:nvSpPr>
          <p:spPr bwMode="auto">
            <a:xfrm>
              <a:off x="1102757" y="873455"/>
              <a:ext cx="9720000" cy="2124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lIns="91425" tIns="45700" rIns="91425" bIns="45700" anchor="ctr"/>
            <a:lstStyle/>
            <a:p>
              <a:pPr algn="ctr" eaLnBrk="1" hangingPunct="1">
                <a:buClr>
                  <a:srgbClr val="000000"/>
                </a:buClr>
                <a:buFont typeface="Arial" pitchFamily="34" charset="0"/>
                <a:buNone/>
              </a:pPr>
              <a:endParaRPr lang="ru-RU" sz="1800">
                <a:solidFill>
                  <a:srgbClr val="FFFFFF"/>
                </a:solidFill>
                <a:latin typeface="Garamond" pitchFamily="18" charset="0"/>
                <a:sym typeface="Garamond" pitchFamily="18" charset="0"/>
              </a:endParaRPr>
            </a:p>
          </p:txBody>
        </p:sp>
        <p:pic>
          <p:nvPicPr>
            <p:cNvPr id="6" name="Shape 202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48631" y="721696"/>
              <a:ext cx="10000516" cy="4260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Прямоугольник 6"/>
          <p:cNvSpPr/>
          <p:nvPr/>
        </p:nvSpPr>
        <p:spPr>
          <a:xfrm>
            <a:off x="1046207" y="2023071"/>
            <a:ext cx="69939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28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  <a:sym typeface="Garamond" pitchFamily="18" charset="0"/>
              </a:rPr>
              <a:t>вид интеллекта, который отвечает за распознавание личных эмоций и эмоций окружающих людей, а также за управление ими.</a:t>
            </a:r>
            <a:endParaRPr lang="ru-RU" sz="2800" b="1" dirty="0">
              <a:solidFill>
                <a:srgbClr val="002060"/>
              </a:solidFill>
              <a:latin typeface="Garamond" pitchFamily="18" charset="0"/>
              <a:cs typeface="Aharoni" pitchFamily="2" charset="-79"/>
              <a:sym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891" y="337751"/>
            <a:ext cx="8732939" cy="81615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990000"/>
                </a:solidFill>
                <a:latin typeface="Garamond" pitchFamily="18" charset="0"/>
                <a:sym typeface="Garamond" pitchFamily="18" charset="0"/>
              </a:rPr>
              <a:t>Компоненты эмоционального интеллекта</a:t>
            </a:r>
            <a:endParaRPr lang="ru-RU" dirty="0">
              <a:solidFill>
                <a:srgbClr val="99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4368" y="1235676"/>
            <a:ext cx="8725074" cy="4916119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12" name="Shape 210"/>
          <p:cNvSpPr/>
          <p:nvPr/>
        </p:nvSpPr>
        <p:spPr>
          <a:xfrm>
            <a:off x="218567" y="1317169"/>
            <a:ext cx="3489820" cy="701415"/>
          </a:xfrm>
          <a:prstGeom prst="rect">
            <a:avLst/>
          </a:prstGeom>
          <a:gradFill>
            <a:gsLst>
              <a:gs pos="0">
                <a:srgbClr val="DDB0FE"/>
              </a:gs>
              <a:gs pos="50000">
                <a:srgbClr val="E9CCFE"/>
              </a:gs>
              <a:gs pos="100000">
                <a:srgbClr val="F3E6F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>
                <a:latin typeface="Garamond" pitchFamily="18" charset="0"/>
                <a:sym typeface="Garamond" pitchFamily="18" charset="0"/>
              </a:rPr>
              <a:t>Компоненты эмоционального интеллекта</a:t>
            </a:r>
            <a:endParaRPr lang="ru-RU" dirty="0"/>
          </a:p>
        </p:txBody>
      </p:sp>
      <p:sp>
        <p:nvSpPr>
          <p:cNvPr id="13" name="Shape 211"/>
          <p:cNvSpPr/>
          <p:nvPr/>
        </p:nvSpPr>
        <p:spPr>
          <a:xfrm>
            <a:off x="3961719" y="1325861"/>
            <a:ext cx="2407641" cy="701415"/>
          </a:xfrm>
          <a:prstGeom prst="rect">
            <a:avLst/>
          </a:prstGeom>
          <a:gradFill>
            <a:gsLst>
              <a:gs pos="0">
                <a:srgbClr val="DDB0FE"/>
              </a:gs>
              <a:gs pos="50000">
                <a:srgbClr val="E9CCFE"/>
              </a:gs>
              <a:gs pos="100000">
                <a:srgbClr val="F3E6F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 err="1">
                <a:latin typeface="Garamond" pitchFamily="18" charset="0"/>
                <a:sym typeface="Garamond" pitchFamily="18" charset="0"/>
              </a:rPr>
              <a:t>Внутриличностная</a:t>
            </a:r>
            <a:r>
              <a:rPr lang="ru-RU" sz="2000" b="1" dirty="0">
                <a:latin typeface="Garamond" pitchFamily="18" charset="0"/>
                <a:sym typeface="Garamond" pitchFamily="18" charset="0"/>
              </a:rPr>
              <a:t> направленность</a:t>
            </a:r>
          </a:p>
        </p:txBody>
      </p:sp>
      <p:sp>
        <p:nvSpPr>
          <p:cNvPr id="14" name="Shape 212"/>
          <p:cNvSpPr/>
          <p:nvPr/>
        </p:nvSpPr>
        <p:spPr>
          <a:xfrm>
            <a:off x="6589079" y="1342184"/>
            <a:ext cx="2213692" cy="701415"/>
          </a:xfrm>
          <a:prstGeom prst="rect">
            <a:avLst/>
          </a:prstGeom>
          <a:gradFill>
            <a:gsLst>
              <a:gs pos="0">
                <a:srgbClr val="DDB0FE"/>
              </a:gs>
              <a:gs pos="50000">
                <a:srgbClr val="E9CCFE"/>
              </a:gs>
              <a:gs pos="100000">
                <a:srgbClr val="F3E6F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>
                <a:latin typeface="Garamond" pitchFamily="18" charset="0"/>
                <a:sym typeface="Garamond" pitchFamily="18" charset="0"/>
              </a:rPr>
              <a:t>Межличностная направленность</a:t>
            </a:r>
          </a:p>
        </p:txBody>
      </p:sp>
      <p:sp>
        <p:nvSpPr>
          <p:cNvPr id="15" name="Shape 213"/>
          <p:cNvSpPr>
            <a:spLocks noChangeArrowheads="1"/>
          </p:cNvSpPr>
          <p:nvPr/>
        </p:nvSpPr>
        <p:spPr bwMode="auto">
          <a:xfrm>
            <a:off x="238135" y="2113659"/>
            <a:ext cx="3033420" cy="884237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latin typeface="Garamond" pitchFamily="18" charset="0"/>
                <a:sym typeface="Garamond" pitchFamily="18" charset="0"/>
              </a:rPr>
              <a:t>Когнитивный</a:t>
            </a:r>
            <a:endParaRPr lang="ru-RU" dirty="0"/>
          </a:p>
        </p:txBody>
      </p:sp>
      <p:sp>
        <p:nvSpPr>
          <p:cNvPr id="16" name="Shape 214"/>
          <p:cNvSpPr>
            <a:spLocks noChangeArrowheads="1"/>
          </p:cNvSpPr>
          <p:nvPr/>
        </p:nvSpPr>
        <p:spPr bwMode="auto">
          <a:xfrm>
            <a:off x="3338969" y="2113659"/>
            <a:ext cx="2994870" cy="884237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dirty="0">
                <a:latin typeface="Garamond" pitchFamily="18" charset="0"/>
                <a:sym typeface="Garamond" pitchFamily="18" charset="0"/>
              </a:rPr>
              <a:t>идентификация собственных эмоциональных состояний</a:t>
            </a:r>
          </a:p>
        </p:txBody>
      </p:sp>
      <p:sp>
        <p:nvSpPr>
          <p:cNvPr id="17" name="Shape 215"/>
          <p:cNvSpPr>
            <a:spLocks noChangeArrowheads="1"/>
          </p:cNvSpPr>
          <p:nvPr/>
        </p:nvSpPr>
        <p:spPr bwMode="auto">
          <a:xfrm>
            <a:off x="6409189" y="2130136"/>
            <a:ext cx="2550254" cy="884237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dirty="0">
                <a:latin typeface="Garamond" pitchFamily="18" charset="0"/>
                <a:sym typeface="Garamond" pitchFamily="18" charset="0"/>
              </a:rPr>
              <a:t>идентификация эмоциональных состояний других людей</a:t>
            </a:r>
          </a:p>
        </p:txBody>
      </p:sp>
      <p:sp>
        <p:nvSpPr>
          <p:cNvPr id="18" name="Shape 216"/>
          <p:cNvSpPr>
            <a:spLocks noChangeArrowheads="1"/>
          </p:cNvSpPr>
          <p:nvPr/>
        </p:nvSpPr>
        <p:spPr bwMode="auto">
          <a:xfrm>
            <a:off x="220756" y="3165886"/>
            <a:ext cx="3032125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latin typeface="Garamond" pitchFamily="18" charset="0"/>
                <a:sym typeface="Garamond" pitchFamily="18" charset="0"/>
              </a:rPr>
              <a:t>Рефлексивный</a:t>
            </a:r>
            <a:endParaRPr lang="ru-RU" dirty="0"/>
          </a:p>
        </p:txBody>
      </p:sp>
      <p:sp>
        <p:nvSpPr>
          <p:cNvPr id="19" name="Shape 217"/>
          <p:cNvSpPr>
            <a:spLocks noChangeArrowheads="1"/>
          </p:cNvSpPr>
          <p:nvPr/>
        </p:nvSpPr>
        <p:spPr bwMode="auto">
          <a:xfrm>
            <a:off x="3319849" y="3166339"/>
            <a:ext cx="3015049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dirty="0">
                <a:latin typeface="Garamond" pitchFamily="18" charset="0"/>
                <a:sym typeface="Garamond" pitchFamily="18" charset="0"/>
              </a:rPr>
              <a:t>рефлексия своих поступков  и причин возникновения эмоциональных состояний</a:t>
            </a:r>
          </a:p>
        </p:txBody>
      </p:sp>
      <p:sp>
        <p:nvSpPr>
          <p:cNvPr id="20" name="Shape 218"/>
          <p:cNvSpPr>
            <a:spLocks noChangeArrowheads="1"/>
          </p:cNvSpPr>
          <p:nvPr/>
        </p:nvSpPr>
        <p:spPr bwMode="auto">
          <a:xfrm>
            <a:off x="6424132" y="3166340"/>
            <a:ext cx="2538637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dirty="0">
                <a:latin typeface="Garamond" pitchFamily="18" charset="0"/>
                <a:sym typeface="Garamond" pitchFamily="18" charset="0"/>
              </a:rPr>
              <a:t>анализ мотивов поступков других людей</a:t>
            </a:r>
          </a:p>
        </p:txBody>
      </p:sp>
      <p:sp>
        <p:nvSpPr>
          <p:cNvPr id="21" name="Shape 229"/>
          <p:cNvSpPr>
            <a:spLocks noChangeArrowheads="1"/>
          </p:cNvSpPr>
          <p:nvPr/>
        </p:nvSpPr>
        <p:spPr bwMode="auto">
          <a:xfrm>
            <a:off x="224080" y="4210247"/>
            <a:ext cx="3032125" cy="1004303"/>
          </a:xfrm>
          <a:prstGeom prst="rect">
            <a:avLst/>
          </a:prstGeom>
          <a:solidFill>
            <a:schemeClr val="bg1"/>
          </a:solidFill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latin typeface="Garamond" pitchFamily="18" charset="0"/>
                <a:sym typeface="Garamond" pitchFamily="18" charset="0"/>
              </a:rPr>
              <a:t>Поведенческий</a:t>
            </a:r>
            <a:endParaRPr lang="ru-RU" dirty="0"/>
          </a:p>
        </p:txBody>
      </p:sp>
      <p:sp>
        <p:nvSpPr>
          <p:cNvPr id="22" name="Shape 230"/>
          <p:cNvSpPr>
            <a:spLocks noChangeArrowheads="1"/>
          </p:cNvSpPr>
          <p:nvPr/>
        </p:nvSpPr>
        <p:spPr bwMode="auto">
          <a:xfrm>
            <a:off x="3330775" y="4209535"/>
            <a:ext cx="3078263" cy="1013538"/>
          </a:xfrm>
          <a:prstGeom prst="rect">
            <a:avLst/>
          </a:prstGeom>
          <a:solidFill>
            <a:schemeClr val="bg1"/>
          </a:solidFill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latin typeface="Garamond" pitchFamily="18" charset="0"/>
                <a:sym typeface="Garamond" pitchFamily="18" charset="0"/>
              </a:rPr>
              <a:t>контроль своего эмоционального состояния; выбор способов достижения цели; настойчивость;</a:t>
            </a:r>
          </a:p>
        </p:txBody>
      </p:sp>
      <p:sp>
        <p:nvSpPr>
          <p:cNvPr id="23" name="Shape 231"/>
          <p:cNvSpPr>
            <a:spLocks noChangeArrowheads="1"/>
          </p:cNvSpPr>
          <p:nvPr/>
        </p:nvSpPr>
        <p:spPr bwMode="auto">
          <a:xfrm>
            <a:off x="6460853" y="4184822"/>
            <a:ext cx="2501915" cy="1038252"/>
          </a:xfrm>
          <a:prstGeom prst="rect">
            <a:avLst/>
          </a:prstGeom>
          <a:solidFill>
            <a:schemeClr val="bg1"/>
          </a:solidFill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Garamond" pitchFamily="18" charset="0"/>
                <a:sym typeface="Garamond" pitchFamily="18" charset="0"/>
              </a:rPr>
              <a:t>использование полученной эмоциональной информации в общении с окружающими</a:t>
            </a:r>
          </a:p>
        </p:txBody>
      </p:sp>
      <p:sp>
        <p:nvSpPr>
          <p:cNvPr id="24" name="Shape 233"/>
          <p:cNvSpPr>
            <a:spLocks noChangeArrowheads="1"/>
          </p:cNvSpPr>
          <p:nvPr/>
        </p:nvSpPr>
        <p:spPr bwMode="auto">
          <a:xfrm>
            <a:off x="218803" y="5361657"/>
            <a:ext cx="3032125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latin typeface="Garamond" pitchFamily="18" charset="0"/>
                <a:sym typeface="Garamond" pitchFamily="18" charset="0"/>
              </a:rPr>
              <a:t>Коммуникативный</a:t>
            </a:r>
            <a:endParaRPr lang="ru-RU" dirty="0"/>
          </a:p>
        </p:txBody>
      </p:sp>
      <p:sp>
        <p:nvSpPr>
          <p:cNvPr id="25" name="Shape 234"/>
          <p:cNvSpPr>
            <a:spLocks noChangeArrowheads="1"/>
          </p:cNvSpPr>
          <p:nvPr/>
        </p:nvSpPr>
        <p:spPr bwMode="auto">
          <a:xfrm>
            <a:off x="3329273" y="5369895"/>
            <a:ext cx="3071527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dirty="0">
                <a:latin typeface="Garamond" pitchFamily="18" charset="0"/>
                <a:sym typeface="Garamond" pitchFamily="18" charset="0"/>
              </a:rPr>
              <a:t>внутренний позитивный настрой</a:t>
            </a:r>
            <a:endParaRPr lang="ru-RU" sz="2400" dirty="0"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26" name="Shape 235"/>
          <p:cNvSpPr>
            <a:spLocks noChangeArrowheads="1"/>
          </p:cNvSpPr>
          <p:nvPr/>
        </p:nvSpPr>
        <p:spPr bwMode="auto">
          <a:xfrm>
            <a:off x="6475827" y="5353419"/>
            <a:ext cx="2486941" cy="8826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dirty="0" err="1">
                <a:latin typeface="Garamond" pitchFamily="18" charset="0"/>
                <a:sym typeface="Garamond" pitchFamily="18" charset="0"/>
              </a:rPr>
              <a:t>эмпатия</a:t>
            </a:r>
            <a:r>
              <a:rPr lang="ru-RU" sz="2000" dirty="0">
                <a:latin typeface="Garamond" pitchFamily="18" charset="0"/>
                <a:sym typeface="Garamond" pitchFamily="18" charset="0"/>
              </a:rPr>
              <a:t>; коммуникабельность</a:t>
            </a:r>
            <a:endParaRPr lang="ru-RU" sz="2400" dirty="0">
              <a:latin typeface="Garamond" pitchFamily="18" charset="0"/>
              <a:sym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223493" y="4585742"/>
            <a:ext cx="3348507" cy="1497495"/>
          </a:xfrm>
          <a:prstGeom prst="rect">
            <a:avLst/>
          </a:prstGeom>
          <a:ln>
            <a:solidFill>
              <a:srgbClr val="D50056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2092891" y="4632589"/>
            <a:ext cx="24132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развивать и поддерживать хорошие отношения;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 легкость в общении;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 возможность вдохновлять и направлять других людей.</a:t>
            </a:r>
            <a:endParaRPr lang="ru-RU" sz="1200" dirty="0">
              <a:latin typeface="Arial" pitchFamily="34" charset="0"/>
              <a:cs typeface="Arial" pitchFamily="34" charset="0"/>
              <a:sym typeface="Garamond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223493" y="2520339"/>
            <a:ext cx="3348507" cy="14974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075935" y="2509520"/>
            <a:ext cx="24713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0000"/>
              </a:buClr>
              <a:buSzPts val="2000"/>
              <a:buFont typeface="Wingdings" pitchFamily="2" charset="2"/>
              <a:buChar char="ü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контролировать импульсивные чувства;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Wingdings" pitchFamily="2" charset="2"/>
              <a:buChar char="ü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управлять эмоциями;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Wingdings" pitchFamily="2" charset="2"/>
              <a:buChar char="ü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брать на себя инициативу;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Wingdings" pitchFamily="2" charset="2"/>
              <a:buChar char="ü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адаптироваться к обстоятельствам.</a:t>
            </a:r>
            <a:endParaRPr lang="ru-RU" sz="1200" dirty="0">
              <a:latin typeface="Arial" pitchFamily="34" charset="0"/>
              <a:cs typeface="Arial" pitchFamily="34" charset="0"/>
              <a:sym typeface="Garamond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23493" y="424070"/>
            <a:ext cx="3348507" cy="14974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54" t="3318" r="71128" b="62168"/>
          <a:stretch/>
        </p:blipFill>
        <p:spPr>
          <a:xfrm>
            <a:off x="206062" y="193183"/>
            <a:ext cx="2034862" cy="2009104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816721" y="542874"/>
            <a:ext cx="2145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Добро пожаловать на PowerPointBase.com!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41837" y="576649"/>
            <a:ext cx="2388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признание и понимание собственных эмоций;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осознание своих сильных и слабых сторон;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уверенность в собственных силах.</a:t>
            </a:r>
            <a:endParaRPr lang="ru-RU" sz="1200" dirty="0">
              <a:latin typeface="Arial" pitchFamily="34" charset="0"/>
              <a:cs typeface="Arial" pitchFamily="34" charset="0"/>
              <a:sym typeface="Garamond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808483" y="2017767"/>
            <a:ext cx="3348507" cy="14974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689" t="3318" r="41093" b="62168"/>
          <a:stretch/>
        </p:blipFill>
        <p:spPr>
          <a:xfrm>
            <a:off x="206062" y="2258586"/>
            <a:ext cx="2034862" cy="2009104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221" t="3097" r="10561" b="62389"/>
          <a:stretch/>
        </p:blipFill>
        <p:spPr>
          <a:xfrm>
            <a:off x="206062" y="4323989"/>
            <a:ext cx="2034862" cy="2009104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4838699" y="4035567"/>
            <a:ext cx="3348507" cy="2085145"/>
          </a:xfrm>
          <a:prstGeom prst="rect">
            <a:avLst/>
          </a:prstGeom>
          <a:ln>
            <a:solidFill>
              <a:srgbClr val="00667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339" t="46573" r="42443" b="18913"/>
          <a:stretch/>
        </p:blipFill>
        <p:spPr>
          <a:xfrm>
            <a:off x="7109138" y="1761963"/>
            <a:ext cx="2034862" cy="200910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95" t="46573" r="70787" b="18913"/>
          <a:stretch/>
        </p:blipFill>
        <p:spPr>
          <a:xfrm>
            <a:off x="6871003" y="3861683"/>
            <a:ext cx="2404802" cy="2374361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4830461" y="2092411"/>
            <a:ext cx="21634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иметь представление о цели деятельности;</a:t>
            </a:r>
            <a:endParaRPr lang="en-US" sz="1200" dirty="0" smtClean="0">
              <a:latin typeface="Arial" pitchFamily="34" charset="0"/>
              <a:cs typeface="Arial" pitchFamily="34" charset="0"/>
              <a:sym typeface="Garamond" pitchFamily="18" charset="0"/>
            </a:endParaRPr>
          </a:p>
          <a:p>
            <a:pPr marL="342900" indent="-342900">
              <a:buClr>
                <a:srgbClr val="000000"/>
              </a:buClr>
              <a:buSzPts val="2000"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осознание последовательности действий для реализации мечты.</a:t>
            </a:r>
            <a:endParaRPr lang="ru-RU" sz="1200" dirty="0">
              <a:latin typeface="Arial" pitchFamily="34" charset="0"/>
              <a:cs typeface="Arial" pitchFamily="34" charset="0"/>
              <a:sym typeface="Garamond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810897" y="4028302"/>
            <a:ext cx="25454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понимание эмоций, потребностей и проблем других людей;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распознавать невербальные сигналы;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возможность комфортно чувствовать себя в обществе;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 smtClean="0">
                <a:latin typeface="Arial" pitchFamily="34" charset="0"/>
                <a:cs typeface="Arial" pitchFamily="34" charset="0"/>
                <a:sym typeface="Garamond" pitchFamily="18" charset="0"/>
              </a:rPr>
              <a:t>умение определять статус человека в группе или организации. 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176"/>
          <p:cNvSpPr txBox="1">
            <a:spLocks noChangeArrowheads="1"/>
          </p:cNvSpPr>
          <p:nvPr/>
        </p:nvSpPr>
        <p:spPr bwMode="auto">
          <a:xfrm>
            <a:off x="766119" y="908222"/>
            <a:ext cx="9308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0" name="Text Box 176"/>
          <p:cNvSpPr txBox="1">
            <a:spLocks noChangeArrowheads="1"/>
          </p:cNvSpPr>
          <p:nvPr/>
        </p:nvSpPr>
        <p:spPr bwMode="auto">
          <a:xfrm>
            <a:off x="975712" y="2940910"/>
            <a:ext cx="450764" cy="58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1" name="Text Box 176"/>
          <p:cNvSpPr txBox="1">
            <a:spLocks noChangeArrowheads="1"/>
          </p:cNvSpPr>
          <p:nvPr/>
        </p:nvSpPr>
        <p:spPr bwMode="auto">
          <a:xfrm>
            <a:off x="7899615" y="4633785"/>
            <a:ext cx="450764" cy="58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L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3" name="Text Box 176"/>
          <p:cNvSpPr txBox="1">
            <a:spLocks noChangeArrowheads="1"/>
          </p:cNvSpPr>
          <p:nvPr/>
        </p:nvSpPr>
        <p:spPr bwMode="auto">
          <a:xfrm>
            <a:off x="7895496" y="2660823"/>
            <a:ext cx="450764" cy="58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 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4" name="Text Box 176"/>
          <p:cNvSpPr txBox="1">
            <a:spLocks noChangeArrowheads="1"/>
          </p:cNvSpPr>
          <p:nvPr/>
        </p:nvSpPr>
        <p:spPr bwMode="auto">
          <a:xfrm>
            <a:off x="1004545" y="893807"/>
            <a:ext cx="4507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5" name="Text Box 176"/>
          <p:cNvSpPr txBox="1">
            <a:spLocks noChangeArrowheads="1"/>
          </p:cNvSpPr>
          <p:nvPr/>
        </p:nvSpPr>
        <p:spPr bwMode="auto">
          <a:xfrm>
            <a:off x="975712" y="5016845"/>
            <a:ext cx="450764" cy="58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6" name="Text Box 176"/>
          <p:cNvSpPr txBox="1">
            <a:spLocks noChangeArrowheads="1"/>
          </p:cNvSpPr>
          <p:nvPr/>
        </p:nvSpPr>
        <p:spPr bwMode="auto">
          <a:xfrm>
            <a:off x="4736285" y="205944"/>
            <a:ext cx="394639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Cambria" pitchFamily="18" charset="0"/>
                <a:sym typeface="Garamond" pitchFamily="18" charset="0"/>
              </a:rPr>
              <a:t>Составляющие эмоционального интеллекта</a:t>
            </a:r>
            <a:r>
              <a:rPr lang="en-US" sz="3600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en-US" sz="3600" dirty="0">
              <a:solidFill>
                <a:srgbClr val="0000FF"/>
              </a:solidFill>
              <a:latin typeface="Cambria" pitchFamily="18" charset="0"/>
            </a:endParaRPr>
          </a:p>
        </p:txBody>
      </p:sp>
      <p:pic>
        <p:nvPicPr>
          <p:cNvPr id="28" name="Shape 258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000" y="2713723"/>
            <a:ext cx="1483689" cy="111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Shape 248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251" y="634228"/>
            <a:ext cx="1487830" cy="111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Shape 268"/>
          <p:cNvPicPr preferRelativeResize="0"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181" y="4786099"/>
            <a:ext cx="1482424" cy="1115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Shape 278"/>
          <p:cNvPicPr preferRelativeResize="0"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26912" y="2247514"/>
            <a:ext cx="1578190" cy="110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Shape 288"/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75821" y="4461819"/>
            <a:ext cx="1753993" cy="1279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7404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035" y="271849"/>
            <a:ext cx="7886700" cy="84849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  <a:sym typeface="Garamond" pitchFamily="18" charset="0"/>
              </a:rPr>
              <a:t>Особенности развития эмоционального интеллекта у школьников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67632" y="1318053"/>
            <a:ext cx="3377514" cy="522137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b="1" dirty="0" smtClean="0">
                <a:latin typeface="Agency FB" pitchFamily="34" charset="0"/>
                <a:sym typeface="Garamond" pitchFamily="18" charset="0"/>
              </a:rPr>
              <a:t>   </a:t>
            </a:r>
            <a:r>
              <a:rPr lang="ru-RU" b="1" dirty="0" smtClean="0">
                <a:latin typeface="Garamond" pitchFamily="18" charset="0"/>
                <a:sym typeface="Garamond" pitchFamily="18" charset="0"/>
              </a:rPr>
              <a:t>Именно в школьном возрасте идет активное эмоциональное становление детей, совершенствование  самосознания, у них наблюдается гибкость всех психических процессов, а также глубокий интерес к сфере своего внутреннего мира.</a:t>
            </a:r>
            <a:endParaRPr lang="ru-RU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6290"/>
            <a:ext cx="5917800" cy="5035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hape 317"/>
          <p:cNvSpPr>
            <a:spLocks noChangeArrowheads="1"/>
          </p:cNvSpPr>
          <p:nvPr/>
        </p:nvSpPr>
        <p:spPr bwMode="auto">
          <a:xfrm rot="10800000" flipH="1">
            <a:off x="3399768" y="2281881"/>
            <a:ext cx="2712708" cy="2550176"/>
          </a:xfrm>
          <a:prstGeom prst="ellipse">
            <a:avLst/>
          </a:prstGeom>
          <a:noFill/>
          <a:ln w="28575">
            <a:solidFill>
              <a:srgbClr val="7030A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endParaRPr lang="ru-RU" sz="1800">
              <a:solidFill>
                <a:srgbClr val="FFFFFF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5" name="Shape 318"/>
          <p:cNvSpPr>
            <a:spLocks noChangeArrowheads="1"/>
          </p:cNvSpPr>
          <p:nvPr/>
        </p:nvSpPr>
        <p:spPr bwMode="auto">
          <a:xfrm>
            <a:off x="578840" y="1518407"/>
            <a:ext cx="3171039" cy="1099441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меняется образ жизни, появляются новые цели</a:t>
            </a:r>
            <a:endParaRPr lang="ru-RU" sz="2400" b="1" dirty="0">
              <a:solidFill>
                <a:srgbClr val="6633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6" name="Shape 319"/>
          <p:cNvSpPr>
            <a:spLocks noChangeArrowheads="1"/>
          </p:cNvSpPr>
          <p:nvPr/>
        </p:nvSpPr>
        <p:spPr bwMode="auto">
          <a:xfrm>
            <a:off x="377506" y="4219662"/>
            <a:ext cx="3114274" cy="2013358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рождается новое эмоциональное отношение к сторонам действительности</a:t>
            </a:r>
            <a:endParaRPr lang="ru-RU" sz="2800" b="1" dirty="0">
              <a:solidFill>
                <a:srgbClr val="6633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7" name="Shape 320"/>
          <p:cNvSpPr>
            <a:spLocks noChangeArrowheads="1"/>
          </p:cNvSpPr>
          <p:nvPr/>
        </p:nvSpPr>
        <p:spPr bwMode="auto">
          <a:xfrm>
            <a:off x="5964572" y="1359017"/>
            <a:ext cx="2860646" cy="1610686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появляются изменения в эмоциональной жизни ребёнка</a:t>
            </a:r>
            <a:endParaRPr lang="ru-RU" sz="2800" b="1" dirty="0">
              <a:solidFill>
                <a:srgbClr val="6633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8" name="Shape 321"/>
          <p:cNvSpPr>
            <a:spLocks noChangeArrowheads="1"/>
          </p:cNvSpPr>
          <p:nvPr/>
        </p:nvSpPr>
        <p:spPr bwMode="auto">
          <a:xfrm>
            <a:off x="5310231" y="4783472"/>
            <a:ext cx="3305263" cy="895875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появляются новые переживания</a:t>
            </a:r>
            <a:endParaRPr lang="ru-RU" sz="2800" b="1" dirty="0">
              <a:solidFill>
                <a:srgbClr val="663300"/>
              </a:solidFill>
              <a:latin typeface="Cambria" pitchFamily="18" charset="0"/>
              <a:sym typeface="Garamond" pitchFamily="18" charset="0"/>
            </a:endParaRPr>
          </a:p>
        </p:txBody>
      </p:sp>
      <p:pic>
        <p:nvPicPr>
          <p:cNvPr id="9" name="Shape 322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 flipH="1">
            <a:off x="5048597" y="1369352"/>
            <a:ext cx="831337" cy="1024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Shape 323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529293" flipH="1">
            <a:off x="6076116" y="3603567"/>
            <a:ext cx="901262" cy="1173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Shape 324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448063">
            <a:off x="3474490" y="4985539"/>
            <a:ext cx="1242419" cy="85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Shape 325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306344" flipH="1">
            <a:off x="2458648" y="2484971"/>
            <a:ext cx="771771" cy="111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hape 326"/>
          <p:cNvSpPr/>
          <p:nvPr/>
        </p:nvSpPr>
        <p:spPr>
          <a:xfrm>
            <a:off x="3610475" y="2947758"/>
            <a:ext cx="2505099" cy="164664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 dirty="0">
                <a:solidFill>
                  <a:srgbClr val="C00000"/>
                </a:solidFill>
                <a:latin typeface="Garamond"/>
                <a:ea typeface="Arial"/>
                <a:cs typeface="Arial"/>
                <a:sym typeface="Arial"/>
              </a:rPr>
              <a:t>ШКОЛЬНИК  </a:t>
            </a:r>
          </a:p>
        </p:txBody>
      </p:sp>
      <p:pic>
        <p:nvPicPr>
          <p:cNvPr id="14" name="Shape 327" descr="ÐÐ°ÑÑÐ¸Ð½ÐºÐ¸ Ð¿Ð¾ Ð·Ð°Ð¿ÑÐ¾ÑÑ ÑÐºÐ¾Ð»ÑÐ½Ð¸Ðº png"/>
          <p:cNvPicPr preferRelativeResize="0">
            <a:picLocks noChangeAspect="1" noChangeArrowheads="1"/>
          </p:cNvPicPr>
          <p:nvPr/>
        </p:nvPicPr>
        <p:blipFill>
          <a:blip r:embed="rId6" cstate="print"/>
          <a:srcRect l="49744"/>
          <a:stretch>
            <a:fillRect/>
          </a:stretch>
        </p:blipFill>
        <p:spPr bwMode="auto">
          <a:xfrm>
            <a:off x="3753137" y="2451692"/>
            <a:ext cx="1832117" cy="2165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22799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Shape 337"/>
          <p:cNvSpPr>
            <a:spLocks noChangeArrowheads="1"/>
          </p:cNvSpPr>
          <p:nvPr/>
        </p:nvSpPr>
        <p:spPr bwMode="auto">
          <a:xfrm>
            <a:off x="428367" y="3223343"/>
            <a:ext cx="2858351" cy="1160462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ответ у доски;</a:t>
            </a:r>
            <a:endParaRPr lang="ru-RU" sz="1600" dirty="0">
              <a:solidFill>
                <a:srgbClr val="002060"/>
              </a:solidFill>
              <a:latin typeface="Cambria" pitchFamily="18" charset="0"/>
            </a:endParaRPr>
          </a:p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решение контрольной работы;</a:t>
            </a:r>
            <a:endParaRPr lang="ru-RU" sz="1600" dirty="0">
              <a:solidFill>
                <a:srgbClr val="002060"/>
              </a:solidFill>
              <a:latin typeface="Cambria" pitchFamily="18" charset="0"/>
            </a:endParaRPr>
          </a:p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сдача экзамена. </a:t>
            </a:r>
          </a:p>
        </p:txBody>
      </p:sp>
      <p:sp>
        <p:nvSpPr>
          <p:cNvPr id="5" name="Shape 338"/>
          <p:cNvSpPr>
            <a:spLocks noChangeArrowheads="1"/>
          </p:cNvSpPr>
          <p:nvPr/>
        </p:nvSpPr>
        <p:spPr bwMode="auto">
          <a:xfrm>
            <a:off x="163256" y="1236521"/>
            <a:ext cx="2089400" cy="1271588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solidFill>
                  <a:srgbClr val="0000FF"/>
                </a:solidFill>
                <a:latin typeface="Cambria" pitchFamily="18" charset="0"/>
                <a:sym typeface="Garamond" pitchFamily="18" charset="0"/>
              </a:rPr>
              <a:t>ситуации, вызывающие высокую ситуативную тревожность</a:t>
            </a:r>
          </a:p>
        </p:txBody>
      </p:sp>
      <p:sp>
        <p:nvSpPr>
          <p:cNvPr id="6" name="Shape 339"/>
          <p:cNvSpPr/>
          <p:nvPr/>
        </p:nvSpPr>
        <p:spPr>
          <a:xfrm flipH="1">
            <a:off x="2293037" y="1612502"/>
            <a:ext cx="641842" cy="563562"/>
          </a:xfrm>
          <a:prstGeom prst="stripedRightArrow">
            <a:avLst>
              <a:gd name="adj1" fmla="val 54348"/>
              <a:gd name="adj2" fmla="val 47826"/>
            </a:avLst>
          </a:prstGeom>
          <a:gradFill>
            <a:gsLst>
              <a:gs pos="0">
                <a:srgbClr val="9696B2"/>
              </a:gs>
              <a:gs pos="50000">
                <a:srgbClr val="C0C0CE"/>
              </a:gs>
              <a:gs pos="100000">
                <a:srgbClr val="E0E0E7"/>
              </a:gs>
            </a:gsLst>
            <a:lin ang="5400000" scaled="0"/>
          </a:gradFill>
          <a:ln w="15875" cap="flat" cmpd="sng">
            <a:solidFill>
              <a:srgbClr val="0000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45700" rIns="91425" bIns="457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sz="1600" kern="0">
              <a:solidFill>
                <a:schemeClr val="lt1"/>
              </a:solidFill>
              <a:latin typeface="Cambria" pitchFamily="18" charset="0"/>
              <a:ea typeface="Garamond"/>
              <a:cs typeface="Garamond"/>
              <a:sym typeface="Garamond"/>
            </a:endParaRPr>
          </a:p>
        </p:txBody>
      </p:sp>
      <p:sp>
        <p:nvSpPr>
          <p:cNvPr id="7" name="Shape 340"/>
          <p:cNvSpPr>
            <a:spLocks noChangeArrowheads="1"/>
          </p:cNvSpPr>
          <p:nvPr/>
        </p:nvSpPr>
        <p:spPr bwMode="auto">
          <a:xfrm>
            <a:off x="265114" y="4815776"/>
            <a:ext cx="3911470" cy="1527359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85% детей испытывают высокий уровень тревоги по отношению к проверке знаний, это связано со страхом наказания и боязнью расстроить родителей.</a:t>
            </a:r>
          </a:p>
        </p:txBody>
      </p:sp>
      <p:sp>
        <p:nvSpPr>
          <p:cNvPr id="8" name="Shape 341"/>
          <p:cNvSpPr>
            <a:spLocks noChangeArrowheads="1"/>
          </p:cNvSpPr>
          <p:nvPr/>
        </p:nvSpPr>
        <p:spPr bwMode="auto">
          <a:xfrm>
            <a:off x="6708133" y="1285950"/>
            <a:ext cx="2089400" cy="1271588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solidFill>
                  <a:srgbClr val="0000FF"/>
                </a:solidFill>
                <a:latin typeface="Cambria" pitchFamily="18" charset="0"/>
                <a:sym typeface="Garamond" pitchFamily="18" charset="0"/>
              </a:rPr>
              <a:t>тревога в ходе обучения</a:t>
            </a:r>
          </a:p>
        </p:txBody>
      </p:sp>
      <p:sp>
        <p:nvSpPr>
          <p:cNvPr id="9" name="Shape 342"/>
          <p:cNvSpPr/>
          <p:nvPr/>
        </p:nvSpPr>
        <p:spPr>
          <a:xfrm rot="10800000" flipH="1">
            <a:off x="6020658" y="1645453"/>
            <a:ext cx="642893" cy="563562"/>
          </a:xfrm>
          <a:prstGeom prst="stripedRightArrow">
            <a:avLst>
              <a:gd name="adj1" fmla="val 54348"/>
              <a:gd name="adj2" fmla="val 47826"/>
            </a:avLst>
          </a:prstGeom>
          <a:gradFill>
            <a:gsLst>
              <a:gs pos="0">
                <a:srgbClr val="9696B2"/>
              </a:gs>
              <a:gs pos="50000">
                <a:srgbClr val="C0C0CE"/>
              </a:gs>
              <a:gs pos="100000">
                <a:srgbClr val="E0E0E7"/>
              </a:gs>
            </a:gsLst>
            <a:lin ang="5400000" scaled="0"/>
          </a:gradFill>
          <a:ln w="15875" cap="flat" cmpd="sng">
            <a:solidFill>
              <a:srgbClr val="0000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45700" rIns="91425" bIns="457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sz="1600" kern="0">
              <a:solidFill>
                <a:schemeClr val="lt1"/>
              </a:solidFill>
              <a:latin typeface="Cambria" pitchFamily="18" charset="0"/>
              <a:ea typeface="Garamond"/>
              <a:cs typeface="Garamond"/>
              <a:sym typeface="Garamond"/>
            </a:endParaRPr>
          </a:p>
        </p:txBody>
      </p:sp>
      <p:sp>
        <p:nvSpPr>
          <p:cNvPr id="10" name="Shape 343"/>
          <p:cNvSpPr>
            <a:spLocks noChangeArrowheads="1"/>
          </p:cNvSpPr>
          <p:nvPr/>
        </p:nvSpPr>
        <p:spPr bwMode="auto">
          <a:xfrm>
            <a:off x="5701572" y="3217679"/>
            <a:ext cx="2966550" cy="1160462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дети с низким уровнем </a:t>
            </a:r>
            <a:r>
              <a:rPr lang="ru-RU" sz="1600" dirty="0" err="1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обученности</a:t>
            </a: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;</a:t>
            </a:r>
            <a:endParaRPr lang="ru-RU" sz="1600" dirty="0">
              <a:solidFill>
                <a:srgbClr val="002060"/>
              </a:solidFill>
              <a:latin typeface="Cambria" pitchFamily="18" charset="0"/>
            </a:endParaRPr>
          </a:p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дети с высоким уровнем </a:t>
            </a:r>
            <a:r>
              <a:rPr lang="ru-RU" sz="1600" dirty="0" err="1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обученности</a:t>
            </a: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.</a:t>
            </a:r>
          </a:p>
        </p:txBody>
      </p:sp>
      <p:sp>
        <p:nvSpPr>
          <p:cNvPr id="11" name="Shape 344"/>
          <p:cNvSpPr>
            <a:spLocks noChangeArrowheads="1"/>
          </p:cNvSpPr>
          <p:nvPr/>
        </p:nvSpPr>
        <p:spPr bwMode="auto">
          <a:xfrm>
            <a:off x="4852086" y="4815776"/>
            <a:ext cx="3937687" cy="156031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Несоответствие школьника уровню требований в учебной деятельности,  предъявляемых самому себе и родителями, может привести к аффектам в поведении.</a:t>
            </a:r>
            <a:endParaRPr lang="ru-RU" sz="1600" dirty="0">
              <a:solidFill>
                <a:srgbClr val="663300"/>
              </a:solidFill>
              <a:latin typeface="Cambria" pitchFamily="18" charset="0"/>
            </a:endParaRPr>
          </a:p>
        </p:txBody>
      </p:sp>
      <p:sp>
        <p:nvSpPr>
          <p:cNvPr id="12" name="Shape 345"/>
          <p:cNvSpPr/>
          <p:nvPr/>
        </p:nvSpPr>
        <p:spPr>
          <a:xfrm rot="16200000" flipH="1">
            <a:off x="957104" y="2709970"/>
            <a:ext cx="514350" cy="265773"/>
          </a:xfrm>
          <a:prstGeom prst="stripedRightArrow">
            <a:avLst>
              <a:gd name="adj1" fmla="val 54348"/>
              <a:gd name="adj2" fmla="val 47826"/>
            </a:avLst>
          </a:prstGeom>
          <a:gradFill>
            <a:gsLst>
              <a:gs pos="0">
                <a:srgbClr val="9696B2"/>
              </a:gs>
              <a:gs pos="50000">
                <a:srgbClr val="C0C0CE"/>
              </a:gs>
              <a:gs pos="100000">
                <a:srgbClr val="E0E0E7"/>
              </a:gs>
            </a:gsLst>
            <a:lin ang="5400000" scaled="0"/>
          </a:gradFill>
          <a:ln w="15875" cap="flat" cmpd="sng">
            <a:solidFill>
              <a:srgbClr val="0000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45700" rIns="91425" bIns="457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sz="1600" kern="0">
              <a:solidFill>
                <a:schemeClr val="lt1"/>
              </a:solidFill>
              <a:latin typeface="Cambria" pitchFamily="18" charset="0"/>
              <a:ea typeface="Garamond"/>
              <a:cs typeface="Garamond"/>
              <a:sym typeface="Garamond"/>
            </a:endParaRPr>
          </a:p>
        </p:txBody>
      </p:sp>
      <p:sp>
        <p:nvSpPr>
          <p:cNvPr id="13" name="Shape 346"/>
          <p:cNvSpPr/>
          <p:nvPr/>
        </p:nvSpPr>
        <p:spPr>
          <a:xfrm rot="16200000" flipH="1">
            <a:off x="7533429" y="2743608"/>
            <a:ext cx="514350" cy="265774"/>
          </a:xfrm>
          <a:prstGeom prst="stripedRightArrow">
            <a:avLst>
              <a:gd name="adj1" fmla="val 54348"/>
              <a:gd name="adj2" fmla="val 47826"/>
            </a:avLst>
          </a:prstGeom>
          <a:gradFill>
            <a:gsLst>
              <a:gs pos="0">
                <a:srgbClr val="9696B2"/>
              </a:gs>
              <a:gs pos="50000">
                <a:srgbClr val="C0C0CE"/>
              </a:gs>
              <a:gs pos="100000">
                <a:srgbClr val="E0E0E7"/>
              </a:gs>
            </a:gsLst>
            <a:lin ang="5400000" scaled="0"/>
          </a:gradFill>
          <a:ln w="15875" cap="flat" cmpd="sng">
            <a:solidFill>
              <a:srgbClr val="0000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45700" rIns="91425" bIns="457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sz="1600" kern="0">
              <a:solidFill>
                <a:schemeClr val="lt1"/>
              </a:solidFill>
              <a:latin typeface="Cambria" pitchFamily="18" charset="0"/>
              <a:ea typeface="Garamond"/>
              <a:cs typeface="Garamond"/>
              <a:sym typeface="Garamond"/>
            </a:endParaRPr>
          </a:p>
        </p:txBody>
      </p:sp>
      <p:sp>
        <p:nvSpPr>
          <p:cNvPr id="15" name="Shape 334"/>
          <p:cNvSpPr>
            <a:spLocks noChangeArrowheads="1"/>
          </p:cNvSpPr>
          <p:nvPr/>
        </p:nvSpPr>
        <p:spPr bwMode="auto">
          <a:xfrm>
            <a:off x="3013699" y="671211"/>
            <a:ext cx="2917544" cy="2928724"/>
          </a:xfrm>
          <a:prstGeom prst="ellipse">
            <a:avLst/>
          </a:prstGeom>
          <a:noFill/>
          <a:ln w="28575">
            <a:solidFill>
              <a:srgbClr val="7030A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endParaRPr lang="ru-RU" sz="1800">
              <a:solidFill>
                <a:srgbClr val="FFFFFF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18" name="Shape 336"/>
          <p:cNvSpPr>
            <a:spLocks noGrp="1"/>
          </p:cNvSpPr>
          <p:nvPr>
            <p:ph idx="1"/>
          </p:nvPr>
        </p:nvSpPr>
        <p:spPr bwMode="auto">
          <a:xfrm>
            <a:off x="3314184" y="2075164"/>
            <a:ext cx="2509967" cy="132706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 dirty="0">
                <a:solidFill>
                  <a:srgbClr val="C00000"/>
                </a:solidFill>
                <a:latin typeface="Garamond"/>
                <a:ea typeface="Arial"/>
                <a:cs typeface="Arial"/>
                <a:sym typeface="Arial"/>
              </a:rPr>
              <a:t>ШКОЛЬНИК  </a:t>
            </a:r>
          </a:p>
        </p:txBody>
      </p:sp>
      <p:pic>
        <p:nvPicPr>
          <p:cNvPr id="20" name="Shape 335" descr="ÐÐ°ÑÑÐ¸Ð½ÐºÐ¸ Ð¿Ð¾ Ð·Ð°Ð¿ÑÐ¾ÑÑ ÑÐºÐ¾Ð»ÑÐ½Ð¸Ðº png"/>
          <p:cNvPicPr preferRelativeResize="0">
            <a:picLocks noChangeAspect="1" noChangeArrowheads="1"/>
          </p:cNvPicPr>
          <p:nvPr/>
        </p:nvPicPr>
        <p:blipFill>
          <a:blip r:embed="rId2" cstate="print"/>
          <a:srcRect l="-1465" r="50909"/>
          <a:stretch>
            <a:fillRect/>
          </a:stretch>
        </p:blipFill>
        <p:spPr bwMode="auto">
          <a:xfrm>
            <a:off x="3223116" y="313037"/>
            <a:ext cx="2497033" cy="3090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6519" y="192132"/>
            <a:ext cx="8732108" cy="1325563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  <a:t>Модель формирования </a:t>
            </a:r>
            <a:br>
              <a:rPr lang="ru-RU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  <a:t>эмоционального интеллекта </a:t>
            </a:r>
            <a:r>
              <a:rPr lang="en-US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sym typeface="Garamond" pitchFamily="18" charset="0"/>
              </a:rPr>
              <a:t>у школьников</a:t>
            </a:r>
            <a:endParaRPr lang="ru-RU" sz="3200" b="1" dirty="0">
              <a:solidFill>
                <a:srgbClr val="C000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446467" name="AutoShape 3"/>
          <p:cNvSpPr>
            <a:spLocks noChangeArrowheads="1"/>
          </p:cNvSpPr>
          <p:nvPr/>
        </p:nvSpPr>
        <p:spPr bwMode="auto">
          <a:xfrm>
            <a:off x="2158313" y="3468129"/>
            <a:ext cx="2380735" cy="3171567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 sz="1300" dirty="0" smtClean="0">
              <a:latin typeface="Garamond" pitchFamily="18" charset="0"/>
              <a:sym typeface="Garamond" pitchFamily="18" charset="0"/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наличие способности вызвать определенную эмоцию, контролировать  ее;</a:t>
            </a:r>
          </a:p>
          <a:p>
            <a:endParaRPr lang="ru-RU" sz="13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умение продолжать работать с той же продуктивностью или даже увеличить ее, несмотря на негативное или тревожное эмоциональное состояние;</a:t>
            </a:r>
          </a:p>
          <a:p>
            <a:endParaRPr lang="ru-RU" sz="13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разные эмоциональные состояния по-разному влияют на решение конкретных проблем, задач</a:t>
            </a:r>
            <a:r>
              <a:rPr lang="ru-RU" sz="14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.</a:t>
            </a:r>
          </a:p>
          <a:p>
            <a:endParaRPr lang="en-US" sz="14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446468" name="AutoShape 4"/>
          <p:cNvSpPr>
            <a:spLocks noChangeArrowheads="1"/>
          </p:cNvSpPr>
          <p:nvPr/>
        </p:nvSpPr>
        <p:spPr bwMode="auto">
          <a:xfrm>
            <a:off x="230659" y="3447534"/>
            <a:ext cx="1863812" cy="3208639"/>
          </a:xfrm>
          <a:prstGeom prst="roundRect">
            <a:avLst>
              <a:gd name="adj" fmla="val 19933"/>
            </a:avLst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0C0C0">
                    <a:alpha val="31000"/>
                  </a:srgbClr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наличие способности воспринимать, определять эмоции, замечать сам факт наличия эмоции;</a:t>
            </a:r>
          </a:p>
          <a:p>
            <a:endParaRPr lang="ru-RU" sz="1300" dirty="0" smtClean="0">
              <a:solidFill>
                <a:srgbClr val="660033"/>
              </a:solidFill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способность дифференцировать истинные и ложные выражения эмоций, а также отвечает за достоверное выражение эмоций.</a:t>
            </a:r>
          </a:p>
          <a:p>
            <a:pPr algn="l"/>
            <a:endParaRPr lang="en-US" sz="1400" dirty="0">
              <a:solidFill>
                <a:srgbClr val="000000"/>
              </a:solidFill>
              <a:latin typeface="Verdana" pitchFamily="3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70703" y="2172739"/>
            <a:ext cx="7969425" cy="1011238"/>
            <a:chOff x="624" y="1155"/>
            <a:chExt cx="4096" cy="735"/>
          </a:xfrm>
        </p:grpSpPr>
        <p:sp>
          <p:nvSpPr>
            <p:cNvPr id="446470" name="Rectangle 6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446472" name="Oval 8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3" name="Rectangle 9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4" name="Oval 10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5" name="Oval 11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76" name="Rectangle 12"/>
            <p:cNvSpPr>
              <a:spLocks noChangeArrowheads="1"/>
            </p:cNvSpPr>
            <p:nvPr/>
          </p:nvSpPr>
          <p:spPr bwMode="gray">
            <a:xfrm rot="3419336">
              <a:off x="1748" y="1163"/>
              <a:ext cx="718" cy="712"/>
            </a:xfrm>
            <a:prstGeom prst="rect">
              <a:avLst/>
            </a:prstGeom>
            <a:solidFill>
              <a:srgbClr val="18497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5491D4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446478" name="Oval 14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9" name="Rectangle 15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0" name="Oval 16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1" name="Oval 17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82" name="Rectangle 18"/>
            <p:cNvSpPr>
              <a:spLocks noChangeArrowheads="1"/>
            </p:cNvSpPr>
            <p:nvPr/>
          </p:nvSpPr>
          <p:spPr bwMode="gray">
            <a:xfrm rot="3419336">
              <a:off x="2857" y="1168"/>
              <a:ext cx="722" cy="696"/>
            </a:xfrm>
            <a:prstGeom prst="rect">
              <a:avLst/>
            </a:prstGeom>
            <a:solidFill>
              <a:srgbClr val="99CC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446484" name="Oval 2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5" name="Rectangle 2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6" name="Oval 2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7" name="Oval 2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88" name="Rectangle 24"/>
            <p:cNvSpPr>
              <a:spLocks noChangeArrowheads="1"/>
            </p:cNvSpPr>
            <p:nvPr/>
          </p:nvSpPr>
          <p:spPr bwMode="gray">
            <a:xfrm rot="3419336">
              <a:off x="3997" y="1166"/>
              <a:ext cx="726" cy="721"/>
            </a:xfrm>
            <a:prstGeom prst="rect">
              <a:avLst/>
            </a:prstGeom>
            <a:gradFill rotWithShape="1">
              <a:gsLst>
                <a:gs pos="0">
                  <a:srgbClr val="009999"/>
                </a:gs>
                <a:gs pos="100000">
                  <a:srgbClr val="0099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0099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446489" name="Text Box 25"/>
          <p:cNvSpPr txBox="1">
            <a:spLocks noChangeArrowheads="1"/>
          </p:cNvSpPr>
          <p:nvPr/>
        </p:nvSpPr>
        <p:spPr bwMode="gray">
          <a:xfrm rot="19445906">
            <a:off x="364240" y="2253406"/>
            <a:ext cx="14227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Garamond" pitchFamily="18" charset="0"/>
              </a:rPr>
              <a:t>Восприятие, идентификация эмоций, их выражение</a:t>
            </a:r>
            <a:endParaRPr lang="ru-RU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6490" name="Text Box 26"/>
          <p:cNvSpPr txBox="1">
            <a:spLocks noChangeArrowheads="1"/>
          </p:cNvSpPr>
          <p:nvPr/>
        </p:nvSpPr>
        <p:spPr bwMode="gray">
          <a:xfrm rot="19406651">
            <a:off x="2525608" y="2089156"/>
            <a:ext cx="15815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200" b="1" dirty="0" smtClean="0">
                <a:solidFill>
                  <a:srgbClr val="92D050"/>
                </a:solidFill>
                <a:latin typeface="Cambria" pitchFamily="18" charset="0"/>
                <a:sym typeface="Garamond" pitchFamily="18" charset="0"/>
              </a:rPr>
              <a:t>Использование эмоций для повышения эффективности мыслительной деятельности</a:t>
            </a:r>
            <a:endParaRPr lang="ru-RU" sz="1200" b="1" dirty="0">
              <a:solidFill>
                <a:srgbClr val="92D05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446491" name="Text Box 27"/>
          <p:cNvSpPr txBox="1">
            <a:spLocks noChangeArrowheads="1"/>
          </p:cNvSpPr>
          <p:nvPr/>
        </p:nvSpPr>
        <p:spPr bwMode="gray">
          <a:xfrm rot="19391449">
            <a:off x="4678153" y="2204258"/>
            <a:ext cx="160642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b="1" dirty="0" smtClean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Понимание (осмысление) эмоций</a:t>
            </a:r>
            <a:endParaRPr lang="ru-RU" sz="16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446492" name="Text Box 28"/>
          <p:cNvSpPr txBox="1">
            <a:spLocks noChangeArrowheads="1"/>
          </p:cNvSpPr>
          <p:nvPr/>
        </p:nvSpPr>
        <p:spPr bwMode="gray">
          <a:xfrm rot="19419914">
            <a:off x="6861571" y="2324507"/>
            <a:ext cx="1637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b="1" dirty="0" smtClean="0">
                <a:solidFill>
                  <a:srgbClr val="00FFFF"/>
                </a:solidFill>
                <a:latin typeface="Garamond" pitchFamily="18" charset="0"/>
                <a:sym typeface="Garamond" pitchFamily="18" charset="0"/>
              </a:rPr>
              <a:t>Управление эмоциями</a:t>
            </a:r>
            <a:endParaRPr lang="ru-RU" dirty="0">
              <a:solidFill>
                <a:srgbClr val="00FFFF"/>
              </a:solidFill>
            </a:endParaRPr>
          </a:p>
        </p:txBody>
      </p:sp>
      <p:sp>
        <p:nvSpPr>
          <p:cNvPr id="446493" name="AutoShape 29"/>
          <p:cNvSpPr>
            <a:spLocks noChangeArrowheads="1"/>
          </p:cNvSpPr>
          <p:nvPr/>
        </p:nvSpPr>
        <p:spPr bwMode="auto">
          <a:xfrm>
            <a:off x="4617650" y="3472248"/>
            <a:ext cx="2013809" cy="3142736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наличие способности понимать эмоции и связи между эмоциями; </a:t>
            </a:r>
          </a:p>
          <a:p>
            <a:endParaRPr lang="ru-RU" sz="13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умение выявлять причины возникновения той или иной эмоции, перехода от одной эмоции к другой;</a:t>
            </a:r>
          </a:p>
          <a:p>
            <a:endParaRPr lang="ru-RU" sz="13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3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анализ эмоций, способность интерпретировать и классифицировать эмоции.</a:t>
            </a:r>
            <a:endParaRPr lang="en-US" sz="1300" dirty="0">
              <a:solidFill>
                <a:srgbClr val="660033"/>
              </a:solidFill>
              <a:latin typeface="Verdana" pitchFamily="34" charset="0"/>
            </a:endParaRPr>
          </a:p>
        </p:txBody>
      </p:sp>
      <p:sp>
        <p:nvSpPr>
          <p:cNvPr id="32" name="Shape 378"/>
          <p:cNvSpPr>
            <a:spLocks noChangeArrowheads="1"/>
          </p:cNvSpPr>
          <p:nvPr/>
        </p:nvSpPr>
        <p:spPr bwMode="auto">
          <a:xfrm>
            <a:off x="2051222" y="1470926"/>
            <a:ext cx="5239264" cy="308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(разработана Дж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Мэйером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и П.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Сэловеем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)</a:t>
            </a:r>
            <a:endParaRPr lang="ru-RU" sz="2000" b="1" dirty="0"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35" name="AutoShape 29"/>
          <p:cNvSpPr>
            <a:spLocks noChangeArrowheads="1"/>
          </p:cNvSpPr>
          <p:nvPr/>
        </p:nvSpPr>
        <p:spPr bwMode="auto">
          <a:xfrm>
            <a:off x="6689125" y="3476368"/>
            <a:ext cx="2281880" cy="3146854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 sz="1200" dirty="0" smtClean="0">
              <a:latin typeface="Garamond" pitchFamily="18" charset="0"/>
              <a:sym typeface="Garamond" pitchFamily="18" charset="0"/>
            </a:endParaRPr>
          </a:p>
          <a:p>
            <a:r>
              <a:rPr lang="ru-RU" sz="12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наличие способности контролировать эмоции;</a:t>
            </a:r>
          </a:p>
          <a:p>
            <a:endParaRPr lang="ru-RU" sz="12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2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рефлексивная регуляция эмоций;</a:t>
            </a:r>
          </a:p>
          <a:p>
            <a:endParaRPr lang="ru-RU" sz="12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2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способность переживать как негативные, так и позитивные эмоции, умение снижать интенсивность негативных эмоций;</a:t>
            </a:r>
          </a:p>
          <a:p>
            <a:endParaRPr lang="ru-RU" sz="1200" dirty="0" smtClean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  <a:p>
            <a:r>
              <a:rPr lang="ru-RU" sz="1200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способность отстраняться от определенных эмоций, а также вызывать необходимые эмоции в зависимости от целей.</a:t>
            </a:r>
          </a:p>
          <a:p>
            <a:endParaRPr lang="en-US" sz="140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8239"/>
            <a:ext cx="7886700" cy="10613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Garamond" pitchFamily="18" charset="0"/>
                <a:sym typeface="Garamond" pitchFamily="18" charset="0"/>
              </a:rPr>
              <a:t>Продуктивные методы развития эмоционального интеллекта </a:t>
            </a:r>
            <a:endParaRPr lang="ru-RU" dirty="0">
              <a:solidFill>
                <a:srgbClr val="C00000"/>
              </a:solidFill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14728" y="4532376"/>
            <a:ext cx="5105400" cy="555625"/>
            <a:chOff x="1248" y="1440"/>
            <a:chExt cx="3216" cy="350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1727" y="1461"/>
              <a:ext cx="12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990000"/>
                  </a:solidFill>
                  <a:latin typeface="Cambria" pitchFamily="18" charset="0"/>
                  <a:sym typeface="Garamond" pitchFamily="18" charset="0"/>
                </a:rPr>
                <a:t>ДИСКУССИЯ</a:t>
              </a:r>
              <a:endParaRPr lang="en-US" sz="2400" dirty="0">
                <a:solidFill>
                  <a:srgbClr val="990000"/>
                </a:solidFill>
                <a:latin typeface="Cambria" pitchFamily="18" charset="0"/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014728" y="2017776"/>
            <a:ext cx="5105400" cy="555625"/>
            <a:chOff x="1248" y="2030"/>
            <a:chExt cx="3216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727" y="2072"/>
              <a:ext cx="142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Cambria" pitchFamily="18" charset="0"/>
                </a:rPr>
                <a:t>АРТ-ТЕРАПИЯ</a:t>
              </a:r>
              <a:endParaRPr lang="en-US" sz="2400" b="1" dirty="0">
                <a:solidFill>
                  <a:srgbClr val="00B050"/>
                </a:solidFill>
                <a:latin typeface="Cambria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014728" y="2855976"/>
            <a:ext cx="5105400" cy="555625"/>
            <a:chOff x="1248" y="2640"/>
            <a:chExt cx="3216" cy="350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1716" y="2656"/>
              <a:ext cx="206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00FF"/>
                  </a:solidFill>
                  <a:latin typeface="Cambria" pitchFamily="18" charset="0"/>
                </a:rPr>
                <a:t>ПСИХОГИМНАСТИКА</a:t>
              </a:r>
              <a:endParaRPr lang="en-US" sz="2400" b="1" dirty="0">
                <a:solidFill>
                  <a:srgbClr val="0000FF"/>
                </a:solidFill>
                <a:latin typeface="Cambria" pitchFamily="18" charset="0"/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2014728" y="3694176"/>
            <a:ext cx="5105400" cy="555625"/>
            <a:chOff x="1248" y="3230"/>
            <a:chExt cx="3216" cy="350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1692" y="3272"/>
              <a:ext cx="266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Clr>
                  <a:srgbClr val="000000"/>
                </a:buClr>
              </a:pPr>
              <a:r>
                <a:rPr lang="ru-RU" sz="2400" b="1" dirty="0" smtClean="0">
                  <a:solidFill>
                    <a:srgbClr val="CC6600"/>
                  </a:solidFill>
                  <a:latin typeface="Cambria" pitchFamily="18" charset="0"/>
                  <a:sym typeface="Garamond" pitchFamily="18" charset="0"/>
                </a:rPr>
                <a:t>ПОВЕДЕНЧЕСКАЯ ТЕРАПИЯ</a:t>
              </a:r>
              <a:endParaRPr lang="ru-RU" sz="2400" b="1" dirty="0">
                <a:solidFill>
                  <a:srgbClr val="CC6600"/>
                </a:solidFill>
                <a:latin typeface="Cambria" pitchFamily="18" charset="0"/>
                <a:cs typeface="Times New Roman" pitchFamily="18" charset="0"/>
                <a:sym typeface="Times New Roman" pitchFamily="18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2014728" y="5392801"/>
            <a:ext cx="5105400" cy="555625"/>
            <a:chOff x="1248" y="3230"/>
            <a:chExt cx="3216" cy="350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1732" y="3256"/>
              <a:ext cx="59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D60093"/>
                  </a:solidFill>
                  <a:latin typeface="Cambria" pitchFamily="18" charset="0"/>
                </a:rPr>
                <a:t>ИГРА</a:t>
              </a:r>
              <a:endParaRPr lang="en-US" sz="2400" b="1" dirty="0">
                <a:solidFill>
                  <a:srgbClr val="D60093"/>
                </a:solidFill>
                <a:latin typeface="Cambria" pitchFamily="18" charset="0"/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8876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3569" y="356888"/>
            <a:ext cx="2718485" cy="3078289"/>
          </a:xfrm>
          <a:noFill/>
          <a:ln/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Основная цель: </a:t>
            </a:r>
            <a:r>
              <a:rPr lang="ru-RU" sz="1800" b="1" dirty="0" smtClean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гармонизация развития личности через развитие способности самовыражения и самопознания. </a:t>
            </a:r>
            <a:br>
              <a:rPr lang="ru-RU" sz="1800" b="1" dirty="0" smtClean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</a:br>
            <a:r>
              <a:rPr lang="ru-RU" sz="1800" b="1" dirty="0" smtClean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/>
            </a:r>
            <a:br>
              <a:rPr lang="ru-RU" sz="1800" b="1" dirty="0" smtClean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</a:br>
            <a:r>
              <a:rPr lang="ru-RU" sz="1800" b="1" dirty="0" smtClean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Ценность применения искусства в терапевтических целях состоит в том, что с его помощью можно выразить и исследовать самые разные эмоции. </a:t>
            </a:r>
            <a:endParaRPr lang="en-US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2" name="Group 141"/>
          <p:cNvGrpSpPr>
            <a:grpSpLocks/>
          </p:cNvGrpSpPr>
          <p:nvPr/>
        </p:nvGrpSpPr>
        <p:grpSpPr bwMode="auto">
          <a:xfrm rot="18447416">
            <a:off x="1781615" y="1296558"/>
            <a:ext cx="4509280" cy="1172886"/>
            <a:chOff x="1392" y="3216"/>
            <a:chExt cx="3360" cy="384"/>
          </a:xfrm>
        </p:grpSpPr>
        <p:sp>
          <p:nvSpPr>
            <p:cNvPr id="53" name="Oval 132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33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5" name="Oval 134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6" name="Oval 13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" name="Group 87"/>
          <p:cNvGrpSpPr>
            <a:grpSpLocks/>
          </p:cNvGrpSpPr>
          <p:nvPr/>
        </p:nvGrpSpPr>
        <p:grpSpPr bwMode="auto">
          <a:xfrm>
            <a:off x="172994" y="3525795"/>
            <a:ext cx="3270421" cy="3212756"/>
            <a:chOff x="839" y="1224"/>
            <a:chExt cx="862" cy="862"/>
          </a:xfrm>
        </p:grpSpPr>
        <p:sp>
          <p:nvSpPr>
            <p:cNvPr id="58" name="Oval 88"/>
            <p:cNvSpPr>
              <a:spLocks noChangeArrowheads="1"/>
            </p:cNvSpPr>
            <p:nvPr/>
          </p:nvSpPr>
          <p:spPr bwMode="gray">
            <a:xfrm>
              <a:off x="839" y="1224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9" name="Oval 89"/>
            <p:cNvSpPr>
              <a:spLocks noChangeArrowheads="1"/>
            </p:cNvSpPr>
            <p:nvPr/>
          </p:nvSpPr>
          <p:spPr bwMode="gray">
            <a:xfrm>
              <a:off x="839" y="1224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0" name="Oval 90"/>
            <p:cNvSpPr>
              <a:spLocks noChangeArrowheads="1"/>
            </p:cNvSpPr>
            <p:nvPr/>
          </p:nvSpPr>
          <p:spPr bwMode="gray">
            <a:xfrm>
              <a:off x="895" y="1280"/>
              <a:ext cx="750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1" name="Oval 91"/>
            <p:cNvSpPr>
              <a:spLocks noChangeArrowheads="1"/>
            </p:cNvSpPr>
            <p:nvPr/>
          </p:nvSpPr>
          <p:spPr bwMode="gray">
            <a:xfrm>
              <a:off x="896" y="1280"/>
              <a:ext cx="749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2" name="Oval 92"/>
            <p:cNvSpPr>
              <a:spLocks noChangeArrowheads="1"/>
            </p:cNvSpPr>
            <p:nvPr/>
          </p:nvSpPr>
          <p:spPr bwMode="gray">
            <a:xfrm>
              <a:off x="936" y="1318"/>
              <a:ext cx="674" cy="674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93"/>
            <p:cNvSpPr>
              <a:spLocks noChangeArrowheads="1"/>
            </p:cNvSpPr>
            <p:nvPr/>
          </p:nvSpPr>
          <p:spPr bwMode="gray">
            <a:xfrm>
              <a:off x="947" y="1329"/>
              <a:ext cx="653" cy="65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46275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4" name="Oval 94"/>
            <p:cNvSpPr>
              <a:spLocks noChangeArrowheads="1"/>
            </p:cNvSpPr>
            <p:nvPr/>
          </p:nvSpPr>
          <p:spPr bwMode="gray">
            <a:xfrm>
              <a:off x="955" y="1333"/>
              <a:ext cx="637" cy="63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C0C0C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5" name="Oval 95"/>
            <p:cNvSpPr>
              <a:spLocks noChangeArrowheads="1"/>
            </p:cNvSpPr>
            <p:nvPr/>
          </p:nvSpPr>
          <p:spPr bwMode="gray">
            <a:xfrm>
              <a:off x="962" y="1339"/>
              <a:ext cx="606" cy="595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79216"/>
                    <a:invGamma/>
                  </a:srgbClr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6" name="Oval 96"/>
            <p:cNvSpPr>
              <a:spLocks noChangeArrowheads="1"/>
            </p:cNvSpPr>
            <p:nvPr/>
          </p:nvSpPr>
          <p:spPr bwMode="gray">
            <a:xfrm>
              <a:off x="997" y="1356"/>
              <a:ext cx="539" cy="48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0"/>
                    <a:invGamma/>
                  </a:srgbClr>
                </a:gs>
                <a:gs pos="100000">
                  <a:srgbClr val="C0C0C0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7" name="Text Box 44"/>
          <p:cNvSpPr txBox="1">
            <a:spLocks noChangeArrowheads="1"/>
          </p:cNvSpPr>
          <p:nvPr/>
        </p:nvSpPr>
        <p:spPr bwMode="gray">
          <a:xfrm rot="18285851">
            <a:off x="2551192" y="2381179"/>
            <a:ext cx="1658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2000" b="1" i="1" dirty="0" smtClean="0">
                <a:solidFill>
                  <a:srgbClr val="FFFF00"/>
                </a:solidFill>
                <a:latin typeface="Garamond" pitchFamily="18" charset="0"/>
                <a:sym typeface="Garamond" pitchFamily="18" charset="0"/>
              </a:rPr>
              <a:t>Рисуночная терапия</a:t>
            </a:r>
            <a:endParaRPr lang="ru-RU" sz="2000" dirty="0">
              <a:solidFill>
                <a:srgbClr val="FFFF00"/>
              </a:solidFill>
            </a:endParaRPr>
          </a:p>
        </p:txBody>
      </p:sp>
      <p:grpSp>
        <p:nvGrpSpPr>
          <p:cNvPr id="4" name="Group 142"/>
          <p:cNvGrpSpPr>
            <a:grpSpLocks/>
          </p:cNvGrpSpPr>
          <p:nvPr/>
        </p:nvGrpSpPr>
        <p:grpSpPr bwMode="auto">
          <a:xfrm rot="19376907">
            <a:off x="2645028" y="1899182"/>
            <a:ext cx="5400234" cy="1245678"/>
            <a:chOff x="1392" y="3216"/>
            <a:chExt cx="3360" cy="384"/>
          </a:xfrm>
        </p:grpSpPr>
        <p:sp>
          <p:nvSpPr>
            <p:cNvPr id="69" name="Oval 143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tint val="0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0" name="Oval 144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alpha val="32001"/>
                  </a:srgbClr>
                </a:gs>
                <a:gs pos="100000">
                  <a:srgbClr val="FAAF54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1" name="Oval 14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54118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" name="Oval 146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63529"/>
                    <a:invGamma/>
                  </a:srgbClr>
                </a:gs>
                <a:gs pos="100000">
                  <a:srgbClr val="FAAF54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5" name="Group 147"/>
          <p:cNvGrpSpPr>
            <a:grpSpLocks/>
          </p:cNvGrpSpPr>
          <p:nvPr/>
        </p:nvGrpSpPr>
        <p:grpSpPr bwMode="auto">
          <a:xfrm rot="20390831">
            <a:off x="3345685" y="3189423"/>
            <a:ext cx="5368818" cy="1076399"/>
            <a:chOff x="1392" y="3216"/>
            <a:chExt cx="3360" cy="384"/>
          </a:xfrm>
        </p:grpSpPr>
        <p:sp>
          <p:nvSpPr>
            <p:cNvPr id="74" name="Oval 148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5" name="Oval 149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6" name="Oval 150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7" name="Oval 151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" name="Group 152"/>
          <p:cNvGrpSpPr>
            <a:grpSpLocks/>
          </p:cNvGrpSpPr>
          <p:nvPr/>
        </p:nvGrpSpPr>
        <p:grpSpPr bwMode="auto">
          <a:xfrm rot="21332149">
            <a:off x="3508959" y="4480502"/>
            <a:ext cx="5407616" cy="1042735"/>
            <a:chOff x="1392" y="3216"/>
            <a:chExt cx="3360" cy="384"/>
          </a:xfrm>
        </p:grpSpPr>
        <p:sp>
          <p:nvSpPr>
            <p:cNvPr id="79" name="Oval 153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tint val="0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0" name="Oval 154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alpha val="32001"/>
                  </a:srgbClr>
                </a:gs>
                <a:gs pos="100000">
                  <a:srgbClr val="FAAF54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1" name="Oval 15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54118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2" name="Oval 156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63529"/>
                    <a:invGamma/>
                  </a:srgbClr>
                </a:gs>
                <a:gs pos="100000">
                  <a:srgbClr val="FAAF54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" name="Group 157"/>
          <p:cNvGrpSpPr>
            <a:grpSpLocks/>
          </p:cNvGrpSpPr>
          <p:nvPr/>
        </p:nvGrpSpPr>
        <p:grpSpPr bwMode="auto">
          <a:xfrm rot="505427">
            <a:off x="3313661" y="5677431"/>
            <a:ext cx="5212978" cy="970888"/>
            <a:chOff x="1392" y="3216"/>
            <a:chExt cx="3360" cy="384"/>
          </a:xfrm>
        </p:grpSpPr>
        <p:sp>
          <p:nvSpPr>
            <p:cNvPr id="84" name="Oval 158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5" name="Oval 159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6" name="Oval 160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7" name="Oval 161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88" name="Text Box 172"/>
          <p:cNvSpPr txBox="1">
            <a:spLocks noChangeArrowheads="1"/>
          </p:cNvSpPr>
          <p:nvPr/>
        </p:nvSpPr>
        <p:spPr bwMode="gray">
          <a:xfrm rot="19280640">
            <a:off x="3144721" y="3218347"/>
            <a:ext cx="19656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2000" b="1" i="1" dirty="0" err="1" smtClean="0">
                <a:solidFill>
                  <a:srgbClr val="002060"/>
                </a:solidFill>
                <a:latin typeface="Garamond" pitchFamily="18" charset="0"/>
                <a:sym typeface="Garamond" pitchFamily="18" charset="0"/>
              </a:rPr>
              <a:t>Библиотерапия</a:t>
            </a:r>
            <a:endParaRPr lang="ru-RU" sz="2000" b="1" i="1" dirty="0">
              <a:solidFill>
                <a:srgbClr val="002060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89" name="Text Box 173"/>
          <p:cNvSpPr txBox="1">
            <a:spLocks noChangeArrowheads="1"/>
          </p:cNvSpPr>
          <p:nvPr/>
        </p:nvSpPr>
        <p:spPr bwMode="gray">
          <a:xfrm rot="20409559">
            <a:off x="3651736" y="4042475"/>
            <a:ext cx="203613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000" b="1" i="1" dirty="0" smtClean="0">
                <a:solidFill>
                  <a:srgbClr val="660033"/>
                </a:solidFill>
                <a:latin typeface="Garamond" pitchFamily="18" charset="0"/>
                <a:sym typeface="Garamond" pitchFamily="18" charset="0"/>
              </a:rPr>
              <a:t>Музыкотерапия</a:t>
            </a:r>
            <a:endParaRPr lang="en-US" sz="2000" dirty="0">
              <a:solidFill>
                <a:srgbClr val="660033"/>
              </a:solidFill>
            </a:endParaRPr>
          </a:p>
        </p:txBody>
      </p:sp>
      <p:sp>
        <p:nvSpPr>
          <p:cNvPr id="90" name="Text Box 174"/>
          <p:cNvSpPr txBox="1">
            <a:spLocks noChangeArrowheads="1"/>
          </p:cNvSpPr>
          <p:nvPr/>
        </p:nvSpPr>
        <p:spPr bwMode="gray">
          <a:xfrm rot="21204929">
            <a:off x="3723156" y="4905643"/>
            <a:ext cx="18533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2000" b="1" i="1" dirty="0" err="1" smtClean="0">
                <a:solidFill>
                  <a:srgbClr val="00FFFF"/>
                </a:solidFill>
                <a:latin typeface="Garamond" pitchFamily="18" charset="0"/>
                <a:sym typeface="Garamond" pitchFamily="18" charset="0"/>
              </a:rPr>
              <a:t>Драматерапия</a:t>
            </a:r>
            <a:endParaRPr lang="ru-RU" sz="2000" b="1" i="1" dirty="0">
              <a:solidFill>
                <a:srgbClr val="00FFFF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91" name="Text Box 175"/>
          <p:cNvSpPr txBox="1">
            <a:spLocks noChangeArrowheads="1"/>
          </p:cNvSpPr>
          <p:nvPr/>
        </p:nvSpPr>
        <p:spPr bwMode="gray">
          <a:xfrm rot="529262">
            <a:off x="3422475" y="5650402"/>
            <a:ext cx="21591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2000" b="1" i="1" dirty="0" smtClean="0">
                <a:solidFill>
                  <a:srgbClr val="990000"/>
                </a:solidFill>
                <a:latin typeface="Garamond" pitchFamily="18" charset="0"/>
                <a:sym typeface="Garamond" pitchFamily="18" charset="0"/>
              </a:rPr>
              <a:t>Танцевальная терапия </a:t>
            </a:r>
            <a:endParaRPr lang="ru-RU" sz="2000" dirty="0">
              <a:solidFill>
                <a:srgbClr val="990000"/>
              </a:solidFill>
            </a:endParaRPr>
          </a:p>
        </p:txBody>
      </p:sp>
      <p:sp>
        <p:nvSpPr>
          <p:cNvPr id="92" name="Text Box 176"/>
          <p:cNvSpPr txBox="1">
            <a:spLocks noChangeArrowheads="1"/>
          </p:cNvSpPr>
          <p:nvPr/>
        </p:nvSpPr>
        <p:spPr bwMode="auto">
          <a:xfrm>
            <a:off x="733168" y="4508155"/>
            <a:ext cx="2183027" cy="1085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Cambria" pitchFamily="18" charset="0"/>
              </a:rPr>
              <a:t>АРТ-ТЕРАПИЯ</a:t>
            </a:r>
            <a:endParaRPr lang="en-US" sz="3200" b="1" dirty="0">
              <a:solidFill>
                <a:srgbClr val="FF0000"/>
              </a:solidFill>
              <a:latin typeface="Cambria" pitchFamily="18" charset="0"/>
            </a:endParaRPr>
          </a:p>
        </p:txBody>
      </p:sp>
      <p:pic>
        <p:nvPicPr>
          <p:cNvPr id="45" name="Shape 483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652822">
            <a:off x="3576337" y="807523"/>
            <a:ext cx="1597025" cy="110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Shape 496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38646">
            <a:off x="4852811" y="1945730"/>
            <a:ext cx="1066044" cy="104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Shape 495" descr="ÐÐ°ÑÑÐ¸Ð½ÐºÐ¸ Ð¿Ð¾ Ð·Ð°Ð¿ÑÐ¾ÑÑ ÐºÐ½Ð¸Ð³Ð¸ png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294585" flipH="1">
            <a:off x="5641151" y="1239915"/>
            <a:ext cx="1557973" cy="86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Shape 506" descr="ÐÐ°ÑÑÐ¸Ð½ÐºÐ¸ Ð¿Ð¾ Ð·Ð°Ð¿ÑÐ¾ÑÑ ÐÑÑ-ÑÐµÑÐ°Ð¿Ð¸Ñ"/>
          <p:cNvPicPr preferRelativeResize="0"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68301">
            <a:off x="5613782" y="3086407"/>
            <a:ext cx="1598226" cy="999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Shape 516"/>
          <p:cNvPicPr preferRelativeResize="0"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330926">
            <a:off x="6071076" y="4266045"/>
            <a:ext cx="1910130" cy="1342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Shape 517"/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311019" flipH="1">
            <a:off x="6224023" y="4754410"/>
            <a:ext cx="1650834" cy="64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Shape 522"/>
          <p:cNvPicPr preferRelativeResize="0"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498481">
            <a:off x="5475066" y="5732075"/>
            <a:ext cx="1489246" cy="903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Shape 528" descr="ÐÐ°ÑÑÐ¸Ð½ÐºÐ¸ Ð¿Ð¾ Ð·Ð°Ð¿ÑÐ¾ÑÑ Ð´ÐµÑÐ¸ ÑÐ°Ð½ÑÑÑÑ png"/>
          <p:cNvPicPr preferRelativeResize="0"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600551">
            <a:off x="5897006" y="5775839"/>
            <a:ext cx="512033" cy="76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2912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35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 smtClean="0">
                <a:solidFill>
                  <a:srgbClr val="0000FF"/>
                </a:solidFill>
                <a:latin typeface="Cambria" pitchFamily="18" charset="0"/>
                <a:cs typeface="Aharoni" pitchFamily="2" charset="-79"/>
                <a:sym typeface="Garamond" pitchFamily="18" charset="0"/>
              </a:rPr>
              <a:t>ПСИХОГИМНАСТИКА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‒</a:t>
            </a:r>
            <a:endParaRPr lang="ru-RU" dirty="0"/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невербальный метод группового занятия</a:t>
            </a:r>
            <a:endParaRPr lang="ru-RU" sz="2000" b="1" dirty="0">
              <a:solidFill>
                <a:srgbClr val="0070C0"/>
              </a:solidFill>
              <a:latin typeface="Garamond" pitchFamily="18" charset="0"/>
              <a:sym typeface="Garamond" pitchFamily="18" charset="0"/>
            </a:endParaRPr>
          </a:p>
        </p:txBody>
      </p:sp>
      <p:grpSp>
        <p:nvGrpSpPr>
          <p:cNvPr id="6" name="Shape 538"/>
          <p:cNvGrpSpPr>
            <a:grpSpLocks noGrp="1"/>
          </p:cNvGrpSpPr>
          <p:nvPr>
            <p:ph idx="1"/>
          </p:nvPr>
        </p:nvGrpSpPr>
        <p:grpSpPr bwMode="auto">
          <a:xfrm>
            <a:off x="2511580" y="1968844"/>
            <a:ext cx="2768875" cy="2193054"/>
            <a:chOff x="3248167" y="3608388"/>
            <a:chExt cx="1996292" cy="1546760"/>
          </a:xfrm>
        </p:grpSpPr>
        <p:sp>
          <p:nvSpPr>
            <p:cNvPr id="7" name="Shape 539"/>
            <p:cNvSpPr>
              <a:spLocks noChangeArrowheads="1"/>
            </p:cNvSpPr>
            <p:nvPr/>
          </p:nvSpPr>
          <p:spPr bwMode="auto">
            <a:xfrm>
              <a:off x="3248167" y="3608388"/>
              <a:ext cx="1992573" cy="13508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  <a:round/>
              <a:headEnd type="none" w="sm" len="sm"/>
              <a:tailEnd type="none" w="sm" len="sm"/>
            </a:ln>
          </p:spPr>
          <p:txBody>
            <a:bodyPr lIns="91425" tIns="45700" rIns="91425" bIns="45700" anchor="ctr"/>
            <a:lstStyle/>
            <a:p>
              <a:pPr algn="ctr" eaLnBrk="1" hangingPunct="1">
                <a:buClr>
                  <a:srgbClr val="000000"/>
                </a:buClr>
                <a:buFont typeface="Arial" pitchFamily="34" charset="0"/>
                <a:buNone/>
              </a:pPr>
              <a:endParaRPr lang="ru-RU" sz="1800">
                <a:latin typeface="Garamond" pitchFamily="18" charset="0"/>
                <a:sym typeface="Garamond" pitchFamily="18" charset="0"/>
              </a:endParaRPr>
            </a:p>
          </p:txBody>
        </p:sp>
        <p:sp>
          <p:nvSpPr>
            <p:cNvPr id="8" name="Shape 540"/>
            <p:cNvSpPr>
              <a:spLocks noChangeArrowheads="1"/>
            </p:cNvSpPr>
            <p:nvPr/>
          </p:nvSpPr>
          <p:spPr bwMode="auto">
            <a:xfrm rot="1695213">
              <a:off x="3251886" y="3804316"/>
              <a:ext cx="1992573" cy="1350832"/>
            </a:xfrm>
            <a:prstGeom prst="rect">
              <a:avLst/>
            </a:prstGeom>
            <a:noFill/>
            <a:ln w="28575">
              <a:solidFill>
                <a:srgbClr val="660066"/>
              </a:solidFill>
              <a:round/>
              <a:headEnd type="none" w="sm" len="sm"/>
              <a:tailEnd type="none" w="sm" len="sm"/>
            </a:ln>
          </p:spPr>
          <p:txBody>
            <a:bodyPr lIns="91425" tIns="45700" rIns="91425" bIns="45700" anchor="ctr"/>
            <a:lstStyle/>
            <a:p>
              <a:pPr algn="ctr" eaLnBrk="1" hangingPunct="1">
                <a:buClr>
                  <a:srgbClr val="000000"/>
                </a:buClr>
                <a:buFont typeface="Arial" pitchFamily="34" charset="0"/>
                <a:buNone/>
              </a:pPr>
              <a:endParaRPr lang="ru-RU" sz="1800">
                <a:latin typeface="Garamond" pitchFamily="18" charset="0"/>
                <a:sym typeface="Garamond" pitchFamily="18" charset="0"/>
              </a:endParaRPr>
            </a:p>
          </p:txBody>
        </p:sp>
        <p:pic>
          <p:nvPicPr>
            <p:cNvPr id="9" name="Shape 541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71579" y="3621166"/>
              <a:ext cx="1139913" cy="1333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Shape 536" descr="ÐÐ°ÑÑÐ¸Ð½ÐºÐ¸ Ð¿Ð¾ Ð·Ð°Ð¿ÑÐ¾ÑÑ ÑÑÐ¸ÑÐµÐ»Ñ png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213" y="3410465"/>
            <a:ext cx="4317733" cy="322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hape 537"/>
          <p:cNvSpPr/>
          <p:nvPr/>
        </p:nvSpPr>
        <p:spPr>
          <a:xfrm>
            <a:off x="5518661" y="1960605"/>
            <a:ext cx="3402917" cy="46543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Основа: </a:t>
            </a:r>
            <a:endParaRPr lang="ru-RU" sz="2000" b="1" i="1" dirty="0" smtClean="0">
              <a:solidFill>
                <a:srgbClr val="660033"/>
              </a:solidFill>
              <a:latin typeface="Cambria" pitchFamily="18" charset="0"/>
              <a:sym typeface="Garamond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dirty="0" smtClean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использование </a:t>
            </a:r>
            <a:r>
              <a:rPr lang="ru-RU" sz="2000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движения в качестве главного средства коммуникации в группе. </a:t>
            </a:r>
            <a:endParaRPr lang="ru-RU" sz="2000" dirty="0">
              <a:solidFill>
                <a:srgbClr val="990000"/>
              </a:solidFill>
              <a:latin typeface="Cambria" pitchFamily="18" charset="0"/>
            </a:endParaRPr>
          </a:p>
          <a:p>
            <a:pPr eaLnBrk="1" hangingPunct="1">
              <a:spcBef>
                <a:spcPts val="750"/>
              </a:spcBef>
              <a:buClr>
                <a:srgbClr val="000000"/>
              </a:buClr>
              <a:buFont typeface="Arial" pitchFamily="34" charset="0"/>
              <a:buNone/>
            </a:pPr>
            <a:endParaRPr lang="ru-RU" sz="2000" dirty="0" smtClean="0">
              <a:latin typeface="Cambria" pitchFamily="18" charset="0"/>
              <a:sym typeface="Garamond" pitchFamily="18" charset="0"/>
            </a:endParaRPr>
          </a:p>
          <a:p>
            <a:pPr eaLnBrk="1" hangingPunct="1">
              <a:spcBef>
                <a:spcPts val="750"/>
              </a:spcBef>
              <a:buClr>
                <a:srgbClr val="000000"/>
              </a:buClr>
              <a:buFont typeface="Arial" pitchFamily="34" charset="0"/>
              <a:buNone/>
            </a:pP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Предполагает </a:t>
            </a: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выражение переживаний, эмоциональных состояний, проблем с помощью </a:t>
            </a: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spcBef>
                <a:spcPts val="750"/>
              </a:spcBef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движений, </a:t>
            </a: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spcBef>
                <a:spcPts val="750"/>
              </a:spcBef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мимики, </a:t>
            </a: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spcBef>
                <a:spcPts val="750"/>
              </a:spcBef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пантомимы.</a:t>
            </a: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551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>
                <a:solidFill>
                  <a:srgbClr val="CC6600"/>
                </a:solidFill>
                <a:latin typeface="Cambria" pitchFamily="18" charset="0"/>
                <a:sym typeface="Garamond" pitchFamily="18" charset="0"/>
              </a:rPr>
              <a:t>ПОВЕДЕНЧЕСКАЯ ТЕРАПИЯ</a:t>
            </a:r>
            <a:endParaRPr lang="ru-RU" sz="3200" b="1" dirty="0">
              <a:solidFill>
                <a:srgbClr val="CC6600"/>
              </a:solidFill>
              <a:latin typeface="Cambria" pitchFamily="18" charset="0"/>
              <a:cs typeface="Times New Roman" pitchFamily="18" charset="0"/>
              <a:sym typeface="Times New Roman" pitchFamily="18" charset="0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базируется 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на теориях </a:t>
            </a:r>
            <a:r>
              <a:rPr lang="ru-RU" sz="18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И.П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. Павлова и Д. </a:t>
            </a:r>
            <a:r>
              <a:rPr lang="ru-RU" sz="18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Уотсона</a:t>
            </a:r>
            <a:endParaRPr lang="ru-RU" sz="1800" dirty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</p:txBody>
      </p:sp>
      <p:pic>
        <p:nvPicPr>
          <p:cNvPr id="5" name="Shape 550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9802" y="1719048"/>
            <a:ext cx="4024313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hape 536" descr="ÐÐ°ÑÑÐ¸Ð½ÐºÐ¸ Ð¿Ð¾ Ð·Ð°Ð¿ÑÐ¾ÑÑ ÑÑÐ¸ÑÐµÐ»Ñ png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213" y="3410465"/>
            <a:ext cx="4317733" cy="322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hape 549"/>
          <p:cNvSpPr>
            <a:spLocks noGrp="1"/>
          </p:cNvSpPr>
          <p:nvPr>
            <p:ph idx="1"/>
          </p:nvPr>
        </p:nvSpPr>
        <p:spPr>
          <a:xfrm>
            <a:off x="5865813" y="1825625"/>
            <a:ext cx="2649537" cy="435133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>
            <a:normAutofit fontScale="92500" lnSpcReduction="20000"/>
          </a:bodyPr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Основной прием: </a:t>
            </a:r>
            <a:r>
              <a:rPr lang="ru-RU" sz="2000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постепенная тренировка целевого поведения. </a:t>
            </a:r>
            <a:endParaRPr lang="ru-RU" sz="2000" dirty="0" smtClean="0">
              <a:solidFill>
                <a:srgbClr val="990000"/>
              </a:solidFill>
              <a:latin typeface="Cambria" pitchFamily="18" charset="0"/>
              <a:sym typeface="Garamond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endParaRPr lang="ru-RU" sz="2000" dirty="0" smtClean="0">
              <a:solidFill>
                <a:srgbClr val="990000"/>
              </a:solidFill>
              <a:latin typeface="Cambria" pitchFamily="18" charset="0"/>
              <a:sym typeface="Garamond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Отдельные </a:t>
            </a: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шаги: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конкретный анализ </a:t>
            </a: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поведения;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определение учебных этапов;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проведение </a:t>
            </a:r>
            <a:r>
              <a:rPr lang="ru-RU" sz="2000" dirty="0" err="1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научения</a:t>
            </a: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 малыми шагами;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20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тренировка нового поведения и  этапов самоконтроля.</a:t>
            </a:r>
            <a:endParaRPr lang="ru-RU" sz="2400" dirty="0">
              <a:solidFill>
                <a:srgbClr val="002060"/>
              </a:solidFill>
              <a:latin typeface="Cambria" pitchFamily="18" charset="0"/>
              <a:sym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559"/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ДИСКУССИЯ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‒</a:t>
            </a:r>
            <a:endParaRPr lang="ru-RU" dirty="0"/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метод обучения, известный со времен античности</a:t>
            </a:r>
          </a:p>
        </p:txBody>
      </p:sp>
      <p:pic>
        <p:nvPicPr>
          <p:cNvPr id="5" name="Shape 536" descr="ÐÐ°ÑÑÐ¸Ð½ÐºÐ¸ Ð¿Ð¾ Ð·Ð°Ð¿ÑÐ¾ÑÑ ÑÑÐ¸ÑÐµÐ»Ñ png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159" y="3592766"/>
            <a:ext cx="4184079" cy="3128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Shape 561"/>
          <p:cNvGrpSpPr>
            <a:grpSpLocks/>
          </p:cNvGrpSpPr>
          <p:nvPr/>
        </p:nvGrpSpPr>
        <p:grpSpPr bwMode="auto">
          <a:xfrm>
            <a:off x="5199233" y="1482811"/>
            <a:ext cx="3804723" cy="3817553"/>
            <a:chOff x="3452883" y="3304182"/>
            <a:chExt cx="2249391" cy="2004797"/>
          </a:xfrm>
        </p:grpSpPr>
        <p:sp>
          <p:nvSpPr>
            <p:cNvPr id="7" name="Shape 562"/>
            <p:cNvSpPr/>
            <p:nvPr/>
          </p:nvSpPr>
          <p:spPr>
            <a:xfrm>
              <a:off x="3452883" y="3608949"/>
              <a:ext cx="2249391" cy="1700030"/>
            </a:xfrm>
            <a:prstGeom prst="wedgeRoundRectCallout">
              <a:avLst>
                <a:gd name="adj1" fmla="val -73619"/>
                <a:gd name="adj2" fmla="val 29596"/>
                <a:gd name="adj3" fmla="val 16667"/>
              </a:avLst>
            </a:prstGeom>
            <a:solidFill>
              <a:schemeClr val="lt1"/>
            </a:solidFill>
            <a:ln w="1587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lIns="91425" tIns="45700" rIns="91425" bIns="457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1800" kern="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pic>
          <p:nvPicPr>
            <p:cNvPr id="8" name="Shape 563"/>
            <p:cNvPicPr preferRelativeResize="0"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53133" y="4109417"/>
              <a:ext cx="1665461" cy="982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Shape 564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52883" y="3304182"/>
              <a:ext cx="2249391" cy="13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Shape 560"/>
          <p:cNvSpPr/>
          <p:nvPr/>
        </p:nvSpPr>
        <p:spPr>
          <a:xfrm>
            <a:off x="189470" y="1754011"/>
            <a:ext cx="5008606" cy="185416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latin typeface="Cambria" pitchFamily="18" charset="0"/>
                <a:sym typeface="Garamond" pitchFamily="18" charset="0"/>
              </a:rPr>
              <a:t>     </a:t>
            </a:r>
            <a:r>
              <a:rPr lang="ru-RU" sz="1600" b="1" i="1" dirty="0">
                <a:latin typeface="Cambria" pitchFamily="18" charset="0"/>
                <a:sym typeface="Garamond" pitchFamily="18" charset="0"/>
              </a:rPr>
              <a:t> </a:t>
            </a:r>
            <a:r>
              <a:rPr lang="ru-RU" sz="1600" b="1" i="1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Цели</a:t>
            </a:r>
            <a:r>
              <a:rPr lang="ru-RU" sz="1600" b="1" i="1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 </a:t>
            </a: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использования:</a:t>
            </a:r>
            <a:endParaRPr lang="ru-RU" sz="1600" dirty="0">
              <a:solidFill>
                <a:srgbClr val="66330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 облегчение самопознания и самораскрытия школьников;</a:t>
            </a:r>
            <a:endParaRPr lang="ru-RU" sz="1600" dirty="0">
              <a:solidFill>
                <a:srgbClr val="66330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расширение взглядов на возникшую ситуацию и поиск выхода из нее;</a:t>
            </a:r>
            <a:endParaRPr lang="ru-RU" sz="1600" dirty="0">
              <a:solidFill>
                <a:srgbClr val="66330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получение поддержки;</a:t>
            </a:r>
            <a:endParaRPr lang="ru-RU" sz="1600" dirty="0">
              <a:solidFill>
                <a:srgbClr val="663300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6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формирование эмоционального интеллекта.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570"/>
          <p:cNvSpPr>
            <a:spLocks noGrp="1" noChangeArrowheads="1"/>
          </p:cNvSpPr>
          <p:nvPr>
            <p:ph type="title"/>
          </p:nvPr>
        </p:nvSpPr>
        <p:spPr bwMode="auto">
          <a:xfrm>
            <a:off x="678077" y="0"/>
            <a:ext cx="7886700" cy="1325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>
                <a:solidFill>
                  <a:srgbClr val="D60093"/>
                </a:solidFill>
                <a:latin typeface="Cambria" pitchFamily="18" charset="0"/>
                <a:sym typeface="Garamond" pitchFamily="18" charset="0"/>
              </a:rPr>
              <a:t>ИГРА</a:t>
            </a:r>
            <a:r>
              <a:rPr lang="ru-RU" sz="3200" b="1" dirty="0">
                <a:solidFill>
                  <a:srgbClr val="660066"/>
                </a:solidFill>
                <a:latin typeface="Cambria" pitchFamily="18" charset="0"/>
                <a:sym typeface="Garamond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‒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ru-RU" sz="19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форма</a:t>
            </a:r>
            <a:r>
              <a:rPr lang="ru-RU" sz="1900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, основанная на условном моделировании деятельности</a:t>
            </a:r>
          </a:p>
        </p:txBody>
      </p:sp>
      <p:pic>
        <p:nvPicPr>
          <p:cNvPr id="5" name="Shape 569" descr="ÐÐ°ÑÑÐ¸Ð½ÐºÐ¸ Ð¿Ð¾ Ð·Ð°Ð¿ÑÐ¾ÑÑ ÑÑÐ¸ÐºÐµÑ png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41909">
            <a:off x="-2448" y="1002846"/>
            <a:ext cx="3182148" cy="319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hape 573"/>
          <p:cNvSpPr>
            <a:spLocks noChangeArrowheads="1"/>
          </p:cNvSpPr>
          <p:nvPr/>
        </p:nvSpPr>
        <p:spPr bwMode="auto">
          <a:xfrm rot="21422754">
            <a:off x="247300" y="1547762"/>
            <a:ext cx="2606744" cy="226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5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Игра, в основе которой лежат проективные методы</a:t>
            </a:r>
            <a:r>
              <a:rPr lang="ru-RU" sz="1500" b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 </a:t>
            </a:r>
            <a:endParaRPr lang="ru-RU" sz="1500" dirty="0">
              <a:solidFill>
                <a:srgbClr val="660033"/>
              </a:solidFill>
              <a:latin typeface="Cambria" pitchFamily="18" charset="0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500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(даёт возможность участникам проявить находящиеся в глубинных слоях подсознания чувства, идеи, желания и опасения, воспоминания и надежды) </a:t>
            </a:r>
          </a:p>
        </p:txBody>
      </p:sp>
      <p:pic>
        <p:nvPicPr>
          <p:cNvPr id="7" name="Shape 574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t="19827" r="65669" b="33528"/>
          <a:stretch>
            <a:fillRect/>
          </a:stretch>
        </p:blipFill>
        <p:spPr bwMode="auto">
          <a:xfrm>
            <a:off x="3032126" y="1142957"/>
            <a:ext cx="3227770" cy="2835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hape 575"/>
          <p:cNvSpPr>
            <a:spLocks noChangeArrowheads="1"/>
          </p:cNvSpPr>
          <p:nvPr/>
        </p:nvSpPr>
        <p:spPr bwMode="auto">
          <a:xfrm rot="21056176">
            <a:off x="3408046" y="1720609"/>
            <a:ext cx="2358766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b="1" i="1" dirty="0">
                <a:solidFill>
                  <a:srgbClr val="C00000"/>
                </a:solidFill>
                <a:latin typeface="Garamond" pitchFamily="18" charset="0"/>
                <a:sym typeface="Garamond" pitchFamily="18" charset="0"/>
              </a:rPr>
              <a:t>Игра, в которой утрируется определенное поведение</a:t>
            </a:r>
            <a:endParaRPr lang="ru-RU" sz="1800" b="1" dirty="0">
              <a:solidFill>
                <a:srgbClr val="C00000"/>
              </a:solidFill>
              <a:latin typeface="Garamond" pitchFamily="18" charset="0"/>
              <a:sym typeface="Garamond" pitchFamily="18" charset="0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663300"/>
                </a:solidFill>
                <a:latin typeface="Garamond" pitchFamily="18" charset="0"/>
                <a:sym typeface="Garamond" pitchFamily="18" charset="0"/>
              </a:rPr>
              <a:t>(участники лучше понимают мотивы поведения)</a:t>
            </a:r>
          </a:p>
        </p:txBody>
      </p:sp>
      <p:pic>
        <p:nvPicPr>
          <p:cNvPr id="9" name="Shape 576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l="66647" t="11792" b="43570"/>
          <a:stretch>
            <a:fillRect/>
          </a:stretch>
        </p:blipFill>
        <p:spPr bwMode="auto">
          <a:xfrm>
            <a:off x="6290346" y="1187655"/>
            <a:ext cx="2853654" cy="272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hape 577"/>
          <p:cNvSpPr>
            <a:spLocks noChangeArrowheads="1"/>
          </p:cNvSpPr>
          <p:nvPr/>
        </p:nvSpPr>
        <p:spPr bwMode="auto">
          <a:xfrm rot="537581">
            <a:off x="6568139" y="1759194"/>
            <a:ext cx="2244546" cy="187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b="1" i="1" dirty="0">
                <a:latin typeface="Cambria" pitchFamily="18" charset="0"/>
                <a:sym typeface="Garamond" pitchFamily="18" charset="0"/>
              </a:rPr>
              <a:t>Игра, в которой используется принцип контраста</a:t>
            </a:r>
            <a:r>
              <a:rPr lang="ru-RU" sz="1600" b="1" dirty="0">
                <a:latin typeface="Cambria" pitchFamily="18" charset="0"/>
                <a:sym typeface="Garamond" pitchFamily="18" charset="0"/>
              </a:rPr>
              <a:t> </a:t>
            </a: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(требуется в качестве эксперимента вести себя не так, как обычно )</a:t>
            </a:r>
          </a:p>
        </p:txBody>
      </p:sp>
      <p:pic>
        <p:nvPicPr>
          <p:cNvPr id="11" name="Shape 585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t="19827" r="65669" b="33528"/>
          <a:stretch>
            <a:fillRect/>
          </a:stretch>
        </p:blipFill>
        <p:spPr bwMode="auto">
          <a:xfrm rot="321799">
            <a:off x="107091" y="3707027"/>
            <a:ext cx="3586577" cy="3150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hape 588"/>
          <p:cNvSpPr>
            <a:spLocks noChangeArrowheads="1"/>
          </p:cNvSpPr>
          <p:nvPr/>
        </p:nvSpPr>
        <p:spPr bwMode="auto">
          <a:xfrm rot="21425691">
            <a:off x="481617" y="4318880"/>
            <a:ext cx="2570581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b="1" i="1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Игры, основанные на технике обмена ролями</a:t>
            </a:r>
            <a:endParaRPr lang="ru-RU" sz="1800" dirty="0">
              <a:solidFill>
                <a:srgbClr val="333300"/>
              </a:solidFill>
              <a:latin typeface="Cambria" pitchFamily="18" charset="0"/>
              <a:sym typeface="Garamond" pitchFamily="18" charset="0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(дети учатся смотреть на ситуацию с другой точки зрения, развивая умение понимать другого)</a:t>
            </a:r>
          </a:p>
        </p:txBody>
      </p:sp>
      <p:pic>
        <p:nvPicPr>
          <p:cNvPr id="13" name="Shape 587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4" cstate="print"/>
          <a:srcRect r="34938"/>
          <a:stretch>
            <a:fillRect/>
          </a:stretch>
        </p:blipFill>
        <p:spPr bwMode="auto">
          <a:xfrm rot="567996">
            <a:off x="5881025" y="3741935"/>
            <a:ext cx="3037404" cy="299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Shape 576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l="66647" t="11792" b="43570"/>
          <a:stretch>
            <a:fillRect/>
          </a:stretch>
        </p:blipFill>
        <p:spPr bwMode="auto">
          <a:xfrm>
            <a:off x="3312366" y="3863547"/>
            <a:ext cx="2937101" cy="28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hape 589"/>
          <p:cNvSpPr>
            <a:spLocks noChangeArrowheads="1"/>
          </p:cNvSpPr>
          <p:nvPr/>
        </p:nvSpPr>
        <p:spPr bwMode="auto">
          <a:xfrm rot="506917">
            <a:off x="3602897" y="4424620"/>
            <a:ext cx="2353061" cy="1803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600" b="1" i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Игры, которые используют технику идентификации</a:t>
            </a:r>
            <a:r>
              <a:rPr lang="ru-RU" sz="16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 </a:t>
            </a:r>
            <a:r>
              <a:rPr lang="ru-RU" sz="1600" dirty="0">
                <a:latin typeface="Cambria" pitchFamily="18" charset="0"/>
                <a:sym typeface="Garamond" pitchFamily="18" charset="0"/>
              </a:rPr>
              <a:t>(помогает узнать и идентифицировать мало проявляемые аспекты собственной личности)</a:t>
            </a:r>
          </a:p>
        </p:txBody>
      </p:sp>
      <p:sp>
        <p:nvSpPr>
          <p:cNvPr id="16" name="Shape 590"/>
          <p:cNvSpPr>
            <a:spLocks noChangeArrowheads="1"/>
          </p:cNvSpPr>
          <p:nvPr/>
        </p:nvSpPr>
        <p:spPr bwMode="auto">
          <a:xfrm rot="720760">
            <a:off x="6331077" y="4284262"/>
            <a:ext cx="2389320" cy="169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b="1" i="1" dirty="0">
                <a:solidFill>
                  <a:srgbClr val="0000FF"/>
                </a:solidFill>
                <a:latin typeface="Cambria" pitchFamily="18" charset="0"/>
                <a:sym typeface="Garamond" pitchFamily="18" charset="0"/>
              </a:rPr>
              <a:t>Игры, работающие по системному принципу</a:t>
            </a:r>
            <a:endParaRPr lang="ru-RU" sz="1800" dirty="0">
              <a:solidFill>
                <a:srgbClr val="0000FF"/>
              </a:solidFill>
              <a:latin typeface="Cambria" pitchFamily="18" charset="0"/>
              <a:sym typeface="Garamond" pitchFamily="18" charset="0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latin typeface="Cambria" pitchFamily="18" charset="0"/>
                <a:sym typeface="Garamond" pitchFamily="18" charset="0"/>
              </a:rPr>
              <a:t>(участники на практике изучают различные нормы общения)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75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10682" y="3435178"/>
            <a:ext cx="1793274" cy="314685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Shape 440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36888" y="225082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8238BA"/>
              </a:buClr>
              <a:buSzPts val="3400"/>
              <a:buFont typeface="Garamond" pitchFamily="18" charset="0"/>
              <a:buNone/>
            </a:pPr>
            <a:r>
              <a:rPr lang="ru-RU" sz="3400" b="1" dirty="0">
                <a:solidFill>
                  <a:srgbClr val="C00000"/>
                </a:solidFill>
                <a:latin typeface="Garamond" pitchFamily="18" charset="0"/>
                <a:sym typeface="Garamond" pitchFamily="18" charset="0"/>
              </a:rPr>
              <a:t>Подходы к развитию эмоционального интеллекта</a:t>
            </a:r>
          </a:p>
        </p:txBody>
      </p:sp>
      <p:pic>
        <p:nvPicPr>
          <p:cNvPr id="14" name="Shape 439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828" y="1630278"/>
            <a:ext cx="4052986" cy="1941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hape 442"/>
          <p:cNvSpPr>
            <a:spLocks noChangeArrowheads="1"/>
          </p:cNvSpPr>
          <p:nvPr/>
        </p:nvSpPr>
        <p:spPr bwMode="auto">
          <a:xfrm flipH="1">
            <a:off x="1894721" y="2150977"/>
            <a:ext cx="3527167" cy="979357"/>
          </a:xfrm>
          <a:prstGeom prst="homePlate">
            <a:avLst>
              <a:gd name="adj" fmla="val 49951"/>
            </a:avLst>
          </a:prstGeom>
          <a:solidFill>
            <a:schemeClr val="bg1"/>
          </a:solidFill>
          <a:ln w="28575">
            <a:solidFill>
              <a:srgbClr val="00206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800" b="1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ДИАГНОСТИКА</a:t>
            </a:r>
          </a:p>
        </p:txBody>
      </p:sp>
      <p:pic>
        <p:nvPicPr>
          <p:cNvPr id="16" name="Shape 443" descr="ÐÐ°ÑÑÐ¸Ð½ÐºÐ¸ Ð¿Ð¾ Ð·Ð°Ð¿ÑÐ¾ÑÑ ÑÐµÐ·ÑÐ»ÑÑÐ°Ñ png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727" y="2266307"/>
            <a:ext cx="3286122" cy="262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Shape 444"/>
          <p:cNvSpPr>
            <a:spLocks noChangeArrowheads="1"/>
          </p:cNvSpPr>
          <p:nvPr/>
        </p:nvSpPr>
        <p:spPr bwMode="auto">
          <a:xfrm>
            <a:off x="1277765" y="3100302"/>
            <a:ext cx="3984394" cy="979357"/>
          </a:xfrm>
          <a:prstGeom prst="homePlate">
            <a:avLst>
              <a:gd name="adj" fmla="val 50001"/>
            </a:avLst>
          </a:prstGeom>
          <a:solidFill>
            <a:schemeClr val="bg1"/>
          </a:solidFill>
          <a:ln w="28575">
            <a:solidFill>
              <a:srgbClr val="00206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800" b="1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РЕЗУЛЬТАТ</a:t>
            </a:r>
            <a:endParaRPr lang="ru-RU" sz="2800" dirty="0">
              <a:solidFill>
                <a:srgbClr val="663300"/>
              </a:solidFill>
              <a:latin typeface="Cambria" pitchFamily="18" charset="0"/>
            </a:endParaRPr>
          </a:p>
        </p:txBody>
      </p:sp>
      <p:grpSp>
        <p:nvGrpSpPr>
          <p:cNvPr id="18" name="Shape 450"/>
          <p:cNvGrpSpPr>
            <a:grpSpLocks/>
          </p:cNvGrpSpPr>
          <p:nvPr/>
        </p:nvGrpSpPr>
        <p:grpSpPr bwMode="auto">
          <a:xfrm>
            <a:off x="2248930" y="4275438"/>
            <a:ext cx="2133600" cy="2150076"/>
            <a:chOff x="6649724" y="4170489"/>
            <a:chExt cx="1647077" cy="1526425"/>
          </a:xfrm>
        </p:grpSpPr>
        <p:sp>
          <p:nvSpPr>
            <p:cNvPr id="19" name="Shape 451"/>
            <p:cNvSpPr/>
            <p:nvPr/>
          </p:nvSpPr>
          <p:spPr>
            <a:xfrm rot="10800000" flipH="1">
              <a:off x="6649724" y="4170489"/>
              <a:ext cx="1647077" cy="1526425"/>
            </a:xfrm>
            <a:prstGeom prst="ellipse">
              <a:avLst/>
            </a:prstGeom>
            <a:gradFill>
              <a:gsLst>
                <a:gs pos="0">
                  <a:srgbClr val="B691E4"/>
                </a:gs>
                <a:gs pos="50000">
                  <a:srgbClr val="D2BDEB"/>
                </a:gs>
                <a:gs pos="100000">
                  <a:srgbClr val="E8DEF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lIns="91425" tIns="45700" rIns="91425" bIns="457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1800" kern="0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pic>
          <p:nvPicPr>
            <p:cNvPr id="20" name="Shape 452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16062" y="4199165"/>
              <a:ext cx="914400" cy="136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Shape 453"/>
          <p:cNvSpPr>
            <a:spLocks noChangeArrowheads="1"/>
          </p:cNvSpPr>
          <p:nvPr/>
        </p:nvSpPr>
        <p:spPr bwMode="auto">
          <a:xfrm>
            <a:off x="3755679" y="5339064"/>
            <a:ext cx="2991110" cy="979359"/>
          </a:xfrm>
          <a:prstGeom prst="homePlate">
            <a:avLst>
              <a:gd name="adj" fmla="val 49986"/>
            </a:avLst>
          </a:prstGeom>
          <a:solidFill>
            <a:schemeClr val="bg1"/>
          </a:solidFill>
          <a:ln w="28575">
            <a:solidFill>
              <a:srgbClr val="00206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ПОДХОД</a:t>
            </a:r>
          </a:p>
        </p:txBody>
      </p:sp>
      <p:pic>
        <p:nvPicPr>
          <p:cNvPr id="22" name="Shape 455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128907" flipH="1">
            <a:off x="5640584" y="4441742"/>
            <a:ext cx="1438255" cy="1288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hape 445"/>
          <p:cNvSpPr>
            <a:spLocks noChangeArrowheads="1"/>
          </p:cNvSpPr>
          <p:nvPr/>
        </p:nvSpPr>
        <p:spPr bwMode="auto">
          <a:xfrm>
            <a:off x="7224584" y="3402227"/>
            <a:ext cx="1762898" cy="323747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 smtClean="0">
                <a:latin typeface="Cambria" pitchFamily="18" charset="0"/>
                <a:sym typeface="Garamond" pitchFamily="18" charset="0"/>
              </a:rPr>
              <a:t>Можно 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работать с ребенком </a:t>
            </a:r>
            <a:r>
              <a:rPr lang="ru-RU" sz="1400" b="1" dirty="0" smtClean="0">
                <a:latin typeface="Cambria" pitchFamily="18" charset="0"/>
                <a:sym typeface="Garamond" pitchFamily="18" charset="0"/>
              </a:rPr>
              <a:t>напрямую</a:t>
            </a:r>
            <a:r>
              <a:rPr lang="ru-RU" sz="1400" dirty="0" smtClean="0">
                <a:latin typeface="Cambria" pitchFamily="18" charset="0"/>
                <a:sym typeface="Garamond" pitchFamily="18" charset="0"/>
              </a:rPr>
              <a:t>, 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используя программы и методики; </a:t>
            </a:r>
            <a:endParaRPr lang="ru-RU" sz="1400" dirty="0"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Cambria" pitchFamily="18" charset="0"/>
                <a:sym typeface="Garamond" pitchFamily="18" charset="0"/>
              </a:rPr>
              <a:t>занятия, направленные на развитие психологического здоровья и эмоционального интеллекта детей. </a:t>
            </a:r>
          </a:p>
        </p:txBody>
      </p:sp>
      <p:sp>
        <p:nvSpPr>
          <p:cNvPr id="24" name="Shape 456"/>
          <p:cNvSpPr>
            <a:spLocks noChangeArrowheads="1"/>
          </p:cNvSpPr>
          <p:nvPr/>
        </p:nvSpPr>
        <p:spPr bwMode="auto">
          <a:xfrm>
            <a:off x="165615" y="4168346"/>
            <a:ext cx="2033888" cy="253725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 smtClean="0">
                <a:latin typeface="Cambria" pitchFamily="18" charset="0"/>
                <a:sym typeface="Garamond" pitchFamily="18" charset="0"/>
              </a:rPr>
              <a:t>Можно 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работать </a:t>
            </a:r>
            <a:r>
              <a:rPr lang="ru-RU" sz="1400" b="1" dirty="0">
                <a:latin typeface="Cambria" pitchFamily="18" charset="0"/>
                <a:sym typeface="Garamond" pitchFamily="18" charset="0"/>
              </a:rPr>
              <a:t>опосредованно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, через</a:t>
            </a:r>
            <a:endParaRPr lang="ru-RU" sz="1400" dirty="0"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 smtClean="0">
                <a:latin typeface="Cambria" pitchFamily="18" charset="0"/>
                <a:sym typeface="Garamond" pitchFamily="18" charset="0"/>
              </a:rPr>
              <a:t>развитие 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личностных качеств:  </a:t>
            </a:r>
            <a:br>
              <a:rPr lang="ru-RU" sz="1400" dirty="0">
                <a:latin typeface="Cambria" pitchFamily="18" charset="0"/>
                <a:sym typeface="Garamond" pitchFamily="18" charset="0"/>
              </a:rPr>
            </a:br>
            <a:r>
              <a:rPr lang="ru-RU" sz="1400" dirty="0">
                <a:latin typeface="Cambria" pitchFamily="18" charset="0"/>
                <a:sym typeface="Garamond" pitchFamily="18" charset="0"/>
              </a:rPr>
              <a:t>- положительное отношение к себе; </a:t>
            </a:r>
            <a:endParaRPr lang="ru-RU" sz="1400" dirty="0"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Cambria" pitchFamily="18" charset="0"/>
                <a:sym typeface="Garamond" pitchFamily="18" charset="0"/>
              </a:rPr>
              <a:t>- эмоциональная устойчивость, </a:t>
            </a:r>
            <a:r>
              <a:rPr lang="ru-RU" sz="1400" dirty="0" err="1" smtClean="0">
                <a:latin typeface="Cambria" pitchFamily="18" charset="0"/>
                <a:sym typeface="Garamond" pitchFamily="18" charset="0"/>
              </a:rPr>
              <a:t>эмпатия</a:t>
            </a:r>
            <a:r>
              <a:rPr lang="ru-RU" sz="1400" dirty="0">
                <a:latin typeface="Cambria" pitchFamily="18" charset="0"/>
                <a:sym typeface="Garamond" pitchFamily="18" charset="0"/>
              </a:rPr>
              <a:t>;</a:t>
            </a:r>
            <a:endParaRPr lang="ru-RU" sz="1400" dirty="0"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Cambria" pitchFamily="18" charset="0"/>
                <a:sym typeface="Garamond" pitchFamily="18" charset="0"/>
              </a:rPr>
              <a:t>- внутренний локус контроля.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48280" y="5598984"/>
            <a:ext cx="8872151" cy="1156043"/>
          </a:xfrm>
        </p:spPr>
        <p:txBody>
          <a:bodyPr>
            <a:normAutofit fontScale="90000" lnSpcReduction="10000"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sz="2200" b="1" dirty="0" smtClean="0">
                <a:latin typeface="Cambria" pitchFamily="18" charset="0"/>
              </a:rPr>
              <a:t>Плач, смех, крик, визг, истерики, «надутое» личико, «сияющие» глаза и многое другое — все это проявления эмоций. Благодаря этому, мы видим отношение детей к окружающему миру, событиям, людям, поскольку они привыкли не скрывать своих эмоций.</a:t>
            </a:r>
            <a:endParaRPr lang="ru-RU" sz="2200" b="1" dirty="0">
              <a:latin typeface="Cambria" pitchFamily="18" charset="0"/>
            </a:endParaRPr>
          </a:p>
        </p:txBody>
      </p:sp>
      <p:pic>
        <p:nvPicPr>
          <p:cNvPr id="1028" name="Picture 4" descr="D:\Users\ЛЮДА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2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666</TotalTime>
  <Words>891</Words>
  <Application>Microsoft Office PowerPoint</Application>
  <PresentationFormat>Экран (4:3)</PresentationFormat>
  <Paragraphs>156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Особенности развития эмоционального интеллекта у школьников</vt:lpstr>
      <vt:lpstr>Эмоциональный интеллект</vt:lpstr>
      <vt:lpstr>Компоненты эмоционального интеллекта</vt:lpstr>
      <vt:lpstr>Слайд 4</vt:lpstr>
      <vt:lpstr>Особенности развития эмоционального интеллекта у школьников</vt:lpstr>
      <vt:lpstr>Слайд 6</vt:lpstr>
      <vt:lpstr>Слайд 7</vt:lpstr>
      <vt:lpstr>Модель формирования  эмоционального интеллекта  у школьников</vt:lpstr>
      <vt:lpstr>Продуктивные методы развития эмоционального интеллекта </vt:lpstr>
      <vt:lpstr> Основная цель: гармонизация развития личности через развитие способности самовыражения и самопознания.   Ценность применения искусства в терапевтических целях состоит в том, что с его помощью можно выразить и исследовать самые разные эмоции. </vt:lpstr>
      <vt:lpstr>ПСИХОГИМНАСТИКА ‒ невербальный метод группового занятия</vt:lpstr>
      <vt:lpstr>ПОВЕДЕНЧЕСКАЯ ТЕРАПИЯ базируется на теориях И.П. Павлова и Д. Уотсона</vt:lpstr>
      <vt:lpstr>ДИСКУССИЯ ‒ метод обучения, известный со времен античности</vt:lpstr>
      <vt:lpstr>ИГРА ‒  форма, основанная на условном моделировании деятельности</vt:lpstr>
      <vt:lpstr>Подходы к развитию эмоционального интеллекта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ЛЮДА</cp:lastModifiedBy>
  <cp:revision>36</cp:revision>
  <dcterms:created xsi:type="dcterms:W3CDTF">2019-08-22T12:43:40Z</dcterms:created>
  <dcterms:modified xsi:type="dcterms:W3CDTF">2020-11-05T07:51:15Z</dcterms:modified>
</cp:coreProperties>
</file>