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6" r:id="rId2"/>
    <p:sldId id="268" r:id="rId3"/>
    <p:sldId id="269" r:id="rId4"/>
    <p:sldId id="267" r:id="rId5"/>
    <p:sldId id="263" r:id="rId6"/>
    <p:sldId id="264" r:id="rId7"/>
    <p:sldId id="270" r:id="rId8"/>
    <p:sldId id="265" r:id="rId9"/>
    <p:sldId id="271" r:id="rId10"/>
    <p:sldId id="272" r:id="rId11"/>
    <p:sldId id="266" r:id="rId12"/>
    <p:sldId id="274" r:id="rId13"/>
    <p:sldId id="273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Default Section" id="{42C7C62C-6075-426B-B9CE-B65FA7FF71B9}">
          <p14:sldIdLst>
            <p14:sldId id="256"/>
            <p14:sldId id="263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9900"/>
    <a:srgbClr val="8A5A4D"/>
    <a:srgbClr val="D60093"/>
    <a:srgbClr val="FF0000"/>
    <a:srgbClr val="0000FF"/>
    <a:srgbClr val="00FF00"/>
    <a:srgbClr val="FFFF66"/>
    <a:srgbClr val="44668D"/>
    <a:srgbClr val="36639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86" autoAdjust="0"/>
    <p:restoredTop sz="94713" autoAdjust="0"/>
  </p:normalViewPr>
  <p:slideViewPr>
    <p:cSldViewPr snapToGrid="0">
      <p:cViewPr varScale="1">
        <p:scale>
          <a:sx n="70" d="100"/>
          <a:sy n="70" d="100"/>
        </p:scale>
        <p:origin x="-141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-3822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DD1C9-4BB6-422A-8F34-C157EA500BD9}" type="datetimeFigureOut">
              <a:rPr lang="en-US" smtClean="0"/>
              <a:pPr/>
              <a:t>8/23/2017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997E4-EE34-411C-9FF1-22B934EF53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27411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1A36E9-57FE-4426-AE31-F74C653F144D}" type="datetimeFigureOut">
              <a:rPr lang="ru-RU" smtClean="0"/>
              <a:pPr/>
              <a:t>23.08.2017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438742-E791-434F-9C08-9876F845657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438742-E791-434F-9C08-9876F8456576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8/23/2017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750845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8/23/2017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300949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8/23/2017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09467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8/23/2017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18750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8/23/2017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48137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8/23/2017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17867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8/23/2017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00246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8/23/2017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54897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8/23/2017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08639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8/23/2017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12725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8/23/2017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82581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459" y="1287254"/>
            <a:ext cx="7869890" cy="48897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D9794-A4CC-42D0-9A65-24C6B9EF4076}" type="datetimeFigureOut">
              <a:rPr lang="en-US" smtClean="0"/>
              <a:pPr/>
              <a:t>8/23/2017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163208"/>
            <a:ext cx="7886698" cy="99874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69980"/>
            <a:ext cx="3317359" cy="2488019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1626781" y="5837274"/>
            <a:ext cx="1690578" cy="102072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23321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0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itle 1"/>
          <p:cNvSpPr txBox="1">
            <a:spLocks/>
          </p:cNvSpPr>
          <p:nvPr/>
        </p:nvSpPr>
        <p:spPr>
          <a:xfrm>
            <a:off x="4457351" y="2852847"/>
            <a:ext cx="4761077" cy="78833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/>
                <a:solidFill>
                  <a:schemeClr val="bg1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+mn-lt"/>
              </a:rPr>
              <a:t> </a:t>
            </a:r>
            <a:endParaRPr lang="en-US" sz="5400" b="1" dirty="0">
              <a:ln/>
              <a:solidFill>
                <a:schemeClr val="bg1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67265" y="576648"/>
            <a:ext cx="80154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Arial Black" pitchFamily="34" charset="0"/>
              </a:rPr>
              <a:t>ПРОФИЛАКТИКА ЗАЦЕПИНГА СРЕДИ ПОДРОСТКОВ</a:t>
            </a:r>
            <a:endParaRPr lang="ru-RU" sz="3200" dirty="0">
              <a:latin typeface="Arial Black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5667555"/>
            <a:ext cx="45116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smtClean="0">
                <a:solidFill>
                  <a:schemeClr val="bg1"/>
                </a:solidFill>
              </a:rPr>
              <a:t>30.08.2017 </a:t>
            </a:r>
            <a:r>
              <a:rPr lang="ru-RU" b="1" dirty="0" smtClean="0">
                <a:solidFill>
                  <a:schemeClr val="bg1"/>
                </a:solidFill>
              </a:rPr>
              <a:t>г.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МО классных руководителей 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МОУ «Школа-гимназия №6» г. Джанкоя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</a:rPr>
              <a:t>Педагог-психолог  Шин Л. Ю.</a:t>
            </a:r>
          </a:p>
        </p:txBody>
      </p:sp>
    </p:spTree>
    <p:extLst>
      <p:ext uri="{BB962C8B-B14F-4D97-AF65-F5344CB8AC3E}">
        <p14:creationId xmlns="" xmlns:p14="http://schemas.microsoft.com/office/powerpoint/2010/main" val="2480652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1" y="163208"/>
            <a:ext cx="7886698" cy="29399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6430" y="172528"/>
            <a:ext cx="8514272" cy="6003985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   		</a:t>
            </a:r>
            <a:r>
              <a:rPr lang="ru-RU" b="1" dirty="0" smtClean="0">
                <a:cs typeface="Aharoni" pitchFamily="2" charset="-79"/>
              </a:rPr>
              <a:t>В настоящее время наблюдается возрастание экстремальных форм поведения среди подростков.</a:t>
            </a:r>
          </a:p>
          <a:p>
            <a:pPr>
              <a:buNone/>
            </a:pPr>
            <a:r>
              <a:rPr lang="ru-RU" b="1" dirty="0" smtClean="0">
                <a:cs typeface="Aharoni" pitchFamily="2" charset="-79"/>
              </a:rPr>
              <a:t>		</a:t>
            </a:r>
            <a:r>
              <a:rPr lang="ru-RU" b="1" dirty="0" smtClean="0">
                <a:solidFill>
                  <a:srgbClr val="0000FF"/>
                </a:solidFill>
                <a:cs typeface="Aharoni" pitchFamily="2" charset="-79"/>
              </a:rPr>
              <a:t>К экстремальному поведению относятся поездки снаружи метро, электричек и поездов, неформальные передвижения по высотным точкам зданий, исследование искусственных подземных сооружений в познавательных либо развлекательных целях и другие. Перечисленные формы опасны и требуют особого внимания со стороны как исследователей, так и практиков </a:t>
            </a:r>
            <a:r>
              <a:rPr lang="ru-RU" b="1" dirty="0" smtClean="0">
                <a:cs typeface="Aharoni" pitchFamily="2" charset="-79"/>
              </a:rPr>
              <a:t>(педагогов, психологов, сотрудников социальных и образовательных учреждений).</a:t>
            </a:r>
            <a:br>
              <a:rPr lang="ru-RU" b="1" dirty="0" smtClean="0">
                <a:cs typeface="Aharoni" pitchFamily="2" charset="-79"/>
              </a:rPr>
            </a:br>
            <a:r>
              <a:rPr lang="ru-RU" b="1" dirty="0" smtClean="0">
                <a:cs typeface="Aharoni" pitchFamily="2" charset="-79"/>
              </a:rPr>
              <a:t>	</a:t>
            </a:r>
            <a:r>
              <a:rPr lang="ru-RU" b="1" dirty="0" smtClean="0">
                <a:solidFill>
                  <a:srgbClr val="FF0000"/>
                </a:solidFill>
                <a:cs typeface="Aharoni" pitchFamily="2" charset="-79"/>
              </a:rPr>
              <a:t>Таким образом</a:t>
            </a:r>
            <a:r>
              <a:rPr lang="ru-RU" b="1" dirty="0" smtClean="0">
                <a:cs typeface="Aharoni" pitchFamily="2" charset="-79"/>
              </a:rPr>
              <a:t>, возникает задача как исследования самого экстремального поведения подростков, так и поиска наиболее эффективных методов психолого-педагогического воздействия, направленных на профилактику экстремальных форм поведения в подростковой среде.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1" y="163208"/>
            <a:ext cx="7886698" cy="112837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0936" y="362309"/>
            <a:ext cx="5210356" cy="5814654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b="1" dirty="0" smtClean="0"/>
              <a:t>Экстремальное поведение подростков имеет </a:t>
            </a:r>
            <a:r>
              <a:rPr lang="ru-RU" b="1" dirty="0" smtClean="0">
                <a:solidFill>
                  <a:srgbClr val="FF0000"/>
                </a:solidFill>
              </a:rPr>
              <a:t>ряд причин</a:t>
            </a:r>
            <a:r>
              <a:rPr lang="ru-RU" b="1" dirty="0" smtClean="0"/>
              <a:t>:</a:t>
            </a:r>
          </a:p>
          <a:p>
            <a:pPr lvl="0">
              <a:buNone/>
            </a:pPr>
            <a:r>
              <a:rPr lang="ru-RU" b="1" dirty="0" smtClean="0"/>
              <a:t>- </a:t>
            </a:r>
            <a:r>
              <a:rPr lang="ru-RU" b="1" dirty="0" smtClean="0">
                <a:solidFill>
                  <a:srgbClr val="0000FF"/>
                </a:solidFill>
              </a:rPr>
              <a:t>занятость родителей и неумение наладить контакты со своими детьми, организовать совместную деятельность</a:t>
            </a:r>
            <a:r>
              <a:rPr lang="ru-RU" b="1" dirty="0" smtClean="0"/>
              <a:t>;</a:t>
            </a:r>
          </a:p>
          <a:p>
            <a:pPr lvl="0">
              <a:buNone/>
            </a:pPr>
            <a:r>
              <a:rPr lang="ru-RU" b="1" dirty="0" smtClean="0"/>
              <a:t>- </a:t>
            </a:r>
            <a:r>
              <a:rPr lang="ru-RU" b="1" dirty="0" smtClean="0">
                <a:solidFill>
                  <a:srgbClr val="D60093"/>
                </a:solidFill>
              </a:rPr>
              <a:t>слабая организация сети клубов, кружков, спортивных секций, отсутствие заботы о вовлечении и закреплении в них подростков</a:t>
            </a:r>
            <a:r>
              <a:rPr lang="ru-RU" b="1" dirty="0" smtClean="0"/>
              <a:t>;</a:t>
            </a:r>
          </a:p>
          <a:p>
            <a:pPr lvl="0">
              <a:buNone/>
            </a:pPr>
            <a:r>
              <a:rPr lang="ru-RU" b="1" dirty="0" smtClean="0"/>
              <a:t>- </a:t>
            </a:r>
            <a:r>
              <a:rPr lang="ru-RU" b="1" dirty="0" smtClean="0">
                <a:solidFill>
                  <a:srgbClr val="009900"/>
                </a:solidFill>
              </a:rPr>
              <a:t>неэффективность </a:t>
            </a:r>
            <a:r>
              <a:rPr lang="ru-RU" b="1" dirty="0" err="1" smtClean="0">
                <a:solidFill>
                  <a:srgbClr val="009900"/>
                </a:solidFill>
              </a:rPr>
              <a:t>досуговой</a:t>
            </a:r>
            <a:r>
              <a:rPr lang="ru-RU" b="1" dirty="0" smtClean="0">
                <a:solidFill>
                  <a:srgbClr val="009900"/>
                </a:solidFill>
              </a:rPr>
              <a:t> системы</a:t>
            </a:r>
            <a:r>
              <a:rPr lang="ru-RU" b="1" dirty="0" smtClean="0"/>
              <a:t>;</a:t>
            </a:r>
          </a:p>
          <a:p>
            <a:pPr lvl="0">
              <a:buNone/>
            </a:pPr>
            <a:r>
              <a:rPr lang="ru-RU" b="1" dirty="0" smtClean="0"/>
              <a:t>- </a:t>
            </a:r>
            <a:r>
              <a:rPr lang="ru-RU" b="1" dirty="0" smtClean="0">
                <a:solidFill>
                  <a:srgbClr val="FF6600"/>
                </a:solidFill>
              </a:rPr>
              <a:t>бесконтрольное развитие </a:t>
            </a:r>
            <a:r>
              <a:rPr lang="ru-RU" b="1" dirty="0" err="1" smtClean="0">
                <a:solidFill>
                  <a:srgbClr val="FF6600"/>
                </a:solidFill>
              </a:rPr>
              <a:t>референтных</a:t>
            </a:r>
            <a:r>
              <a:rPr lang="ru-RU" b="1" dirty="0" smtClean="0">
                <a:solidFill>
                  <a:srgbClr val="FF6600"/>
                </a:solidFill>
              </a:rPr>
              <a:t> групп</a:t>
            </a:r>
            <a:r>
              <a:rPr lang="ru-RU" b="1" dirty="0" smtClean="0"/>
              <a:t>: </a:t>
            </a:r>
            <a:r>
              <a:rPr lang="ru-RU" b="1" dirty="0" err="1" smtClean="0"/>
              <a:t>зацеперов</a:t>
            </a:r>
            <a:r>
              <a:rPr lang="ru-RU" b="1" dirty="0" smtClean="0"/>
              <a:t>, </a:t>
            </a:r>
            <a:r>
              <a:rPr lang="ru-RU" b="1" dirty="0" err="1" smtClean="0"/>
              <a:t>руферов</a:t>
            </a:r>
            <a:r>
              <a:rPr lang="ru-RU" b="1" dirty="0" smtClean="0"/>
              <a:t>, диггеров и т.д., которые объединяются в сообщества, используя Интернет, и пополняют свои ряды несовершеннолетними </a:t>
            </a:r>
            <a:r>
              <a:rPr lang="ru-RU" b="1" dirty="0" err="1" smtClean="0"/>
              <a:t>экстремалами</a:t>
            </a:r>
            <a:r>
              <a:rPr lang="ru-RU" b="1" dirty="0" smtClean="0"/>
              <a:t>.  </a:t>
            </a:r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7131" y="882022"/>
            <a:ext cx="3202278" cy="488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4068" y="258793"/>
            <a:ext cx="8531524" cy="3786996"/>
          </a:xfrm>
        </p:spPr>
        <p:txBody>
          <a:bodyPr>
            <a:normAutofit/>
          </a:bodyPr>
          <a:lstStyle/>
          <a:p>
            <a:r>
              <a:rPr lang="ru-RU" sz="1800" b="1" dirty="0" smtClean="0"/>
              <a:t>	Экстремальное поведение подростка может иметь формы </a:t>
            </a:r>
            <a:r>
              <a:rPr lang="ru-RU" sz="1800" b="1" dirty="0" err="1" smtClean="0"/>
              <a:t>зацепинга</a:t>
            </a:r>
            <a:r>
              <a:rPr lang="ru-RU" sz="1800" b="1" dirty="0" smtClean="0"/>
              <a:t> или </a:t>
            </a:r>
            <a:r>
              <a:rPr lang="ru-RU" sz="1800" b="1" dirty="0" err="1" smtClean="0"/>
              <a:t>трейнсерфинга</a:t>
            </a:r>
            <a:r>
              <a:rPr lang="ru-RU" sz="1800" b="1" dirty="0" smtClean="0"/>
              <a:t>.</a:t>
            </a:r>
            <a:br>
              <a:rPr lang="ru-RU" sz="1800" b="1" dirty="0" smtClean="0"/>
            </a:br>
            <a:r>
              <a:rPr lang="ru-RU" sz="1800" b="1" dirty="0" smtClean="0"/>
              <a:t>	</a:t>
            </a:r>
            <a:r>
              <a:rPr lang="ru-RU" sz="1800" b="1" dirty="0" err="1" smtClean="0">
                <a:solidFill>
                  <a:srgbClr val="FF0000"/>
                </a:solidFill>
              </a:rPr>
              <a:t>Зацепинг</a:t>
            </a:r>
            <a:r>
              <a:rPr lang="ru-RU" sz="1800" b="1" dirty="0" smtClean="0">
                <a:solidFill>
                  <a:srgbClr val="FF0000"/>
                </a:solidFill>
              </a:rPr>
              <a:t> или </a:t>
            </a:r>
            <a:r>
              <a:rPr lang="ru-RU" sz="1800" b="1" dirty="0" err="1" smtClean="0">
                <a:solidFill>
                  <a:srgbClr val="FF0000"/>
                </a:solidFill>
              </a:rPr>
              <a:t>трейнсерфинг</a:t>
            </a:r>
            <a:r>
              <a:rPr lang="ru-RU" sz="1800" b="1" dirty="0" smtClean="0">
                <a:solidFill>
                  <a:srgbClr val="FF0000"/>
                </a:solidFill>
              </a:rPr>
              <a:t> </a:t>
            </a:r>
            <a:r>
              <a:rPr lang="ru-RU" sz="1800" b="1" dirty="0" smtClean="0"/>
              <a:t>(от англ. </a:t>
            </a:r>
            <a:r>
              <a:rPr lang="ru-RU" sz="1800" b="1" dirty="0" err="1" smtClean="0"/>
              <a:t>Train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surfing</a:t>
            </a:r>
            <a:r>
              <a:rPr lang="ru-RU" sz="1800" b="1" dirty="0" smtClean="0"/>
              <a:t>), - </a:t>
            </a:r>
            <a:r>
              <a:rPr lang="ru-RU" sz="1800" b="1" dirty="0" smtClean="0">
                <a:solidFill>
                  <a:srgbClr val="0000FF"/>
                </a:solidFill>
              </a:rPr>
              <a:t>езда на крыше транспортных составов (электрички, метро, автобуса), между или под вагонами</a:t>
            </a:r>
            <a:r>
              <a:rPr lang="ru-RU" sz="1800" b="1" dirty="0" smtClean="0"/>
              <a:t>. 	</a:t>
            </a:r>
            <a:r>
              <a:rPr lang="ru-RU" sz="1800" b="1" dirty="0" err="1" smtClean="0"/>
              <a:t>Зацепинг</a:t>
            </a:r>
            <a:r>
              <a:rPr lang="ru-RU" sz="1800" b="1" dirty="0" smtClean="0"/>
              <a:t> - это социально опасное явление, схожее с мелким хулиганством, одно из проявлений </a:t>
            </a:r>
            <a:r>
              <a:rPr lang="ru-RU" sz="1800" b="1" dirty="0" err="1" smtClean="0"/>
              <a:t>девиантного</a:t>
            </a:r>
            <a:r>
              <a:rPr lang="ru-RU" sz="1800" b="1" dirty="0" smtClean="0"/>
              <a:t> поведения молодежи. В современных условиях </a:t>
            </a:r>
            <a:r>
              <a:rPr lang="ru-RU" sz="1800" b="1" dirty="0" err="1" smtClean="0"/>
              <a:t>зацепинг</a:t>
            </a:r>
            <a:r>
              <a:rPr lang="ru-RU" sz="1800" b="1" dirty="0" smtClean="0"/>
              <a:t> влияет на процесс социализации, формирование «Образа Я» достаточно большого числа молодежи.</a:t>
            </a:r>
            <a:br>
              <a:rPr lang="ru-RU" sz="1800" b="1" dirty="0" smtClean="0"/>
            </a:br>
            <a:r>
              <a:rPr lang="ru-RU" sz="1800" b="1" dirty="0" smtClean="0"/>
              <a:t>	</a:t>
            </a:r>
            <a:r>
              <a:rPr lang="ru-RU" sz="1800" b="1" dirty="0" err="1" smtClean="0"/>
              <a:t>Зацепинг</a:t>
            </a:r>
            <a:r>
              <a:rPr lang="ru-RU" sz="1800" b="1" dirty="0" smtClean="0"/>
              <a:t> - это молодежное увлечение со своими традициями, негласными правилами этики, языком общения.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	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07102" y="2932981"/>
            <a:ext cx="5715067" cy="3608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0612" y="173070"/>
            <a:ext cx="6392173" cy="4223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3" name="TextBox 32"/>
          <p:cNvSpPr txBox="1"/>
          <p:nvPr/>
        </p:nvSpPr>
        <p:spPr>
          <a:xfrm>
            <a:off x="353685" y="4054414"/>
            <a:ext cx="858328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r>
              <a:rPr lang="ru-RU" dirty="0" smtClean="0"/>
              <a:t>	</a:t>
            </a:r>
            <a:r>
              <a:rPr lang="ru-RU" b="1" dirty="0" smtClean="0"/>
              <a:t>Многочисленные группы </a:t>
            </a:r>
            <a:r>
              <a:rPr lang="ru-RU" b="1" dirty="0" err="1" smtClean="0"/>
              <a:t>трейнсёрферов</a:t>
            </a:r>
            <a:r>
              <a:rPr lang="ru-RU" b="1" dirty="0" smtClean="0"/>
              <a:t> общаются в Интернете, создают сообщества. Сами </a:t>
            </a:r>
            <a:r>
              <a:rPr lang="ru-RU" b="1" dirty="0" smtClean="0">
                <a:solidFill>
                  <a:srgbClr val="D60093"/>
                </a:solidFill>
              </a:rPr>
              <a:t>молодые люди</a:t>
            </a:r>
            <a:r>
              <a:rPr lang="ru-RU" b="1" dirty="0" smtClean="0"/>
              <a:t>, согласно опросам и мнениям на форуме, </a:t>
            </a:r>
            <a:r>
              <a:rPr lang="ru-RU" b="1" dirty="0" smtClean="0">
                <a:solidFill>
                  <a:srgbClr val="0000FF"/>
                </a:solidFill>
              </a:rPr>
              <a:t>рассматривают</a:t>
            </a:r>
            <a:r>
              <a:rPr lang="ru-RU" b="1" dirty="0" smtClean="0">
                <a:solidFill>
                  <a:srgbClr val="FF66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зацепинг</a:t>
            </a:r>
            <a:r>
              <a:rPr lang="ru-RU" b="1" dirty="0" smtClean="0">
                <a:solidFill>
                  <a:srgbClr val="FF6600"/>
                </a:solidFill>
              </a:rPr>
              <a:t> как возможность доказать окружающим, что они могут сделать больше, чем простые люди </a:t>
            </a:r>
            <a:r>
              <a:rPr lang="ru-RU" b="1" dirty="0" smtClean="0">
                <a:solidFill>
                  <a:srgbClr val="009900"/>
                </a:solidFill>
              </a:rPr>
              <a:t>(пройти путь героя)</a:t>
            </a:r>
            <a:r>
              <a:rPr lang="ru-RU" b="1" dirty="0" smtClean="0">
                <a:solidFill>
                  <a:srgbClr val="FF6600"/>
                </a:solidFill>
              </a:rPr>
              <a:t>, найти новые ощущения в одном из экстремальных видов спорта (</a:t>
            </a:r>
            <a:r>
              <a:rPr lang="ru-RU" b="1" dirty="0" smtClean="0"/>
              <a:t>называя его </a:t>
            </a:r>
            <a:r>
              <a:rPr lang="ru-RU" b="1" dirty="0" smtClean="0">
                <a:solidFill>
                  <a:srgbClr val="009900"/>
                </a:solidFill>
              </a:rPr>
              <a:t>«экстримом для бедных»</a:t>
            </a:r>
            <a:r>
              <a:rPr lang="ru-RU" b="1" dirty="0" smtClean="0">
                <a:solidFill>
                  <a:srgbClr val="FF6600"/>
                </a:solidFill>
              </a:rPr>
              <a:t>). </a:t>
            </a:r>
            <a:endParaRPr lang="ru-RU" b="1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72410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1" y="163208"/>
            <a:ext cx="7886698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74453" y="448575"/>
            <a:ext cx="8144413" cy="5210354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		</a:t>
            </a:r>
            <a:r>
              <a:rPr lang="ru-RU" b="1" dirty="0" smtClean="0"/>
              <a:t>Стремление подростков </a:t>
            </a:r>
            <a:r>
              <a:rPr lang="ru-RU" b="1" dirty="0" err="1" smtClean="0"/>
              <a:t>самовыражаться</a:t>
            </a:r>
            <a:r>
              <a:rPr lang="ru-RU" b="1" dirty="0" smtClean="0"/>
              <a:t> в процессе жизнедеятельности любым, в том числе необычным способом, а также тяга к риску и адреналину - это нормально для подросткового возраста.</a:t>
            </a:r>
            <a:br>
              <a:rPr lang="ru-RU" b="1" dirty="0" smtClean="0"/>
            </a:br>
            <a:r>
              <a:rPr lang="ru-RU" b="1" dirty="0" smtClean="0"/>
              <a:t>	Объяснение данному феномену можно найти в том, что «</a:t>
            </a:r>
            <a:r>
              <a:rPr lang="ru-RU" b="1" dirty="0" err="1" smtClean="0"/>
              <a:t>зацеперы</a:t>
            </a:r>
            <a:r>
              <a:rPr lang="ru-RU" b="1" dirty="0" smtClean="0"/>
              <a:t>» - это молодые люди, которым хотелось бы реализовать свою тягу к риску, но по разным причинам у них нет возможности заниматься экстремальными видами спорта, поэтому они выбирают доступные для них способы: кто-то лезет без страховки на Останкинскую башню, а кто-то прыгает с вагона на вагон движущегося поезда.</a:t>
            </a:r>
          </a:p>
          <a:p>
            <a:pPr>
              <a:buNone/>
            </a:pPr>
            <a:r>
              <a:rPr lang="ru-RU" b="1" dirty="0" smtClean="0"/>
              <a:t>		</a:t>
            </a:r>
            <a:r>
              <a:rPr lang="ru-RU" b="1" dirty="0" smtClean="0">
                <a:solidFill>
                  <a:srgbClr val="0000FF"/>
                </a:solidFill>
              </a:rPr>
              <a:t>Одна из основных причин</a:t>
            </a:r>
            <a:r>
              <a:rPr lang="ru-RU" b="1" dirty="0" smtClean="0"/>
              <a:t>, по которой подростки увлекаются подобным видом экстремального развлечения, - это так называемая </a:t>
            </a:r>
            <a:r>
              <a:rPr lang="ru-RU" b="1" dirty="0" smtClean="0">
                <a:solidFill>
                  <a:srgbClr val="FF0000"/>
                </a:solidFill>
              </a:rPr>
              <a:t>адреналиновая зависимость и желание выделиться среди сверстников</a:t>
            </a:r>
            <a:r>
              <a:rPr lang="ru-RU" b="1" dirty="0" smtClean="0"/>
              <a:t>. Логика поведения </a:t>
            </a:r>
            <a:r>
              <a:rPr lang="ru-RU" b="1" dirty="0" err="1" smtClean="0"/>
              <a:t>зацеперов</a:t>
            </a:r>
            <a:r>
              <a:rPr lang="ru-RU" b="1" dirty="0" smtClean="0"/>
              <a:t>  очень напоминает логику наркоманов, которые утверждают, что «умирают от наркотиков лишь </a:t>
            </a:r>
            <a:r>
              <a:rPr lang="ru-RU" b="1" dirty="0" err="1" smtClean="0"/>
              <a:t>дураки</a:t>
            </a:r>
            <a:r>
              <a:rPr lang="ru-RU" b="1" dirty="0" smtClean="0"/>
              <a:t>», а они умные, и ни в коем случае не погибнут. </a:t>
            </a:r>
            <a:r>
              <a:rPr lang="ru-RU" b="1" dirty="0" err="1" smtClean="0"/>
              <a:t>Зацеперы</a:t>
            </a:r>
            <a:r>
              <a:rPr lang="ru-RU" b="1" dirty="0" smtClean="0"/>
              <a:t> - это люди, которые, как правило, не получают должного признания в семье, учебе, в коллективе сверстников и в результате уходят на сторону саморазрушения.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1" y="163208"/>
            <a:ext cx="7886698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66558" y="129396"/>
            <a:ext cx="4848046" cy="6547449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	</a:t>
            </a:r>
            <a:r>
              <a:rPr lang="ru-RU" b="1" dirty="0" smtClean="0">
                <a:solidFill>
                  <a:srgbClr val="FF0000"/>
                </a:solidFill>
              </a:rPr>
              <a:t>Психологические и социальные причины </a:t>
            </a:r>
            <a:r>
              <a:rPr lang="ru-RU" b="1" dirty="0" err="1" smtClean="0"/>
              <a:t>зацепинга</a:t>
            </a:r>
            <a:r>
              <a:rPr lang="ru-RU" b="1" dirty="0" smtClean="0"/>
              <a:t> в молодежной среде:</a:t>
            </a:r>
          </a:p>
          <a:p>
            <a:pPr>
              <a:buNone/>
            </a:pPr>
            <a:r>
              <a:rPr lang="ru-RU" b="1" dirty="0" smtClean="0">
                <a:solidFill>
                  <a:srgbClr val="0000FF"/>
                </a:solidFill>
              </a:rPr>
              <a:t>Особенности возрастного развития</a:t>
            </a:r>
            <a:r>
              <a:rPr lang="ru-RU" b="1" dirty="0" smtClean="0"/>
              <a:t>:</a:t>
            </a:r>
          </a:p>
          <a:p>
            <a:pPr lvl="0">
              <a:buNone/>
            </a:pPr>
            <a:r>
              <a:rPr lang="ru-RU" b="1" dirty="0" smtClean="0"/>
              <a:t>- склонность к рискованному поведению;</a:t>
            </a:r>
          </a:p>
          <a:p>
            <a:pPr lvl="0">
              <a:buNone/>
            </a:pPr>
            <a:r>
              <a:rPr lang="ru-RU" b="1" dirty="0" smtClean="0"/>
              <a:t>- потребности в автономии, свободе, значимости;</a:t>
            </a:r>
          </a:p>
          <a:p>
            <a:pPr lvl="0">
              <a:buNone/>
            </a:pPr>
            <a:r>
              <a:rPr lang="ru-RU" b="1" dirty="0" smtClean="0"/>
              <a:t>- потребность изменения своего статуса в системе социальных оценок, определение своего места в социальной иерархии;</a:t>
            </a:r>
          </a:p>
          <a:p>
            <a:pPr lvl="0">
              <a:buNone/>
            </a:pPr>
            <a:r>
              <a:rPr lang="ru-RU" b="1" dirty="0" smtClean="0"/>
              <a:t>- дисгармоничность личности;</a:t>
            </a:r>
          </a:p>
          <a:p>
            <a:pPr lvl="0">
              <a:buNone/>
            </a:pPr>
            <a:r>
              <a:rPr lang="ru-RU" b="1" dirty="0" smtClean="0"/>
              <a:t>- изменение установившихся интересов;</a:t>
            </a:r>
          </a:p>
          <a:p>
            <a:pPr lvl="0">
              <a:buNone/>
            </a:pPr>
            <a:r>
              <a:rPr lang="ru-RU" b="1" dirty="0" smtClean="0"/>
              <a:t>- протестующий характер поведения по отношению к взрослым и к обществу у подростков.</a:t>
            </a:r>
          </a:p>
          <a:p>
            <a:pPr>
              <a:buNone/>
            </a:pPr>
            <a:r>
              <a:rPr lang="ru-RU" b="1" dirty="0" smtClean="0">
                <a:solidFill>
                  <a:srgbClr val="0000FF"/>
                </a:solidFill>
              </a:rPr>
              <a:t>Социальная среда</a:t>
            </a:r>
            <a:r>
              <a:rPr lang="ru-RU" b="1" dirty="0" smtClean="0"/>
              <a:t>:</a:t>
            </a:r>
          </a:p>
          <a:p>
            <a:pPr lvl="0">
              <a:buNone/>
            </a:pPr>
            <a:r>
              <a:rPr lang="ru-RU" b="1" dirty="0" smtClean="0"/>
              <a:t>- семья (бесконтрольность или отсутствие внимание со стороны родителей);</a:t>
            </a:r>
          </a:p>
          <a:p>
            <a:pPr lvl="0">
              <a:buNone/>
            </a:pPr>
            <a:r>
              <a:rPr lang="ru-RU" b="1" dirty="0" smtClean="0"/>
              <a:t>- социальное окружение;</a:t>
            </a:r>
          </a:p>
          <a:p>
            <a:pPr lvl="0">
              <a:buNone/>
            </a:pPr>
            <a:r>
              <a:rPr lang="ru-RU" b="1" dirty="0" smtClean="0"/>
              <a:t>- неорганизованность досуга, свободного времени.</a:t>
            </a:r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815" y="269337"/>
            <a:ext cx="3726611" cy="2551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0732" y="2881941"/>
            <a:ext cx="3794454" cy="2859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409" y="232913"/>
            <a:ext cx="7886698" cy="152687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Практические рекомендации по профилактике экстремального поведения несовершеннолетних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45459" y="1708030"/>
            <a:ext cx="7869890" cy="4382219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	</a:t>
            </a:r>
            <a:r>
              <a:rPr lang="ru-RU" b="1" dirty="0" smtClean="0"/>
              <a:t>Перед педагогами с целью профилактики стоят три специфических задачи:</a:t>
            </a:r>
          </a:p>
          <a:p>
            <a:pPr lvl="0">
              <a:buNone/>
            </a:pPr>
            <a:r>
              <a:rPr lang="ru-RU" b="1" dirty="0" smtClean="0">
                <a:solidFill>
                  <a:srgbClr val="0000FF"/>
                </a:solidFill>
              </a:rPr>
              <a:t>1. Педагогическое просвещение родителей в отношении особенностей подросткового возраста;</a:t>
            </a:r>
          </a:p>
          <a:p>
            <a:pPr lvl="0">
              <a:buNone/>
            </a:pPr>
            <a:r>
              <a:rPr lang="ru-RU" b="1" dirty="0" smtClean="0">
                <a:solidFill>
                  <a:srgbClr val="0000FF"/>
                </a:solidFill>
              </a:rPr>
              <a:t>2. Определенное замещение родителей в тех случаях, когда они не хотят и не могут занять необходимую для развития подростка позицию;</a:t>
            </a:r>
          </a:p>
          <a:p>
            <a:pPr lvl="0">
              <a:buNone/>
            </a:pPr>
            <a:r>
              <a:rPr lang="ru-RU" b="1" dirty="0" smtClean="0">
                <a:solidFill>
                  <a:srgbClr val="0000FF"/>
                </a:solidFill>
              </a:rPr>
              <a:t>3. Защита несовершеннолетнего от жестокости и равнодушия мира взрослых.	</a:t>
            </a:r>
            <a:r>
              <a:rPr lang="ru-RU" b="1" dirty="0" smtClean="0">
                <a:solidFill>
                  <a:srgbClr val="8A5A4D"/>
                </a:solidFill>
              </a:rPr>
              <a:t>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1" y="163208"/>
            <a:ext cx="7886698" cy="5245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55675" y="301925"/>
            <a:ext cx="5443268" cy="5943599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 smtClean="0"/>
              <a:t>	Одним из условий повышения эффективности профилактической работы является деятельность, в задачи которой входит </a:t>
            </a:r>
            <a:r>
              <a:rPr lang="ru-RU" b="1" dirty="0" smtClean="0">
                <a:solidFill>
                  <a:srgbClr val="FF0000"/>
                </a:solidFill>
              </a:rPr>
              <a:t>формирование позитивных индивидуальных интересов личности подростка и позитивное эмоциональное развитие с учетом его потребностей</a:t>
            </a:r>
            <a:r>
              <a:rPr lang="ru-RU" b="1" dirty="0" smtClean="0"/>
              <a:t>:</a:t>
            </a:r>
          </a:p>
          <a:p>
            <a:pPr lvl="0">
              <a:buNone/>
            </a:pPr>
            <a:r>
              <a:rPr lang="ru-RU" b="1" dirty="0" smtClean="0">
                <a:solidFill>
                  <a:srgbClr val="0000FF"/>
                </a:solidFill>
              </a:rPr>
              <a:t>- во взрослом человеке</a:t>
            </a:r>
            <a:r>
              <a:rPr lang="ru-RU" dirty="0" smtClean="0"/>
              <a:t>, но не в каждом взрослом (построение в профилактическом пространстве особых отношений с подростком - отношений созидающего взаимодействия);</a:t>
            </a:r>
          </a:p>
          <a:p>
            <a:pPr lvl="0">
              <a:buNone/>
            </a:pPr>
            <a:r>
              <a:rPr lang="ru-RU" b="1" dirty="0" smtClean="0">
                <a:solidFill>
                  <a:srgbClr val="0000FF"/>
                </a:solidFill>
              </a:rPr>
              <a:t>- в героях </a:t>
            </a:r>
            <a:r>
              <a:rPr lang="ru-RU" dirty="0" smtClean="0"/>
              <a:t>(подросток будет искать кумира для подражания и этим кумиром, чаще всего становится тот, кому не жалко ярких красок, сильных эмоций и громких дел);</a:t>
            </a:r>
          </a:p>
          <a:p>
            <a:pPr lvl="0">
              <a:buNone/>
            </a:pPr>
            <a:r>
              <a:rPr lang="ru-RU" b="1" dirty="0" smtClean="0">
                <a:solidFill>
                  <a:srgbClr val="0000FF"/>
                </a:solidFill>
              </a:rPr>
              <a:t>- в коллективе сверстников </a:t>
            </a:r>
            <a:r>
              <a:rPr lang="ru-RU" dirty="0" smtClean="0"/>
              <a:t>как естественной среде нормального развития;</a:t>
            </a:r>
          </a:p>
          <a:p>
            <a:pPr lvl="0">
              <a:buNone/>
            </a:pPr>
            <a:r>
              <a:rPr lang="ru-RU" b="1" dirty="0" smtClean="0">
                <a:solidFill>
                  <a:srgbClr val="0000FF"/>
                </a:solidFill>
              </a:rPr>
              <a:t>- в сотрудничестве с другими людьми</a:t>
            </a:r>
            <a:r>
              <a:rPr lang="ru-RU" dirty="0" smtClean="0"/>
              <a:t>;</a:t>
            </a:r>
          </a:p>
          <a:p>
            <a:pPr lvl="0">
              <a:buNone/>
            </a:pPr>
            <a:r>
              <a:rPr lang="ru-RU" b="1" dirty="0" smtClean="0">
                <a:solidFill>
                  <a:srgbClr val="0000FF"/>
                </a:solidFill>
              </a:rPr>
              <a:t>- в защите прав на яркие и сильные эмоции, на приключения, на романтику, на увлечения и интересы</a:t>
            </a:r>
            <a:r>
              <a:rPr lang="ru-RU" dirty="0" smtClean="0"/>
              <a:t>;</a:t>
            </a:r>
          </a:p>
          <a:p>
            <a:pPr lvl="0">
              <a:buNone/>
            </a:pPr>
            <a:r>
              <a:rPr lang="ru-RU" b="1" dirty="0" smtClean="0">
                <a:solidFill>
                  <a:srgbClr val="0000FF"/>
                </a:solidFill>
              </a:rPr>
              <a:t>- в равных семейных отношениях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485" y="537265"/>
            <a:ext cx="3191324" cy="2276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3015" y="3209926"/>
            <a:ext cx="3195799" cy="2009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b="1" dirty="0" smtClean="0">
                <a:solidFill>
                  <a:srgbClr val="00FF00"/>
                </a:solidFill>
              </a:rPr>
              <a:t>Педагогам необходимо: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7034" y="724619"/>
            <a:ext cx="5658928" cy="5727939"/>
          </a:xfrm>
        </p:spPr>
        <p:txBody>
          <a:bodyPr>
            <a:normAutofit fontScale="47500" lnSpcReduction="20000"/>
          </a:bodyPr>
          <a:lstStyle/>
          <a:p>
            <a:pPr lvl="0">
              <a:buNone/>
            </a:pPr>
            <a:r>
              <a:rPr lang="ru-RU" b="1" dirty="0" smtClean="0"/>
              <a:t>- </a:t>
            </a:r>
            <a:r>
              <a:rPr lang="ru-RU" b="1" dirty="0" smtClean="0">
                <a:solidFill>
                  <a:srgbClr val="0000FF"/>
                </a:solidFill>
              </a:rPr>
              <a:t>проводить профилактические беседы </a:t>
            </a:r>
            <a:r>
              <a:rPr lang="ru-RU" b="1" dirty="0" smtClean="0"/>
              <a:t>с несовершеннолетними о последствиях </a:t>
            </a:r>
            <a:r>
              <a:rPr lang="ru-RU" b="1" dirty="0" err="1" smtClean="0"/>
              <a:t>зацепинга</a:t>
            </a:r>
            <a:r>
              <a:rPr lang="ru-RU" b="1" dirty="0" smtClean="0"/>
              <a:t> и о реальных опасностях экстремальных увлечений в целом;</a:t>
            </a:r>
          </a:p>
          <a:p>
            <a:pPr lvl="0">
              <a:buNone/>
            </a:pPr>
            <a:r>
              <a:rPr lang="ru-RU" b="1" dirty="0" smtClean="0"/>
              <a:t>- </a:t>
            </a:r>
            <a:r>
              <a:rPr lang="ru-RU" b="1" dirty="0" smtClean="0">
                <a:solidFill>
                  <a:srgbClr val="0000FF"/>
                </a:solidFill>
              </a:rPr>
              <a:t>осуществлять просвещение родителей </a:t>
            </a:r>
            <a:r>
              <a:rPr lang="ru-RU" b="1" dirty="0" smtClean="0"/>
              <a:t>(о возрастных особенностях подростков, молодежи, роли семьи и семейного воспитания, формах подросткового досуга);</a:t>
            </a:r>
          </a:p>
          <a:p>
            <a:pPr lvl="0">
              <a:buNone/>
            </a:pPr>
            <a:r>
              <a:rPr lang="ru-RU" b="1" dirty="0" smtClean="0"/>
              <a:t>- </a:t>
            </a:r>
            <a:r>
              <a:rPr lang="ru-RU" b="1" dirty="0" smtClean="0">
                <a:solidFill>
                  <a:srgbClr val="0000FF"/>
                </a:solidFill>
              </a:rPr>
              <a:t>использовать в процессе информационного просвещения подростков наглядные материалы </a:t>
            </a:r>
            <a:r>
              <a:rPr lang="ru-RU" b="1" dirty="0" smtClean="0"/>
              <a:t>(создание архива печатных, видео- и фото- материалов по профилактике детского травматизма на объектах транспорта, метро и т.д.);</a:t>
            </a:r>
          </a:p>
          <a:p>
            <a:pPr lvl="0">
              <a:buNone/>
            </a:pPr>
            <a:r>
              <a:rPr lang="ru-RU" b="1" dirty="0" smtClean="0"/>
              <a:t>- </a:t>
            </a:r>
            <a:r>
              <a:rPr lang="ru-RU" b="1" dirty="0" smtClean="0">
                <a:solidFill>
                  <a:srgbClr val="0000FF"/>
                </a:solidFill>
              </a:rPr>
              <a:t>осуществлять совместную профилактическую работу с сотрудниками МВД России на транспорте</a:t>
            </a:r>
            <a:r>
              <a:rPr lang="ru-RU" b="1" dirty="0" smtClean="0"/>
              <a:t>;</a:t>
            </a:r>
          </a:p>
          <a:p>
            <a:pPr lvl="0">
              <a:buNone/>
            </a:pPr>
            <a:r>
              <a:rPr lang="ru-RU" b="1" dirty="0" smtClean="0"/>
              <a:t>- </a:t>
            </a:r>
            <a:r>
              <a:rPr lang="ru-RU" b="1" dirty="0" smtClean="0">
                <a:solidFill>
                  <a:srgbClr val="0000FF"/>
                </a:solidFill>
              </a:rPr>
              <a:t>организовывать беседы, лекции, открытые уроки в школах и детских летних лагерях </a:t>
            </a:r>
            <a:r>
              <a:rPr lang="ru-RU" b="1" dirty="0" smtClean="0"/>
              <a:t>с показом фильмов по правилам нахождения граждан на железнодорожных путях;</a:t>
            </a:r>
          </a:p>
          <a:p>
            <a:pPr lvl="0">
              <a:buNone/>
            </a:pPr>
            <a:r>
              <a:rPr lang="ru-RU" b="1" dirty="0" smtClean="0"/>
              <a:t>- </a:t>
            </a:r>
            <a:r>
              <a:rPr lang="ru-RU" b="1" dirty="0" smtClean="0">
                <a:solidFill>
                  <a:srgbClr val="0000FF"/>
                </a:solidFill>
              </a:rPr>
              <a:t>в образовательной деятельности использовать превентивные программы</a:t>
            </a:r>
            <a:r>
              <a:rPr lang="ru-RU" b="1" dirty="0" smtClean="0"/>
              <a:t>, имеющие ясные теоретические основания самого явления </a:t>
            </a:r>
            <a:r>
              <a:rPr lang="ru-RU" b="1" dirty="0" err="1" smtClean="0"/>
              <a:t>зацепинга</a:t>
            </a:r>
            <a:r>
              <a:rPr lang="ru-RU" b="1" dirty="0" smtClean="0"/>
              <a:t>, подкрепленные эмпирическими данными;</a:t>
            </a:r>
          </a:p>
          <a:p>
            <a:pPr lvl="0">
              <a:buNone/>
            </a:pPr>
            <a:r>
              <a:rPr lang="ru-RU" b="1" dirty="0" smtClean="0"/>
              <a:t>- </a:t>
            </a:r>
            <a:r>
              <a:rPr lang="ru-RU" b="1" dirty="0" smtClean="0">
                <a:solidFill>
                  <a:srgbClr val="0000FF"/>
                </a:solidFill>
              </a:rPr>
              <a:t>разрабатывать и реализовывать профилактические программы и проекты</a:t>
            </a:r>
            <a:r>
              <a:rPr lang="ru-RU" b="1" dirty="0" smtClean="0"/>
              <a:t>, способствующие формированию безопасного поведения;  вовлечению несовершеннолетних в социально значимые проекты;</a:t>
            </a:r>
          </a:p>
          <a:p>
            <a:pPr lvl="0">
              <a:buNone/>
            </a:pPr>
            <a:r>
              <a:rPr lang="ru-RU" b="1" dirty="0" smtClean="0"/>
              <a:t>- </a:t>
            </a:r>
            <a:r>
              <a:rPr lang="ru-RU" b="1" dirty="0" smtClean="0">
                <a:solidFill>
                  <a:srgbClr val="0000FF"/>
                </a:solidFill>
              </a:rPr>
              <a:t>способствовать приобретению несовершеннолетними социального опыта профориентации</a:t>
            </a:r>
            <a:r>
              <a:rPr lang="ru-RU" b="1" dirty="0" smtClean="0"/>
              <a:t>, связанной с деятельностью железной дороги;</a:t>
            </a:r>
          </a:p>
          <a:p>
            <a:pPr lvl="0">
              <a:buNone/>
            </a:pPr>
            <a:r>
              <a:rPr lang="ru-RU" b="1" dirty="0" smtClean="0"/>
              <a:t>- </a:t>
            </a:r>
            <a:r>
              <a:rPr lang="ru-RU" b="1" dirty="0" smtClean="0">
                <a:solidFill>
                  <a:srgbClr val="0000FF"/>
                </a:solidFill>
              </a:rPr>
              <a:t>способствовать созданию волонтерских отрядов </a:t>
            </a:r>
            <a:r>
              <a:rPr lang="ru-RU" b="1" dirty="0" smtClean="0"/>
              <a:t>из участников неформальных объединений;</a:t>
            </a:r>
          </a:p>
          <a:p>
            <a:pPr lvl="0">
              <a:buNone/>
            </a:pPr>
            <a:r>
              <a:rPr lang="ru-RU" b="1" dirty="0" smtClean="0"/>
              <a:t>- </a:t>
            </a:r>
            <a:r>
              <a:rPr lang="ru-RU" b="1" dirty="0" smtClean="0">
                <a:solidFill>
                  <a:srgbClr val="0000FF"/>
                </a:solidFill>
              </a:rPr>
              <a:t>организовывать досуг несовершеннолетних</a:t>
            </a:r>
            <a:r>
              <a:rPr lang="ru-RU" b="1" dirty="0" smtClean="0"/>
              <a:t>, в котором будет делаться акцент на интерактивные занятия, </a:t>
            </a:r>
            <a:r>
              <a:rPr lang="ru-RU" b="1" dirty="0" err="1" smtClean="0"/>
              <a:t>квесты</a:t>
            </a:r>
            <a:r>
              <a:rPr lang="ru-RU" b="1" dirty="0" smtClean="0"/>
              <a:t>, </a:t>
            </a:r>
            <a:r>
              <a:rPr lang="ru-RU" b="1" dirty="0" err="1" smtClean="0"/>
              <a:t>игротренинги</a:t>
            </a:r>
            <a:r>
              <a:rPr lang="ru-RU" b="1" dirty="0" smtClean="0"/>
              <a:t>, семейные игры и т.д.</a:t>
            </a:r>
          </a:p>
          <a:p>
            <a:endParaRPr lang="ru-RU" dirty="0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74592" y="4537734"/>
            <a:ext cx="3162182" cy="20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12328" y="2792803"/>
            <a:ext cx="3115523" cy="1744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3110" y="635480"/>
            <a:ext cx="3107899" cy="2159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28536" y="163208"/>
            <a:ext cx="4830791" cy="595917"/>
          </a:xfrm>
        </p:spPr>
        <p:txBody>
          <a:bodyPr>
            <a:normAutofit fontScale="90000"/>
          </a:bodyPr>
          <a:lstStyle/>
          <a:p>
            <a:pPr algn="r"/>
            <a:r>
              <a:rPr lang="ru-RU" sz="3600" b="1" dirty="0" smtClean="0">
                <a:solidFill>
                  <a:srgbClr val="D60093"/>
                </a:solidFill>
              </a:rPr>
              <a:t>Родителям необходимо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149306" y="709284"/>
            <a:ext cx="4770407" cy="5769154"/>
          </a:xfrm>
        </p:spPr>
        <p:txBody>
          <a:bodyPr>
            <a:normAutofit fontScale="92500" lnSpcReduction="20000"/>
          </a:bodyPr>
          <a:lstStyle/>
          <a:p>
            <a:pPr lvl="0">
              <a:buNone/>
            </a:pPr>
            <a:r>
              <a:rPr lang="ru-RU" b="1" dirty="0" smtClean="0"/>
              <a:t>- вести беседы со своими детьми о реальных опасностях и последствиях экстремальных увлечений в целом и </a:t>
            </a:r>
            <a:r>
              <a:rPr lang="ru-RU" b="1" dirty="0" err="1" smtClean="0"/>
              <a:t>зацепинге</a:t>
            </a:r>
            <a:r>
              <a:rPr lang="ru-RU" b="1" dirty="0" smtClean="0"/>
              <a:t> в частности;</a:t>
            </a:r>
          </a:p>
          <a:p>
            <a:pPr lvl="0">
              <a:buNone/>
            </a:pPr>
            <a:r>
              <a:rPr lang="ru-RU" b="1" dirty="0" smtClean="0"/>
              <a:t>- обучать детей правилам безопасности на железной дороге;</a:t>
            </a:r>
          </a:p>
          <a:p>
            <a:pPr lvl="0">
              <a:buNone/>
            </a:pPr>
            <a:r>
              <a:rPr lang="ru-RU" b="1" dirty="0" smtClean="0"/>
              <a:t>- предлагать своим детям «здоровую альтернативу»: включать их в спортивные, общественные мероприятия и т.д.;</a:t>
            </a:r>
          </a:p>
          <a:p>
            <a:pPr lvl="0">
              <a:buNone/>
            </a:pPr>
            <a:r>
              <a:rPr lang="ru-RU" b="1" dirty="0" smtClean="0"/>
              <a:t>- обеспечивать организацию досуга своих детей, в котором будет делаться акцент на интерактивные занятия и </a:t>
            </a:r>
            <a:r>
              <a:rPr lang="ru-RU" b="1" dirty="0" err="1" smtClean="0"/>
              <a:t>игротренинги</a:t>
            </a:r>
            <a:r>
              <a:rPr lang="ru-RU" b="1" dirty="0" smtClean="0"/>
              <a:t>.</a:t>
            </a:r>
          </a:p>
          <a:p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3" y="142876"/>
            <a:ext cx="3836867" cy="2855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081" y="2997858"/>
            <a:ext cx="3839324" cy="2831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1" y="163208"/>
            <a:ext cx="7886698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918" y="3126447"/>
            <a:ext cx="4203939" cy="2480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2638" y="155276"/>
            <a:ext cx="4168834" cy="2104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96287" y="2254462"/>
            <a:ext cx="4002657" cy="191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04913" y="4147746"/>
            <a:ext cx="4071668" cy="2511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9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006" y="117776"/>
            <a:ext cx="4312368" cy="3023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472931" y="174447"/>
            <a:ext cx="7869890" cy="17061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Что нельзя делать?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4068" y="948906"/>
            <a:ext cx="8428007" cy="1647645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	</a:t>
            </a:r>
            <a:r>
              <a:rPr lang="ru-RU" b="1" dirty="0" smtClean="0">
                <a:cs typeface="Aharoni" pitchFamily="2" charset="-79"/>
              </a:rPr>
              <a:t>По отношению к подростку использование только запрещающих мер воздействия бесполезно! Так как специфика возраста приведет к внутреннему протесту и возрастанию еще большего интереса к экстремальным формам поведения.</a:t>
            </a:r>
          </a:p>
          <a:p>
            <a:pPr algn="ctr">
              <a:buNone/>
            </a:pPr>
            <a:r>
              <a:rPr lang="ru-RU" sz="4100" b="1" dirty="0" smtClean="0">
                <a:solidFill>
                  <a:srgbClr val="D60093"/>
                </a:solidFill>
                <a:cs typeface="Aharoni" pitchFamily="2" charset="-79"/>
              </a:rPr>
              <a:t>Вывод один - всегда искать альтернативу.</a:t>
            </a:r>
          </a:p>
          <a:p>
            <a:endParaRPr lang="ru-RU" dirty="0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67075" y="2786423"/>
            <a:ext cx="5704397" cy="3775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4018" y="2592148"/>
            <a:ext cx="2950191" cy="3118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754</TotalTime>
  <Words>383</Words>
  <Application>Microsoft Office PowerPoint</Application>
  <PresentationFormat>Экран (4:3)</PresentationFormat>
  <Paragraphs>63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Office Theme</vt:lpstr>
      <vt:lpstr>Слайд 1</vt:lpstr>
      <vt:lpstr>Слайд 2</vt:lpstr>
      <vt:lpstr>Слайд 3</vt:lpstr>
      <vt:lpstr> Экстремальное поведение подростка может иметь формы зацепинга или трейнсерфинга.  Зацепинг или трейнсерфинг (от англ. Train surfing), - езда на крыше транспортных составов (электрички, метро, автобуса), между или под вагонами.  Зацепинг - это социально опасное явление, схожее с мелким хулиганством, одно из проявлений девиантного поведения молодежи. В современных условиях зацепинг влияет на процесс социализации, формирование «Образа Я» достаточно большого числа молодежи.  Зацепинг - это молодежное увлечение со своими традициями, негласными правилами этики, языком общения.   </vt:lpstr>
      <vt:lpstr> </vt:lpstr>
      <vt:lpstr>Слайд 6</vt:lpstr>
      <vt:lpstr>Слайд 7</vt:lpstr>
      <vt:lpstr>Практические рекомендации по профилактике экстремального поведения несовершеннолетних</vt:lpstr>
      <vt:lpstr>Слайд 9</vt:lpstr>
      <vt:lpstr>Педагогам необходимо: </vt:lpstr>
      <vt:lpstr>Родителям необходимо:</vt:lpstr>
      <vt:lpstr>Слайд 12</vt:lpstr>
      <vt:lpstr>Что нельзя делать?</vt:lpstr>
    </vt:vector>
  </TitlesOfParts>
  <Company>PJSC "New Engineering Technologies"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Markasian, Pavel (KIEVH)</dc:creator>
  <cp:lastModifiedBy>NF570-SLI</cp:lastModifiedBy>
  <cp:revision>178</cp:revision>
  <dcterms:created xsi:type="dcterms:W3CDTF">2016-11-18T14:12:19Z</dcterms:created>
  <dcterms:modified xsi:type="dcterms:W3CDTF">2017-08-23T09:30:52Z</dcterms:modified>
</cp:coreProperties>
</file>